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1"/>
    <p:sldMasterId id="2147483916" r:id="rId2"/>
    <p:sldMasterId id="2147483922" r:id="rId3"/>
    <p:sldMasterId id="2147483928" r:id="rId4"/>
    <p:sldMasterId id="2147483934" r:id="rId5"/>
    <p:sldMasterId id="2147483940" r:id="rId6"/>
    <p:sldMasterId id="2147483946" r:id="rId7"/>
  </p:sldMasterIdLst>
  <p:notesMasterIdLst>
    <p:notesMasterId r:id="rId15"/>
  </p:notesMasterIdLst>
  <p:handoutMasterIdLst>
    <p:handoutMasterId r:id="rId16"/>
  </p:handoutMasterIdLst>
  <p:sldIdLst>
    <p:sldId id="2153" r:id="rId8"/>
    <p:sldId id="2144" r:id="rId9"/>
    <p:sldId id="2140" r:id="rId10"/>
    <p:sldId id="2141" r:id="rId11"/>
    <p:sldId id="2163" r:id="rId12"/>
    <p:sldId id="2161" r:id="rId13"/>
    <p:sldId id="2162" r:id="rId14"/>
  </p:sldIdLst>
  <p:sldSz cx="12192000" cy="6858000"/>
  <p:notesSz cx="6808788" cy="9940925"/>
  <p:embeddedFontLst>
    <p:embeddedFont>
      <p:font typeface="Open Sans Light" charset="0"/>
      <p:regular r:id="rId17"/>
      <p:bold r:id="rId18"/>
      <p:italic r:id="rId19"/>
      <p:boldItalic r:id="rId20"/>
    </p:embeddedFont>
    <p:embeddedFont>
      <p:font typeface="Segoe UI" pitchFamily="34" charset="0"/>
      <p:regular r:id="rId21"/>
      <p:bold r:id="rId22"/>
      <p:italic r:id="rId23"/>
      <p:bold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Arial Narrow" pitchFamily="34" charset="0"/>
      <p:regular r:id="rId29"/>
      <p:bold r:id="rId30"/>
      <p:italic r:id="rId31"/>
      <p:boldItalic r:id="rId32"/>
    </p:embeddedFont>
    <p:embeddedFont>
      <p:font typeface="Roboto Condensed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731" userDrawn="1">
          <p15:clr>
            <a:srgbClr val="A4A3A4"/>
          </p15:clr>
        </p15:guide>
        <p15:guide id="2" pos="3409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6FF"/>
    <a:srgbClr val="EB9415"/>
    <a:srgbClr val="414043"/>
    <a:srgbClr val="00B0F0"/>
    <a:srgbClr val="404040"/>
    <a:srgbClr val="F45C69"/>
    <a:srgbClr val="F07C8D"/>
    <a:srgbClr val="277230"/>
    <a:srgbClr val="F5F9FD"/>
    <a:srgbClr val="E62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5881" autoAdjust="0"/>
  </p:normalViewPr>
  <p:slideViewPr>
    <p:cSldViewPr snapToObjects="1">
      <p:cViewPr>
        <p:scale>
          <a:sx n="100" d="100"/>
          <a:sy n="100" d="100"/>
        </p:scale>
        <p:origin x="-1026" y="-210"/>
      </p:cViewPr>
      <p:guideLst>
        <p:guide orient="horz" pos="731"/>
        <p:guide pos="3409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Objects="1">
      <p:cViewPr varScale="1">
        <p:scale>
          <a:sx n="81" d="100"/>
          <a:sy n="81" d="100"/>
        </p:scale>
        <p:origin x="3990" y="114"/>
      </p:cViewPr>
      <p:guideLst>
        <p:guide orient="horz" pos="3131"/>
        <p:guide pos="2145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3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8F493751-17AE-4B04-BEDA-33B10617D3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" y="3"/>
            <a:ext cx="2950476" cy="498771"/>
          </a:xfrm>
          <a:prstGeom prst="rect">
            <a:avLst/>
          </a:prstGeom>
        </p:spPr>
        <p:txBody>
          <a:bodyPr vert="horz" lIns="91458" tIns="45727" rIns="91458" bIns="4572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CF625E-33B0-4757-9E05-4FB0954432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744" y="3"/>
            <a:ext cx="2950476" cy="498771"/>
          </a:xfrm>
          <a:prstGeom prst="rect">
            <a:avLst/>
          </a:prstGeom>
        </p:spPr>
        <p:txBody>
          <a:bodyPr vert="horz" lIns="91458" tIns="45727" rIns="91458" bIns="45727" rtlCol="0"/>
          <a:lstStyle>
            <a:lvl1pPr algn="r">
              <a:defRPr sz="1200"/>
            </a:lvl1pPr>
          </a:lstStyle>
          <a:p>
            <a:fld id="{38F8E485-5B6B-40C0-BA1C-CA1B118F9D6C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63880F9-BC18-410F-9596-FD72C9E18A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" y="9442156"/>
            <a:ext cx="2950476" cy="498770"/>
          </a:xfrm>
          <a:prstGeom prst="rect">
            <a:avLst/>
          </a:prstGeom>
        </p:spPr>
        <p:txBody>
          <a:bodyPr vert="horz" lIns="91458" tIns="45727" rIns="91458" bIns="4572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7D0DCDF-A49E-4F94-9E19-5FC32221D5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744" y="9442156"/>
            <a:ext cx="2950476" cy="498770"/>
          </a:xfrm>
          <a:prstGeom prst="rect">
            <a:avLst/>
          </a:prstGeom>
        </p:spPr>
        <p:txBody>
          <a:bodyPr vert="horz" lIns="91458" tIns="45727" rIns="91458" bIns="45727" rtlCol="0" anchor="b"/>
          <a:lstStyle>
            <a:lvl1pPr algn="r">
              <a:defRPr sz="1200"/>
            </a:lvl1pPr>
          </a:lstStyle>
          <a:p>
            <a:fld id="{B9969B41-3572-4155-A736-03067409F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2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2"/>
            <a:ext cx="2950476" cy="497046"/>
          </a:xfrm>
          <a:prstGeom prst="rect">
            <a:avLst/>
          </a:prstGeom>
        </p:spPr>
        <p:txBody>
          <a:bodyPr vert="horz" lIns="91458" tIns="45727" rIns="91458" bIns="457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44" y="12"/>
            <a:ext cx="2950476" cy="497046"/>
          </a:xfrm>
          <a:prstGeom prst="rect">
            <a:avLst/>
          </a:prstGeom>
        </p:spPr>
        <p:txBody>
          <a:bodyPr vert="horz" lIns="91458" tIns="45727" rIns="91458" bIns="45727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7713"/>
            <a:ext cx="6624638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8" tIns="45727" rIns="91458" bIns="457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1" y="4721944"/>
            <a:ext cx="5447030" cy="4473416"/>
          </a:xfrm>
          <a:prstGeom prst="rect">
            <a:avLst/>
          </a:prstGeom>
        </p:spPr>
        <p:txBody>
          <a:bodyPr vert="horz" lIns="91458" tIns="45727" rIns="91458" bIns="457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42156"/>
            <a:ext cx="2950476" cy="497046"/>
          </a:xfrm>
          <a:prstGeom prst="rect">
            <a:avLst/>
          </a:prstGeom>
        </p:spPr>
        <p:txBody>
          <a:bodyPr vert="horz" lIns="91458" tIns="45727" rIns="91458" bIns="457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44" y="9442156"/>
            <a:ext cx="2950476" cy="497046"/>
          </a:xfrm>
          <a:prstGeom prst="rect">
            <a:avLst/>
          </a:prstGeom>
        </p:spPr>
        <p:txBody>
          <a:bodyPr vert="horz" lIns="91458" tIns="45727" rIns="91458" bIns="45727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26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595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77BD4E-3393-4ACE-A641-CD63F6A5243F}"/>
              </a:ext>
            </a:extLst>
          </p:cNvPr>
          <p:cNvSpPr/>
          <p:nvPr/>
        </p:nvSpPr>
        <p:spPr>
          <a:xfrm>
            <a:off x="0" y="0"/>
            <a:ext cx="12192000" cy="774543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485068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9D7CB7D-FD02-C7E3-7D7B-7AE08336B258}"/>
              </a:ext>
            </a:extLst>
          </p:cNvPr>
          <p:cNvGrpSpPr/>
          <p:nvPr userDrawn="1"/>
        </p:nvGrpSpPr>
        <p:grpSpPr>
          <a:xfrm>
            <a:off x="-1" y="0"/>
            <a:ext cx="2651761" cy="774865"/>
            <a:chOff x="0" y="3039146"/>
            <a:chExt cx="2520280" cy="774865"/>
          </a:xfrm>
        </p:grpSpPr>
        <p:sp>
          <p:nvSpPr>
            <p:cNvPr id="7" name="Rectangle 1">
              <a:extLst>
                <a:ext uri="{FF2B5EF4-FFF2-40B4-BE49-F238E27FC236}">
                  <a16:creationId xmlns="" xmlns:a16="http://schemas.microsoft.com/office/drawing/2014/main" id="{0F7D628E-2D96-0FE1-D749-D143B008B333}"/>
                </a:ext>
              </a:extLst>
            </p:cNvPr>
            <p:cNvSpPr/>
            <p:nvPr userDrawn="1"/>
          </p:nvSpPr>
          <p:spPr>
            <a:xfrm>
              <a:off x="0" y="3039146"/>
              <a:ext cx="2520280" cy="774542"/>
            </a:xfrm>
            <a:prstGeom prst="rect">
              <a:avLst/>
            </a:prstGeom>
            <a:gradFill>
              <a:gsLst>
                <a:gs pos="100000">
                  <a:srgbClr val="92D050"/>
                </a:gs>
                <a:gs pos="27000">
                  <a:srgbClr val="002060">
                    <a:alpha val="94000"/>
                  </a:srgbClr>
                </a:gs>
                <a:gs pos="52000">
                  <a:srgbClr val="00B0F0">
                    <a:alpha val="72000"/>
                  </a:srgbClr>
                </a:gs>
                <a:gs pos="76000">
                  <a:srgbClr val="92D050">
                    <a:alpha val="24000"/>
                  </a:srgbClr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Subtitle 2">
              <a:extLst>
                <a:ext uri="{FF2B5EF4-FFF2-40B4-BE49-F238E27FC236}">
                  <a16:creationId xmlns="" xmlns:a16="http://schemas.microsoft.com/office/drawing/2014/main" id="{56420500-7799-6389-6D7A-A18A98C829C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49678" y="3039469"/>
              <a:ext cx="2220924" cy="774542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Clr>
                  <a:srgbClr val="CAD82A"/>
                </a:buClr>
                <a:tabLst>
                  <a:tab pos="342900" algn="l"/>
                </a:tabLst>
              </a:pPr>
              <a:endParaRPr lang="ru-RU" sz="1000" b="1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="" xmlns:a16="http://schemas.microsoft.com/office/drawing/2014/main" id="{A262C2C7-11CA-5AE4-9A8D-901C6951CA4D}"/>
                </a:ext>
              </a:extLst>
            </p:cNvPr>
            <p:cNvSpPr/>
            <p:nvPr userDrawn="1"/>
          </p:nvSpPr>
          <p:spPr>
            <a:xfrm>
              <a:off x="0" y="3039146"/>
              <a:ext cx="83332" cy="7745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92000"/>
                  </a:schemeClr>
                </a:gs>
                <a:gs pos="22000">
                  <a:srgbClr val="002060">
                    <a:alpha val="83000"/>
                  </a:srgbClr>
                </a:gs>
                <a:gs pos="64000">
                  <a:srgbClr val="00B0F0">
                    <a:alpha val="67000"/>
                  </a:srgbClr>
                </a:gs>
              </a:gsLst>
              <a:lin ang="20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1" name="Graphic 8">
            <a:extLst>
              <a:ext uri="{FF2B5EF4-FFF2-40B4-BE49-F238E27FC236}">
                <a16:creationId xmlns="" xmlns:a16="http://schemas.microsoft.com/office/drawing/2014/main" id="{972D1D2B-A67A-AFF9-8CB1-51A9EDD98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99" y="143705"/>
            <a:ext cx="1753362" cy="563329"/>
          </a:xfrm>
          <a:prstGeom prst="rect">
            <a:avLst/>
          </a:prstGeom>
        </p:spPr>
      </p:pic>
      <p:sp>
        <p:nvSpPr>
          <p:cNvPr id="12" name="Номер слайда 5">
            <a:extLst>
              <a:ext uri="{FF2B5EF4-FFF2-40B4-BE49-F238E27FC236}">
                <a16:creationId xmlns="" xmlns:a16="http://schemas.microsoft.com/office/drawing/2014/main" id="{A0D0EA0D-3716-4587-84C0-4930ABAAB9C7}"/>
              </a:ext>
            </a:extLst>
          </p:cNvPr>
          <p:cNvSpPr txBox="1">
            <a:spLocks/>
          </p:cNvSpPr>
          <p:nvPr userDrawn="1"/>
        </p:nvSpPr>
        <p:spPr>
          <a:xfrm>
            <a:off x="11640616" y="6345324"/>
            <a:ext cx="442883" cy="4391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635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59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9202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325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556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77BD4E-3393-4ACE-A641-CD63F6A5243F}"/>
              </a:ext>
            </a:extLst>
          </p:cNvPr>
          <p:cNvSpPr/>
          <p:nvPr/>
        </p:nvSpPr>
        <p:spPr>
          <a:xfrm>
            <a:off x="0" y="0"/>
            <a:ext cx="12192000" cy="774543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485068"/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16769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rgbClr val="57565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1100" b="1" dirty="0">
              <a:solidFill>
                <a:srgbClr val="57565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9D7CB7D-FD02-C7E3-7D7B-7AE08336B258}"/>
              </a:ext>
            </a:extLst>
          </p:cNvPr>
          <p:cNvGrpSpPr/>
          <p:nvPr userDrawn="1"/>
        </p:nvGrpSpPr>
        <p:grpSpPr>
          <a:xfrm>
            <a:off x="0" y="0"/>
            <a:ext cx="2520563" cy="774865"/>
            <a:chOff x="0" y="3039146"/>
            <a:chExt cx="2520280" cy="774865"/>
          </a:xfrm>
        </p:grpSpPr>
        <p:sp>
          <p:nvSpPr>
            <p:cNvPr id="7" name="Rectangle 1">
              <a:extLst>
                <a:ext uri="{FF2B5EF4-FFF2-40B4-BE49-F238E27FC236}">
                  <a16:creationId xmlns="" xmlns:a16="http://schemas.microsoft.com/office/drawing/2014/main" id="{0F7D628E-2D96-0FE1-D749-D143B008B333}"/>
                </a:ext>
              </a:extLst>
            </p:cNvPr>
            <p:cNvSpPr/>
            <p:nvPr userDrawn="1"/>
          </p:nvSpPr>
          <p:spPr>
            <a:xfrm>
              <a:off x="0" y="3039146"/>
              <a:ext cx="2520280" cy="774542"/>
            </a:xfrm>
            <a:prstGeom prst="rect">
              <a:avLst/>
            </a:prstGeom>
            <a:gradFill>
              <a:gsLst>
                <a:gs pos="100000">
                  <a:srgbClr val="92D050"/>
                </a:gs>
                <a:gs pos="27000">
                  <a:srgbClr val="002060">
                    <a:alpha val="94000"/>
                  </a:srgbClr>
                </a:gs>
                <a:gs pos="52000">
                  <a:srgbClr val="00B0F0">
                    <a:alpha val="72000"/>
                  </a:srgbClr>
                </a:gs>
                <a:gs pos="76000">
                  <a:srgbClr val="92D050">
                    <a:alpha val="24000"/>
                  </a:srgbClr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Subtitle 2">
              <a:extLst>
                <a:ext uri="{FF2B5EF4-FFF2-40B4-BE49-F238E27FC236}">
                  <a16:creationId xmlns="" xmlns:a16="http://schemas.microsoft.com/office/drawing/2014/main" id="{56420500-7799-6389-6D7A-A18A98C829C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49678" y="3039469"/>
              <a:ext cx="2220924" cy="774542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Clr>
                  <a:srgbClr val="CAD82A"/>
                </a:buClr>
                <a:tabLst>
                  <a:tab pos="342900" algn="l"/>
                </a:tabLst>
              </a:pPr>
              <a:endParaRPr lang="ru-RU" sz="1000" b="1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="" xmlns:a16="http://schemas.microsoft.com/office/drawing/2014/main" id="{A262C2C7-11CA-5AE4-9A8D-901C6951CA4D}"/>
                </a:ext>
              </a:extLst>
            </p:cNvPr>
            <p:cNvSpPr/>
            <p:nvPr userDrawn="1"/>
          </p:nvSpPr>
          <p:spPr>
            <a:xfrm>
              <a:off x="0" y="3039146"/>
              <a:ext cx="83332" cy="7745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92000"/>
                  </a:schemeClr>
                </a:gs>
                <a:gs pos="22000">
                  <a:srgbClr val="002060">
                    <a:alpha val="83000"/>
                  </a:srgbClr>
                </a:gs>
                <a:gs pos="64000">
                  <a:srgbClr val="00B0F0">
                    <a:alpha val="67000"/>
                  </a:srgbClr>
                </a:gs>
              </a:gsLst>
              <a:lin ang="20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1" name="Graphic 8">
            <a:extLst>
              <a:ext uri="{FF2B5EF4-FFF2-40B4-BE49-F238E27FC236}">
                <a16:creationId xmlns="" xmlns:a16="http://schemas.microsoft.com/office/drawing/2014/main" id="{972D1D2B-A67A-AFF9-8CB1-51A9EDD98FB4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6899" y="143705"/>
            <a:ext cx="1753362" cy="56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9018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049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207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735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16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77BD4E-3393-4ACE-A641-CD63F6A5243F}"/>
              </a:ext>
            </a:extLst>
          </p:cNvPr>
          <p:cNvSpPr/>
          <p:nvPr/>
        </p:nvSpPr>
        <p:spPr>
          <a:xfrm>
            <a:off x="0" y="0"/>
            <a:ext cx="12192000" cy="774543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485068"/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16769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rgbClr val="57565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1100" b="1" dirty="0">
              <a:solidFill>
                <a:srgbClr val="57565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9D7CB7D-FD02-C7E3-7D7B-7AE08336B258}"/>
              </a:ext>
            </a:extLst>
          </p:cNvPr>
          <p:cNvGrpSpPr/>
          <p:nvPr userDrawn="1"/>
        </p:nvGrpSpPr>
        <p:grpSpPr>
          <a:xfrm>
            <a:off x="-1" y="0"/>
            <a:ext cx="2651761" cy="774865"/>
            <a:chOff x="0" y="3039146"/>
            <a:chExt cx="2520280" cy="774865"/>
          </a:xfrm>
        </p:grpSpPr>
        <p:sp>
          <p:nvSpPr>
            <p:cNvPr id="7" name="Rectangle 1">
              <a:extLst>
                <a:ext uri="{FF2B5EF4-FFF2-40B4-BE49-F238E27FC236}">
                  <a16:creationId xmlns="" xmlns:a16="http://schemas.microsoft.com/office/drawing/2014/main" id="{0F7D628E-2D96-0FE1-D749-D143B008B333}"/>
                </a:ext>
              </a:extLst>
            </p:cNvPr>
            <p:cNvSpPr/>
            <p:nvPr userDrawn="1"/>
          </p:nvSpPr>
          <p:spPr>
            <a:xfrm>
              <a:off x="0" y="3039146"/>
              <a:ext cx="2520280" cy="774542"/>
            </a:xfrm>
            <a:prstGeom prst="rect">
              <a:avLst/>
            </a:prstGeom>
            <a:gradFill>
              <a:gsLst>
                <a:gs pos="100000">
                  <a:srgbClr val="92D050"/>
                </a:gs>
                <a:gs pos="27000">
                  <a:srgbClr val="002060">
                    <a:alpha val="94000"/>
                  </a:srgbClr>
                </a:gs>
                <a:gs pos="52000">
                  <a:srgbClr val="00B0F0">
                    <a:alpha val="72000"/>
                  </a:srgbClr>
                </a:gs>
                <a:gs pos="76000">
                  <a:srgbClr val="92D050">
                    <a:alpha val="24000"/>
                  </a:srgbClr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Subtitle 2">
              <a:extLst>
                <a:ext uri="{FF2B5EF4-FFF2-40B4-BE49-F238E27FC236}">
                  <a16:creationId xmlns="" xmlns:a16="http://schemas.microsoft.com/office/drawing/2014/main" id="{56420500-7799-6389-6D7A-A18A98C829C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49678" y="3039469"/>
              <a:ext cx="2220924" cy="774542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Clr>
                  <a:srgbClr val="CAD82A"/>
                </a:buClr>
                <a:tabLst>
                  <a:tab pos="342900" algn="l"/>
                </a:tabLst>
              </a:pPr>
              <a:endParaRPr lang="ru-RU" sz="1000" b="1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="" xmlns:a16="http://schemas.microsoft.com/office/drawing/2014/main" id="{A262C2C7-11CA-5AE4-9A8D-901C6951CA4D}"/>
                </a:ext>
              </a:extLst>
            </p:cNvPr>
            <p:cNvSpPr/>
            <p:nvPr userDrawn="1"/>
          </p:nvSpPr>
          <p:spPr>
            <a:xfrm>
              <a:off x="0" y="3039146"/>
              <a:ext cx="83332" cy="7745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92000"/>
                  </a:schemeClr>
                </a:gs>
                <a:gs pos="22000">
                  <a:srgbClr val="002060">
                    <a:alpha val="83000"/>
                  </a:srgbClr>
                </a:gs>
                <a:gs pos="64000">
                  <a:srgbClr val="00B0F0">
                    <a:alpha val="67000"/>
                  </a:srgbClr>
                </a:gs>
              </a:gsLst>
              <a:lin ang="20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1" name="Graphic 8">
            <a:extLst>
              <a:ext uri="{FF2B5EF4-FFF2-40B4-BE49-F238E27FC236}">
                <a16:creationId xmlns="" xmlns:a16="http://schemas.microsoft.com/office/drawing/2014/main" id="{972D1D2B-A67A-AFF9-8CB1-51A9EDD98FB4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6899" y="143705"/>
            <a:ext cx="1753362" cy="56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47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485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7864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653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87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77BD4E-3393-4ACE-A641-CD63F6A5243F}"/>
              </a:ext>
            </a:extLst>
          </p:cNvPr>
          <p:cNvSpPr/>
          <p:nvPr/>
        </p:nvSpPr>
        <p:spPr>
          <a:xfrm>
            <a:off x="0" y="0"/>
            <a:ext cx="12192000" cy="774543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485068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9D7CB7D-FD02-C7E3-7D7B-7AE08336B258}"/>
              </a:ext>
            </a:extLst>
          </p:cNvPr>
          <p:cNvGrpSpPr/>
          <p:nvPr userDrawn="1"/>
        </p:nvGrpSpPr>
        <p:grpSpPr>
          <a:xfrm>
            <a:off x="-1" y="0"/>
            <a:ext cx="2651761" cy="774865"/>
            <a:chOff x="0" y="3039146"/>
            <a:chExt cx="2520280" cy="774865"/>
          </a:xfrm>
        </p:grpSpPr>
        <p:sp>
          <p:nvSpPr>
            <p:cNvPr id="7" name="Rectangle 1">
              <a:extLst>
                <a:ext uri="{FF2B5EF4-FFF2-40B4-BE49-F238E27FC236}">
                  <a16:creationId xmlns="" xmlns:a16="http://schemas.microsoft.com/office/drawing/2014/main" id="{0F7D628E-2D96-0FE1-D749-D143B008B333}"/>
                </a:ext>
              </a:extLst>
            </p:cNvPr>
            <p:cNvSpPr/>
            <p:nvPr userDrawn="1"/>
          </p:nvSpPr>
          <p:spPr>
            <a:xfrm>
              <a:off x="0" y="3039146"/>
              <a:ext cx="2520280" cy="774542"/>
            </a:xfrm>
            <a:prstGeom prst="rect">
              <a:avLst/>
            </a:prstGeom>
            <a:gradFill>
              <a:gsLst>
                <a:gs pos="100000">
                  <a:srgbClr val="92D050"/>
                </a:gs>
                <a:gs pos="27000">
                  <a:srgbClr val="002060">
                    <a:alpha val="94000"/>
                  </a:srgbClr>
                </a:gs>
                <a:gs pos="52000">
                  <a:srgbClr val="00B0F0">
                    <a:alpha val="72000"/>
                  </a:srgbClr>
                </a:gs>
                <a:gs pos="76000">
                  <a:srgbClr val="92D050">
                    <a:alpha val="24000"/>
                  </a:srgbClr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Subtitle 2">
              <a:extLst>
                <a:ext uri="{FF2B5EF4-FFF2-40B4-BE49-F238E27FC236}">
                  <a16:creationId xmlns="" xmlns:a16="http://schemas.microsoft.com/office/drawing/2014/main" id="{56420500-7799-6389-6D7A-A18A98C829C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49678" y="3039469"/>
              <a:ext cx="2220924" cy="774542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Clr>
                  <a:srgbClr val="CAD82A"/>
                </a:buClr>
                <a:tabLst>
                  <a:tab pos="342900" algn="l"/>
                </a:tabLst>
              </a:pPr>
              <a:endParaRPr lang="ru-RU" sz="1000" b="1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="" xmlns:a16="http://schemas.microsoft.com/office/drawing/2014/main" id="{A262C2C7-11CA-5AE4-9A8D-901C6951CA4D}"/>
                </a:ext>
              </a:extLst>
            </p:cNvPr>
            <p:cNvSpPr/>
            <p:nvPr userDrawn="1"/>
          </p:nvSpPr>
          <p:spPr>
            <a:xfrm>
              <a:off x="0" y="3039146"/>
              <a:ext cx="83332" cy="7745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92000"/>
                  </a:schemeClr>
                </a:gs>
                <a:gs pos="22000">
                  <a:srgbClr val="002060">
                    <a:alpha val="83000"/>
                  </a:srgbClr>
                </a:gs>
                <a:gs pos="64000">
                  <a:srgbClr val="00B0F0">
                    <a:alpha val="67000"/>
                  </a:srgbClr>
                </a:gs>
              </a:gsLst>
              <a:lin ang="20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1" name="Graphic 8">
            <a:extLst>
              <a:ext uri="{FF2B5EF4-FFF2-40B4-BE49-F238E27FC236}">
                <a16:creationId xmlns="" xmlns:a16="http://schemas.microsoft.com/office/drawing/2014/main" id="{972D1D2B-A67A-AFF9-8CB1-51A9EDD98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99" y="143705"/>
            <a:ext cx="1753362" cy="563329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A0D0EA0D-3716-4587-84C0-4930ABAAB9C7}"/>
              </a:ext>
            </a:extLst>
          </p:cNvPr>
          <p:cNvSpPr txBox="1">
            <a:spLocks/>
          </p:cNvSpPr>
          <p:nvPr userDrawn="1"/>
        </p:nvSpPr>
        <p:spPr>
          <a:xfrm>
            <a:off x="11640616" y="6345324"/>
            <a:ext cx="442883" cy="4391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1100" b="1" dirty="0">
              <a:solidFill>
                <a:prstClr val="black">
                  <a:lumMod val="75000"/>
                  <a:lumOff val="25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928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14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327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77BD4E-3393-4ACE-A641-CD63F6A5243F}"/>
              </a:ext>
            </a:extLst>
          </p:cNvPr>
          <p:cNvSpPr/>
          <p:nvPr/>
        </p:nvSpPr>
        <p:spPr>
          <a:xfrm>
            <a:off x="0" y="0"/>
            <a:ext cx="12192000" cy="774543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16769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6E5E5B3-D3B3-6556-FF0C-67F53EC08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57910"/>
          <a:stretch/>
        </p:blipFill>
        <p:spPr>
          <a:xfrm>
            <a:off x="-12700" y="0"/>
            <a:ext cx="2760328" cy="774543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="" xmlns:a16="http://schemas.microsoft.com/office/drawing/2014/main" id="{E0B5DFF4-1544-0250-A7DE-31C904E06C25}"/>
              </a:ext>
            </a:extLst>
          </p:cNvPr>
          <p:cNvSpPr/>
          <p:nvPr userDrawn="1"/>
        </p:nvSpPr>
        <p:spPr>
          <a:xfrm>
            <a:off x="0" y="0"/>
            <a:ext cx="2747628" cy="774542"/>
          </a:xfrm>
          <a:prstGeom prst="rect">
            <a:avLst/>
          </a:prstGeom>
          <a:gradFill>
            <a:gsLst>
              <a:gs pos="96000">
                <a:srgbClr val="FFFF00">
                  <a:alpha val="65000"/>
                </a:srgbClr>
              </a:gs>
              <a:gs pos="34000">
                <a:srgbClr val="002060">
                  <a:alpha val="94000"/>
                </a:srgbClr>
              </a:gs>
              <a:gs pos="65000">
                <a:srgbClr val="00B0F0">
                  <a:alpha val="69000"/>
                </a:srgbClr>
              </a:gs>
            </a:gsLst>
            <a:lin ang="189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740A5384-80D1-46C9-F23C-797B7D0385FC}"/>
              </a:ext>
            </a:extLst>
          </p:cNvPr>
          <p:cNvSpPr txBox="1">
            <a:spLocks/>
          </p:cNvSpPr>
          <p:nvPr/>
        </p:nvSpPr>
        <p:spPr>
          <a:xfrm>
            <a:off x="299356" y="1"/>
            <a:ext cx="2292932" cy="77454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СОКРАЩЕНИЕ БУМАЖНОГО ДОКУМЕНТООБОРОТА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7A86748D-37B1-EF04-22F0-2901BF2ACE52}"/>
              </a:ext>
            </a:extLst>
          </p:cNvPr>
          <p:cNvSpPr/>
          <p:nvPr/>
        </p:nvSpPr>
        <p:spPr>
          <a:xfrm>
            <a:off x="0" y="0"/>
            <a:ext cx="83332" cy="774543"/>
          </a:xfrm>
          <a:prstGeom prst="rect">
            <a:avLst/>
          </a:prstGeom>
          <a:gradFill>
            <a:gsLst>
              <a:gs pos="100000">
                <a:schemeClr val="accent6">
                  <a:lumMod val="60000"/>
                  <a:lumOff val="40000"/>
                  <a:alpha val="92000"/>
                </a:schemeClr>
              </a:gs>
              <a:gs pos="22000">
                <a:srgbClr val="002060">
                  <a:alpha val="83000"/>
                </a:srgbClr>
              </a:gs>
              <a:gs pos="64000">
                <a:srgbClr val="00B0F0">
                  <a:alpha val="67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316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927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400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77BD4E-3393-4ACE-A641-CD63F6A5243F}"/>
              </a:ext>
            </a:extLst>
          </p:cNvPr>
          <p:cNvSpPr/>
          <p:nvPr/>
        </p:nvSpPr>
        <p:spPr>
          <a:xfrm>
            <a:off x="0" y="0"/>
            <a:ext cx="12192000" cy="774543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485068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9D7CB7D-FD02-C7E3-7D7B-7AE08336B258}"/>
              </a:ext>
            </a:extLst>
          </p:cNvPr>
          <p:cNvGrpSpPr/>
          <p:nvPr userDrawn="1"/>
        </p:nvGrpSpPr>
        <p:grpSpPr>
          <a:xfrm>
            <a:off x="-1" y="0"/>
            <a:ext cx="2651761" cy="774865"/>
            <a:chOff x="0" y="3039146"/>
            <a:chExt cx="2520280" cy="774865"/>
          </a:xfrm>
        </p:grpSpPr>
        <p:sp>
          <p:nvSpPr>
            <p:cNvPr id="7" name="Rectangle 1">
              <a:extLst>
                <a:ext uri="{FF2B5EF4-FFF2-40B4-BE49-F238E27FC236}">
                  <a16:creationId xmlns="" xmlns:a16="http://schemas.microsoft.com/office/drawing/2014/main" id="{0F7D628E-2D96-0FE1-D749-D143B008B333}"/>
                </a:ext>
              </a:extLst>
            </p:cNvPr>
            <p:cNvSpPr/>
            <p:nvPr userDrawn="1"/>
          </p:nvSpPr>
          <p:spPr>
            <a:xfrm>
              <a:off x="0" y="3039146"/>
              <a:ext cx="2520280" cy="774542"/>
            </a:xfrm>
            <a:prstGeom prst="rect">
              <a:avLst/>
            </a:prstGeom>
            <a:gradFill>
              <a:gsLst>
                <a:gs pos="100000">
                  <a:srgbClr val="92D050"/>
                </a:gs>
                <a:gs pos="27000">
                  <a:srgbClr val="002060">
                    <a:alpha val="94000"/>
                  </a:srgbClr>
                </a:gs>
                <a:gs pos="52000">
                  <a:srgbClr val="00B0F0">
                    <a:alpha val="72000"/>
                  </a:srgbClr>
                </a:gs>
                <a:gs pos="76000">
                  <a:srgbClr val="92D050">
                    <a:alpha val="24000"/>
                  </a:srgbClr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Subtitle 2">
              <a:extLst>
                <a:ext uri="{FF2B5EF4-FFF2-40B4-BE49-F238E27FC236}">
                  <a16:creationId xmlns="" xmlns:a16="http://schemas.microsoft.com/office/drawing/2014/main" id="{56420500-7799-6389-6D7A-A18A98C829C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49678" y="3039469"/>
              <a:ext cx="2220924" cy="774542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Clr>
                  <a:srgbClr val="CAD82A"/>
                </a:buClr>
                <a:tabLst>
                  <a:tab pos="342900" algn="l"/>
                </a:tabLst>
              </a:pPr>
              <a:endParaRPr lang="ru-RU" sz="1000" b="1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="" xmlns:a16="http://schemas.microsoft.com/office/drawing/2014/main" id="{A262C2C7-11CA-5AE4-9A8D-901C6951CA4D}"/>
                </a:ext>
              </a:extLst>
            </p:cNvPr>
            <p:cNvSpPr/>
            <p:nvPr userDrawn="1"/>
          </p:nvSpPr>
          <p:spPr>
            <a:xfrm>
              <a:off x="0" y="3039146"/>
              <a:ext cx="83332" cy="7745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92000"/>
                  </a:schemeClr>
                </a:gs>
                <a:gs pos="22000">
                  <a:srgbClr val="002060">
                    <a:alpha val="83000"/>
                  </a:srgbClr>
                </a:gs>
                <a:gs pos="64000">
                  <a:srgbClr val="00B0F0">
                    <a:alpha val="67000"/>
                  </a:srgbClr>
                </a:gs>
              </a:gsLst>
              <a:lin ang="20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1" name="Graphic 8">
            <a:extLst>
              <a:ext uri="{FF2B5EF4-FFF2-40B4-BE49-F238E27FC236}">
                <a16:creationId xmlns="" xmlns:a16="http://schemas.microsoft.com/office/drawing/2014/main" id="{972D1D2B-A67A-AFF9-8CB1-51A9EDD98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99" y="143705"/>
            <a:ext cx="1753362" cy="563329"/>
          </a:xfrm>
          <a:prstGeom prst="rect">
            <a:avLst/>
          </a:prstGeom>
        </p:spPr>
      </p:pic>
      <p:sp>
        <p:nvSpPr>
          <p:cNvPr id="12" name="Номер слайда 5">
            <a:extLst>
              <a:ext uri="{FF2B5EF4-FFF2-40B4-BE49-F238E27FC236}">
                <a16:creationId xmlns="" xmlns:a16="http://schemas.microsoft.com/office/drawing/2014/main" id="{A0D0EA0D-3716-4587-84C0-4930ABAAB9C7}"/>
              </a:ext>
            </a:extLst>
          </p:cNvPr>
          <p:cNvSpPr txBox="1">
            <a:spLocks/>
          </p:cNvSpPr>
          <p:nvPr userDrawn="1"/>
        </p:nvSpPr>
        <p:spPr>
          <a:xfrm>
            <a:off x="11640616" y="6345324"/>
            <a:ext cx="442883" cy="4391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1100" b="1" dirty="0">
              <a:solidFill>
                <a:prstClr val="black">
                  <a:lumMod val="75000"/>
                  <a:lumOff val="25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3490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606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764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291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10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381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77BD4E-3393-4ACE-A641-CD63F6A5243F}"/>
              </a:ext>
            </a:extLst>
          </p:cNvPr>
          <p:cNvSpPr/>
          <p:nvPr/>
        </p:nvSpPr>
        <p:spPr>
          <a:xfrm>
            <a:off x="0" y="0"/>
            <a:ext cx="12192000" cy="774543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485068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9D7CB7D-FD02-C7E3-7D7B-7AE08336B258}"/>
              </a:ext>
            </a:extLst>
          </p:cNvPr>
          <p:cNvGrpSpPr/>
          <p:nvPr userDrawn="1"/>
        </p:nvGrpSpPr>
        <p:grpSpPr>
          <a:xfrm>
            <a:off x="-1" y="0"/>
            <a:ext cx="2651761" cy="774865"/>
            <a:chOff x="0" y="3039146"/>
            <a:chExt cx="2520280" cy="774865"/>
          </a:xfrm>
        </p:grpSpPr>
        <p:sp>
          <p:nvSpPr>
            <p:cNvPr id="7" name="Rectangle 1">
              <a:extLst>
                <a:ext uri="{FF2B5EF4-FFF2-40B4-BE49-F238E27FC236}">
                  <a16:creationId xmlns="" xmlns:a16="http://schemas.microsoft.com/office/drawing/2014/main" id="{0F7D628E-2D96-0FE1-D749-D143B008B333}"/>
                </a:ext>
              </a:extLst>
            </p:cNvPr>
            <p:cNvSpPr/>
            <p:nvPr userDrawn="1"/>
          </p:nvSpPr>
          <p:spPr>
            <a:xfrm>
              <a:off x="0" y="3039146"/>
              <a:ext cx="2520280" cy="774542"/>
            </a:xfrm>
            <a:prstGeom prst="rect">
              <a:avLst/>
            </a:prstGeom>
            <a:gradFill>
              <a:gsLst>
                <a:gs pos="100000">
                  <a:srgbClr val="92D050"/>
                </a:gs>
                <a:gs pos="27000">
                  <a:srgbClr val="002060">
                    <a:alpha val="94000"/>
                  </a:srgbClr>
                </a:gs>
                <a:gs pos="52000">
                  <a:srgbClr val="00B0F0">
                    <a:alpha val="72000"/>
                  </a:srgbClr>
                </a:gs>
                <a:gs pos="76000">
                  <a:srgbClr val="92D050">
                    <a:alpha val="24000"/>
                  </a:srgbClr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Subtitle 2">
              <a:extLst>
                <a:ext uri="{FF2B5EF4-FFF2-40B4-BE49-F238E27FC236}">
                  <a16:creationId xmlns="" xmlns:a16="http://schemas.microsoft.com/office/drawing/2014/main" id="{56420500-7799-6389-6D7A-A18A98C829C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49678" y="3039469"/>
              <a:ext cx="2220924" cy="774542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Clr>
                  <a:srgbClr val="CAD82A"/>
                </a:buClr>
                <a:tabLst>
                  <a:tab pos="342900" algn="l"/>
                </a:tabLst>
              </a:pPr>
              <a:endParaRPr lang="ru-RU" sz="1000" b="1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="" xmlns:a16="http://schemas.microsoft.com/office/drawing/2014/main" id="{A262C2C7-11CA-5AE4-9A8D-901C6951CA4D}"/>
                </a:ext>
              </a:extLst>
            </p:cNvPr>
            <p:cNvSpPr/>
            <p:nvPr userDrawn="1"/>
          </p:nvSpPr>
          <p:spPr>
            <a:xfrm>
              <a:off x="0" y="3039146"/>
              <a:ext cx="83332" cy="7745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92000"/>
                  </a:schemeClr>
                </a:gs>
                <a:gs pos="22000">
                  <a:srgbClr val="002060">
                    <a:alpha val="83000"/>
                  </a:srgbClr>
                </a:gs>
                <a:gs pos="64000">
                  <a:srgbClr val="00B0F0">
                    <a:alpha val="67000"/>
                  </a:srgbClr>
                </a:gs>
              </a:gsLst>
              <a:lin ang="20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1" name="Graphic 8">
            <a:extLst>
              <a:ext uri="{FF2B5EF4-FFF2-40B4-BE49-F238E27FC236}">
                <a16:creationId xmlns="" xmlns:a16="http://schemas.microsoft.com/office/drawing/2014/main" id="{972D1D2B-A67A-AFF9-8CB1-51A9EDD98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99" y="143705"/>
            <a:ext cx="1753362" cy="563329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A0D0EA0D-3716-4587-84C0-4930ABAAB9C7}"/>
              </a:ext>
            </a:extLst>
          </p:cNvPr>
          <p:cNvSpPr txBox="1">
            <a:spLocks/>
          </p:cNvSpPr>
          <p:nvPr userDrawn="1"/>
        </p:nvSpPr>
        <p:spPr>
          <a:xfrm>
            <a:off x="11640616" y="6345324"/>
            <a:ext cx="442883" cy="4391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371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12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5464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2" r:id="rId2"/>
    <p:sldLayoutId id="2147483915" r:id="rId3"/>
    <p:sldLayoutId id="2147483914" r:id="rId4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76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1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59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42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97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73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Прямоугольник 119"/>
          <p:cNvSpPr/>
          <p:nvPr/>
        </p:nvSpPr>
        <p:spPr>
          <a:xfrm>
            <a:off x="11324" y="764704"/>
            <a:ext cx="2617400" cy="25589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98" name="Rectangle: Rounded Corners 4">
            <a:extLst>
              <a:ext uri="{FF2B5EF4-FFF2-40B4-BE49-F238E27FC236}">
                <a16:creationId xmlns:a16="http://schemas.microsoft.com/office/drawing/2014/main" xmlns="" id="{6EAE09C1-1122-5D4F-E48E-BB9496EFA6EA}"/>
              </a:ext>
            </a:extLst>
          </p:cNvPr>
          <p:cNvSpPr/>
          <p:nvPr/>
        </p:nvSpPr>
        <p:spPr>
          <a:xfrm>
            <a:off x="4419608" y="4761148"/>
            <a:ext cx="2353222" cy="2086669"/>
          </a:xfrm>
          <a:prstGeom prst="roundRect">
            <a:avLst>
              <a:gd name="adj" fmla="val 6892"/>
            </a:avLst>
          </a:prstGeom>
          <a:solidFill>
            <a:schemeClr val="bg1"/>
          </a:solidFill>
          <a:ln>
            <a:noFill/>
          </a:ln>
          <a:effectLst>
            <a:outerShdw blurRad="5969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288000"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57565A">
                  <a:lumMod val="50000"/>
                </a:srgbClr>
              </a:solidFill>
              <a:effectLst/>
              <a:uLnTx/>
              <a:uFillTx/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9574600" y="768925"/>
            <a:ext cx="2617400" cy="2478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46847" y="1821285"/>
            <a:ext cx="6912000" cy="51428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914" y="3248980"/>
            <a:ext cx="12199503" cy="7961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Rectangle: Rounded Corners 4">
            <a:extLst>
              <a:ext uri="{FF2B5EF4-FFF2-40B4-BE49-F238E27FC236}">
                <a16:creationId xmlns:a16="http://schemas.microsoft.com/office/drawing/2014/main" xmlns="" id="{6EAE09C1-1122-5D4F-E48E-BB9496EFA6EA}"/>
              </a:ext>
            </a:extLst>
          </p:cNvPr>
          <p:cNvSpPr/>
          <p:nvPr/>
        </p:nvSpPr>
        <p:spPr>
          <a:xfrm>
            <a:off x="6193292" y="4041068"/>
            <a:ext cx="2353222" cy="2815943"/>
          </a:xfrm>
          <a:prstGeom prst="roundRect">
            <a:avLst>
              <a:gd name="adj" fmla="val 6892"/>
            </a:avLst>
          </a:prstGeom>
          <a:solidFill>
            <a:schemeClr val="bg1"/>
          </a:solidFill>
          <a:ln>
            <a:noFill/>
          </a:ln>
          <a:effectLst>
            <a:outerShdw blurRad="5969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288000"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57565A">
                  <a:lumMod val="50000"/>
                </a:srgbClr>
              </a:solidFill>
              <a:effectLst/>
              <a:uLnTx/>
              <a:uFillTx/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161" name="Rectangle: Rounded Corners 8">
            <a:extLst>
              <a:ext uri="{FF2B5EF4-FFF2-40B4-BE49-F238E27FC236}">
                <a16:creationId xmlns:a16="http://schemas.microsoft.com/office/drawing/2014/main" xmlns="" id="{2DA33DF7-0FA9-B2B7-00F6-E06A496C09CF}"/>
              </a:ext>
            </a:extLst>
          </p:cNvPr>
          <p:cNvSpPr/>
          <p:nvPr/>
        </p:nvSpPr>
        <p:spPr>
          <a:xfrm>
            <a:off x="9955553" y="2612624"/>
            <a:ext cx="2261127" cy="4272760"/>
          </a:xfrm>
          <a:prstGeom prst="roundRect">
            <a:avLst>
              <a:gd name="adj" fmla="val 6892"/>
            </a:avLst>
          </a:prstGeom>
          <a:solidFill>
            <a:schemeClr val="bg1"/>
          </a:solidFill>
          <a:ln>
            <a:noFill/>
          </a:ln>
          <a:effectLst>
            <a:outerShdw blurRad="5969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288000"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57565A">
                  <a:lumMod val="50000"/>
                </a:srgbClr>
              </a:solidFill>
              <a:effectLst/>
              <a:uLnTx/>
              <a:uFillTx/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163" name="Rectangle: Rounded Corners 6">
            <a:extLst>
              <a:ext uri="{FF2B5EF4-FFF2-40B4-BE49-F238E27FC236}">
                <a16:creationId xmlns:a16="http://schemas.microsoft.com/office/drawing/2014/main" xmlns="" id="{D319E03F-0204-EAF5-186A-BD18F3251D3F}"/>
              </a:ext>
            </a:extLst>
          </p:cNvPr>
          <p:cNvSpPr/>
          <p:nvPr/>
        </p:nvSpPr>
        <p:spPr>
          <a:xfrm>
            <a:off x="8219045" y="3175616"/>
            <a:ext cx="2368672" cy="3709768"/>
          </a:xfrm>
          <a:prstGeom prst="roundRect">
            <a:avLst>
              <a:gd name="adj" fmla="val 6892"/>
            </a:avLst>
          </a:prstGeom>
          <a:solidFill>
            <a:schemeClr val="bg1"/>
          </a:solidFill>
          <a:ln>
            <a:noFill/>
          </a:ln>
          <a:effectLst>
            <a:outerShdw blurRad="5969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288000"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57565A">
                  <a:lumMod val="50000"/>
                </a:srgbClr>
              </a:solidFill>
              <a:effectLst/>
              <a:uLnTx/>
              <a:uFillTx/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cxnSp>
        <p:nvCxnSpPr>
          <p:cNvPr id="167" name="Прямая соединительная линия 166"/>
          <p:cNvCxnSpPr/>
          <p:nvPr/>
        </p:nvCxnSpPr>
        <p:spPr>
          <a:xfrm flipV="1">
            <a:off x="175832" y="5565744"/>
            <a:ext cx="27878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/>
          <p:cNvCxnSpPr/>
          <p:nvPr/>
        </p:nvCxnSpPr>
        <p:spPr>
          <a:xfrm flipV="1">
            <a:off x="2956233" y="5094942"/>
            <a:ext cx="607734" cy="470802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единительная линия 168"/>
          <p:cNvCxnSpPr/>
          <p:nvPr/>
        </p:nvCxnSpPr>
        <p:spPr>
          <a:xfrm>
            <a:off x="3563967" y="5096153"/>
            <a:ext cx="1634380" cy="3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/>
          <p:cNvCxnSpPr/>
          <p:nvPr/>
        </p:nvCxnSpPr>
        <p:spPr>
          <a:xfrm>
            <a:off x="8427270" y="3306790"/>
            <a:ext cx="1305310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Прямая соединительная линия 226"/>
          <p:cNvCxnSpPr/>
          <p:nvPr/>
        </p:nvCxnSpPr>
        <p:spPr>
          <a:xfrm>
            <a:off x="160676" y="6199615"/>
            <a:ext cx="3019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Прямая соединительная линия 240"/>
          <p:cNvCxnSpPr/>
          <p:nvPr/>
        </p:nvCxnSpPr>
        <p:spPr>
          <a:xfrm flipV="1">
            <a:off x="3781716" y="5726191"/>
            <a:ext cx="1661758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Прямая соединительная линия 242"/>
          <p:cNvCxnSpPr/>
          <p:nvPr/>
        </p:nvCxnSpPr>
        <p:spPr>
          <a:xfrm>
            <a:off x="8684214" y="3947472"/>
            <a:ext cx="1092212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Прямая соединительная линия 261"/>
          <p:cNvCxnSpPr/>
          <p:nvPr/>
        </p:nvCxnSpPr>
        <p:spPr>
          <a:xfrm>
            <a:off x="162371" y="6760365"/>
            <a:ext cx="322641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Прямая соединительная линия 263"/>
          <p:cNvCxnSpPr/>
          <p:nvPr/>
        </p:nvCxnSpPr>
        <p:spPr>
          <a:xfrm flipV="1">
            <a:off x="3996520" y="6291593"/>
            <a:ext cx="1661758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Прямая соединительная линия 265"/>
          <p:cNvCxnSpPr/>
          <p:nvPr/>
        </p:nvCxnSpPr>
        <p:spPr>
          <a:xfrm>
            <a:off x="8895463" y="4507686"/>
            <a:ext cx="859833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Прямая соединительная линия 266"/>
          <p:cNvCxnSpPr/>
          <p:nvPr/>
        </p:nvCxnSpPr>
        <p:spPr>
          <a:xfrm flipV="1">
            <a:off x="5654724" y="5393122"/>
            <a:ext cx="789491" cy="898471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4" name="Прямоугольник 313"/>
          <p:cNvSpPr/>
          <p:nvPr/>
        </p:nvSpPr>
        <p:spPr>
          <a:xfrm>
            <a:off x="2969" y="3323673"/>
            <a:ext cx="2643880" cy="75322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 flipV="1">
            <a:off x="5443474" y="4833915"/>
            <a:ext cx="789491" cy="89227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flipV="1">
            <a:off x="5187113" y="4202904"/>
            <a:ext cx="795743" cy="899452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flipV="1">
            <a:off x="8105972" y="4501743"/>
            <a:ext cx="789491" cy="89227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flipV="1">
            <a:off x="7894723" y="3941639"/>
            <a:ext cx="789491" cy="89227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V="1">
            <a:off x="7635182" y="3306790"/>
            <a:ext cx="792088" cy="896357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flipV="1">
            <a:off x="5982414" y="4202904"/>
            <a:ext cx="1661758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V="1">
            <a:off x="6232965" y="4833915"/>
            <a:ext cx="1661758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flipV="1">
            <a:off x="6444215" y="5393122"/>
            <a:ext cx="1661758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446" b="75349" l="16928" r="88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7412" r="13990" b="24442"/>
          <a:stretch/>
        </p:blipFill>
        <p:spPr bwMode="auto">
          <a:xfrm>
            <a:off x="973068" y="1329170"/>
            <a:ext cx="1605019" cy="15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Объект 2">
            <a:extLst>
              <a:ext uri="{DACA69C3-1D7A-4AB6-A0E9-4674F0C9C2E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D4CDD0C-4FA1-4EA5-80AD-4AE4F7AE4CFF}"/>
              </a:ext>
            </a:extLst>
          </p:cNvPr>
          <p:cNvSpPr txBox="1">
            <a:spLocks/>
          </p:cNvSpPr>
          <p:nvPr/>
        </p:nvSpPr>
        <p:spPr>
          <a:xfrm>
            <a:off x="2671244" y="1880827"/>
            <a:ext cx="6903356" cy="454739"/>
          </a:xfrm>
          <a:prstGeom prst="rect">
            <a:avLst/>
          </a:prstGeom>
          <a:noFill/>
          <a:ln w="9525" cap="flat">
            <a:noFill/>
            <a:prstDash val="solid"/>
            <a:round/>
          </a:ln>
        </p:spPr>
        <p:txBody>
          <a:bodyPr vert="horz" lIns="0" tIns="0" rIns="0" bIns="0" rtlCol="0">
            <a:noAutofit/>
          </a:bodyPr>
          <a:lstStyle>
            <a:lvl1pPr marL="0" lvl="0" indent="0" algn="l" rtl="0">
              <a:lnSpc>
                <a:spcPct val="125000"/>
              </a:lnSpc>
              <a:spcBef>
                <a:spcPts val="1200"/>
              </a:spcBef>
              <a:buClr>
                <a:schemeClr val="accent1"/>
              </a:buClr>
              <a:buFont typeface="Arial"/>
              <a:buNone/>
              <a:defRPr lang="en-US" sz="1100" b="0" i="0" cap="none" dirty="0">
                <a:solidFill>
                  <a:srgbClr val="FFFFFF"/>
                </a:solidFill>
                <a:latin typeface="Source Sans Pro-light"/>
              </a:defRPr>
            </a:lvl1pPr>
            <a:lvl2pPr marL="457200" lvl="1" indent="0" algn="l" rtl="0">
              <a:lnSpc>
                <a:spcPct val="125000"/>
              </a:lnSpc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lang="en-US" sz="1100" b="0" i="0" cap="none" dirty="0">
                <a:solidFill>
                  <a:srgbClr val="FFFFFF"/>
                </a:solidFill>
                <a:latin typeface="Source Sans Pro-light"/>
              </a:defRPr>
            </a:lvl2pPr>
            <a:lvl3pPr marL="914400" lvl="2" indent="0" algn="l" rtl="0">
              <a:lnSpc>
                <a:spcPct val="125000"/>
              </a:lnSpc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lang="en-US" sz="1100" b="0" i="0" cap="none" dirty="0">
                <a:solidFill>
                  <a:srgbClr val="FFFFFF"/>
                </a:solidFill>
                <a:latin typeface="Source Sans Pro-light"/>
              </a:defRPr>
            </a:lvl3pPr>
            <a:lvl4pPr marL="1371600" lvl="3" indent="0" algn="l" rtl="0">
              <a:lnSpc>
                <a:spcPct val="125000"/>
              </a:lnSpc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lang="en-US" sz="1100" b="0" i="0" cap="none" dirty="0">
                <a:solidFill>
                  <a:srgbClr val="FFFFFF"/>
                </a:solidFill>
                <a:latin typeface="Source Sans Pro-light"/>
              </a:defRPr>
            </a:lvl4pPr>
            <a:lvl5pPr marL="1828800" lvl="4" indent="0" algn="l" rtl="0">
              <a:lnSpc>
                <a:spcPct val="125000"/>
              </a:lnSpc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lang="en-US" sz="1100" b="0" i="0" cap="none" dirty="0">
                <a:solidFill>
                  <a:srgbClr val="FFFFFF"/>
                </a:solidFill>
                <a:latin typeface="Source Sans Pro-light"/>
              </a:defRPr>
            </a:lvl5pPr>
            <a:lvl6pPr marL="2514600" lvl="5" indent="-228600" algn="l" rtl="0">
              <a:spcBef>
                <a:spcPct val="20000"/>
              </a:spcBef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6pPr>
            <a:lvl7pPr marL="2971800" lvl="6" indent="-228600" algn="l" rtl="0">
              <a:spcBef>
                <a:spcPct val="20000"/>
              </a:spcBef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7pPr>
            <a:lvl8pPr marL="3429000" lvl="7" indent="-228600" algn="l" rtl="0">
              <a:spcBef>
                <a:spcPct val="20000"/>
              </a:spcBef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8pPr>
            <a:lvl9pPr marL="3886200" lvl="8" indent="-228600" algn="l" rtl="0">
              <a:spcBef>
                <a:spcPct val="20000"/>
              </a:spcBef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A5A5A5"/>
              </a:buClr>
            </a:pPr>
            <a:r>
              <a:rPr lang="ru-RU" sz="2800" b="1" dirty="0" smtClean="0">
                <a:latin typeface="Roboto Condensed" panose="020B0604020202020204" charset="0"/>
                <a:cs typeface="Roboto Condensed" panose="020B0604020202020204" charset="0"/>
              </a:rPr>
              <a:t>УФНС РОССИИ </a:t>
            </a:r>
            <a:r>
              <a:rPr lang="ru-RU" sz="2800" b="1" dirty="0" smtClean="0">
                <a:latin typeface="Roboto Condensed" panose="020B0604020202020204" charset="0"/>
                <a:cs typeface="Roboto Condensed" panose="020B0604020202020204" charset="0"/>
              </a:rPr>
              <a:t>ПО </a:t>
            </a:r>
            <a:r>
              <a:rPr lang="ru-RU" sz="2800" b="1" dirty="0" smtClean="0">
                <a:latin typeface="Roboto Condensed" panose="020B0604020202020204" charset="0"/>
                <a:cs typeface="Roboto Condensed" panose="020B0604020202020204" charset="0"/>
              </a:rPr>
              <a:t>ОРЕНБУРГСКОЙ ОБЛАСТИ</a:t>
            </a:r>
            <a:endParaRPr lang="ru-RU" sz="2800" b="1" kern="1200" dirty="0" smtClean="0">
              <a:latin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89" name="Стрелка вправо 88"/>
          <p:cNvSpPr/>
          <p:nvPr/>
        </p:nvSpPr>
        <p:spPr>
          <a:xfrm>
            <a:off x="9213312" y="3357284"/>
            <a:ext cx="2895356" cy="535013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93" name="Стрелка вправо 92"/>
          <p:cNvSpPr/>
          <p:nvPr/>
        </p:nvSpPr>
        <p:spPr>
          <a:xfrm>
            <a:off x="9213312" y="3947472"/>
            <a:ext cx="2895356" cy="535013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96" name="Subtitle 2">
            <a:extLst>
              <a:ext uri="{FF2B5EF4-FFF2-40B4-BE49-F238E27FC236}">
                <a16:creationId xmlns:a16="http://schemas.microsoft.com/office/drawing/2014/main" xmlns="" id="{6A5C51CB-DF45-F088-CD35-B86CDB6EB1A0}"/>
              </a:ext>
            </a:extLst>
          </p:cNvPr>
          <p:cNvSpPr txBox="1">
            <a:spLocks/>
          </p:cNvSpPr>
          <p:nvPr/>
        </p:nvSpPr>
        <p:spPr>
          <a:xfrm>
            <a:off x="2282592" y="3430632"/>
            <a:ext cx="5390680" cy="46166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809625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3000" b="1" dirty="0" smtClean="0">
                <a:solidFill>
                  <a:srgbClr val="5089BC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НАЛОГОВАЯ РЕФОРМА 2025</a:t>
            </a:r>
            <a:endParaRPr lang="ru-RU" sz="3000" b="1" dirty="0">
              <a:solidFill>
                <a:srgbClr val="5089BC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9574600" y="6120680"/>
            <a:ext cx="2646848" cy="7647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2" name="Прямая соединительная линия 111"/>
          <p:cNvCxnSpPr/>
          <p:nvPr/>
        </p:nvCxnSpPr>
        <p:spPr>
          <a:xfrm flipV="1">
            <a:off x="9574600" y="6760365"/>
            <a:ext cx="1161482" cy="116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 flipV="1">
            <a:off x="10740871" y="6303506"/>
            <a:ext cx="607734" cy="45802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>
            <a:off x="11348605" y="6299204"/>
            <a:ext cx="860812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-7233" y="0"/>
            <a:ext cx="2654081" cy="764704"/>
            <a:chOff x="-7233" y="0"/>
            <a:chExt cx="2654081" cy="7647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-7233" y="0"/>
              <a:ext cx="2654081" cy="7647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8" name="Прямая соединительная линия 117"/>
            <p:cNvCxnSpPr/>
            <p:nvPr/>
          </p:nvCxnSpPr>
          <p:spPr>
            <a:xfrm flipV="1">
              <a:off x="-7232" y="610198"/>
              <a:ext cx="1170286" cy="116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/>
            <p:cNvCxnSpPr/>
            <p:nvPr/>
          </p:nvCxnSpPr>
          <p:spPr>
            <a:xfrm flipV="1">
              <a:off x="1167843" y="153339"/>
              <a:ext cx="607734" cy="458026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Прямая соединительная линия 122"/>
            <p:cNvCxnSpPr/>
            <p:nvPr/>
          </p:nvCxnSpPr>
          <p:spPr>
            <a:xfrm>
              <a:off x="1775577" y="149037"/>
              <a:ext cx="860812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Прямая соединительная линия 58"/>
          <p:cNvCxnSpPr/>
          <p:nvPr/>
        </p:nvCxnSpPr>
        <p:spPr>
          <a:xfrm flipV="1">
            <a:off x="3179183" y="5725545"/>
            <a:ext cx="607734" cy="470803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V="1">
            <a:off x="3388786" y="6290729"/>
            <a:ext cx="607734" cy="470803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06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>
            <a:off x="5653854" y="3429261"/>
            <a:ext cx="367983" cy="1228186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3463 w 108441"/>
              <a:gd name="connsiteY0" fmla="*/ 0 h 732434"/>
              <a:gd name="connsiteX1" fmla="*/ 107882 w 108441"/>
              <a:gd name="connsiteY1" fmla="*/ 195051 h 732434"/>
              <a:gd name="connsiteX2" fmla="*/ 107386 w 108441"/>
              <a:gd name="connsiteY2" fmla="*/ 732434 h 732434"/>
              <a:gd name="connsiteX3" fmla="*/ 0 w 108441"/>
              <a:gd name="connsiteY3" fmla="*/ 584614 h 732434"/>
              <a:gd name="connsiteX4" fmla="*/ 3463 w 108441"/>
              <a:gd name="connsiteY4" fmla="*/ 0 h 732434"/>
              <a:gd name="connsiteX0" fmla="*/ 3463 w 112178"/>
              <a:gd name="connsiteY0" fmla="*/ 0 h 732434"/>
              <a:gd name="connsiteX1" fmla="*/ 111843 w 112178"/>
              <a:gd name="connsiteY1" fmla="*/ 237844 h 732434"/>
              <a:gd name="connsiteX2" fmla="*/ 107386 w 112178"/>
              <a:gd name="connsiteY2" fmla="*/ 732434 h 732434"/>
              <a:gd name="connsiteX3" fmla="*/ 0 w 112178"/>
              <a:gd name="connsiteY3" fmla="*/ 584614 h 732434"/>
              <a:gd name="connsiteX4" fmla="*/ 3463 w 112178"/>
              <a:gd name="connsiteY4" fmla="*/ 0 h 732434"/>
              <a:gd name="connsiteX0" fmla="*/ 3463 w 112178"/>
              <a:gd name="connsiteY0" fmla="*/ 0 h 732434"/>
              <a:gd name="connsiteX1" fmla="*/ 111843 w 112178"/>
              <a:gd name="connsiteY1" fmla="*/ 237844 h 732434"/>
              <a:gd name="connsiteX2" fmla="*/ 107386 w 112178"/>
              <a:gd name="connsiteY2" fmla="*/ 732434 h 732434"/>
              <a:gd name="connsiteX3" fmla="*/ 0 w 112178"/>
              <a:gd name="connsiteY3" fmla="*/ 552519 h 732434"/>
              <a:gd name="connsiteX4" fmla="*/ 3463 w 112178"/>
              <a:gd name="connsiteY4" fmla="*/ 0 h 732434"/>
              <a:gd name="connsiteX0" fmla="*/ 1340 w 112178"/>
              <a:gd name="connsiteY0" fmla="*/ 0 h 703762"/>
              <a:gd name="connsiteX1" fmla="*/ 111843 w 112178"/>
              <a:gd name="connsiteY1" fmla="*/ 209172 h 703762"/>
              <a:gd name="connsiteX2" fmla="*/ 107386 w 112178"/>
              <a:gd name="connsiteY2" fmla="*/ 703762 h 703762"/>
              <a:gd name="connsiteX3" fmla="*/ 0 w 112178"/>
              <a:gd name="connsiteY3" fmla="*/ 523847 h 703762"/>
              <a:gd name="connsiteX4" fmla="*/ 1340 w 112178"/>
              <a:gd name="connsiteY4" fmla="*/ 0 h 703762"/>
              <a:gd name="connsiteX0" fmla="*/ 3463 w 112178"/>
              <a:gd name="connsiteY0" fmla="*/ 0 h 681710"/>
              <a:gd name="connsiteX1" fmla="*/ 111843 w 112178"/>
              <a:gd name="connsiteY1" fmla="*/ 187120 h 681710"/>
              <a:gd name="connsiteX2" fmla="*/ 107386 w 112178"/>
              <a:gd name="connsiteY2" fmla="*/ 681710 h 681710"/>
              <a:gd name="connsiteX3" fmla="*/ 0 w 112178"/>
              <a:gd name="connsiteY3" fmla="*/ 501795 h 681710"/>
              <a:gd name="connsiteX4" fmla="*/ 3463 w 112178"/>
              <a:gd name="connsiteY4" fmla="*/ 0 h 681710"/>
              <a:gd name="connsiteX0" fmla="*/ 3463 w 107386"/>
              <a:gd name="connsiteY0" fmla="*/ 0 h 681710"/>
              <a:gd name="connsiteX1" fmla="*/ 105473 w 107386"/>
              <a:gd name="connsiteY1" fmla="*/ 187120 h 681710"/>
              <a:gd name="connsiteX2" fmla="*/ 107386 w 107386"/>
              <a:gd name="connsiteY2" fmla="*/ 681710 h 681710"/>
              <a:gd name="connsiteX3" fmla="*/ 0 w 107386"/>
              <a:gd name="connsiteY3" fmla="*/ 501795 h 681710"/>
              <a:gd name="connsiteX4" fmla="*/ 3463 w 107386"/>
              <a:gd name="connsiteY4" fmla="*/ 0 h 681710"/>
              <a:gd name="connsiteX0" fmla="*/ 714 w 108083"/>
              <a:gd name="connsiteY0" fmla="*/ 0 h 681710"/>
              <a:gd name="connsiteX1" fmla="*/ 106170 w 108083"/>
              <a:gd name="connsiteY1" fmla="*/ 187120 h 681710"/>
              <a:gd name="connsiteX2" fmla="*/ 108083 w 108083"/>
              <a:gd name="connsiteY2" fmla="*/ 681710 h 681710"/>
              <a:gd name="connsiteX3" fmla="*/ 697 w 108083"/>
              <a:gd name="connsiteY3" fmla="*/ 501795 h 681710"/>
              <a:gd name="connsiteX4" fmla="*/ 714 w 108083"/>
              <a:gd name="connsiteY4" fmla="*/ 0 h 681710"/>
              <a:gd name="connsiteX0" fmla="*/ 714 w 106803"/>
              <a:gd name="connsiteY0" fmla="*/ 0 h 668285"/>
              <a:gd name="connsiteX1" fmla="*/ 106170 w 106803"/>
              <a:gd name="connsiteY1" fmla="*/ 187120 h 668285"/>
              <a:gd name="connsiteX2" fmla="*/ 106360 w 106803"/>
              <a:gd name="connsiteY2" fmla="*/ 668285 h 668285"/>
              <a:gd name="connsiteX3" fmla="*/ 697 w 106803"/>
              <a:gd name="connsiteY3" fmla="*/ 501795 h 668285"/>
              <a:gd name="connsiteX4" fmla="*/ 714 w 106803"/>
              <a:gd name="connsiteY4" fmla="*/ 0 h 66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03" h="668285">
                <a:moveTo>
                  <a:pt x="714" y="0"/>
                </a:moveTo>
                <a:cubicBezTo>
                  <a:pt x="36545" y="70901"/>
                  <a:pt x="70339" y="116219"/>
                  <a:pt x="106170" y="187120"/>
                </a:cubicBezTo>
                <a:cubicBezTo>
                  <a:pt x="108287" y="385028"/>
                  <a:pt x="104243" y="470377"/>
                  <a:pt x="106360" y="668285"/>
                </a:cubicBezTo>
                <a:lnTo>
                  <a:pt x="697" y="501795"/>
                </a:lnTo>
                <a:cubicBezTo>
                  <a:pt x="3166" y="293303"/>
                  <a:pt x="-1755" y="208492"/>
                  <a:pt x="714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Rectángulo 12">
            <a:extLst>
              <a:ext uri="{FF2B5EF4-FFF2-40B4-BE49-F238E27FC236}">
                <a16:creationId xmlns="" xmlns:a16="http://schemas.microsoft.com/office/drawing/2014/main" id="{A22153AC-EB4C-9E4A-B971-B090E6E20246}"/>
              </a:ext>
            </a:extLst>
          </p:cNvPr>
          <p:cNvSpPr/>
          <p:nvPr/>
        </p:nvSpPr>
        <p:spPr>
          <a:xfrm>
            <a:off x="5925611" y="5430011"/>
            <a:ext cx="5781600" cy="9433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2B6DCF69-C329-B449-B618-9CDD3016A451}"/>
              </a:ext>
            </a:extLst>
          </p:cNvPr>
          <p:cNvSpPr/>
          <p:nvPr/>
        </p:nvSpPr>
        <p:spPr>
          <a:xfrm>
            <a:off x="5951839" y="2472070"/>
            <a:ext cx="5783006" cy="8553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ПРЕДСТОЯЩИЕ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ИЗМЕНЕНИЯ 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 2025 ГОДУ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C759737F-6BD1-0644-ACE8-CC326AE770B9}"/>
              </a:ext>
            </a:extLst>
          </p:cNvPr>
          <p:cNvSpPr/>
          <p:nvPr/>
        </p:nvSpPr>
        <p:spPr>
          <a:xfrm>
            <a:off x="21728" y="3429260"/>
            <a:ext cx="5632126" cy="9358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lang="en-US" sz="1200" dirty="0">
              <a:solidFill>
                <a:srgbClr val="57565A">
                  <a:lumMod val="50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B3A22E45-205D-F844-B7A3-0706D7C7894C}"/>
              </a:ext>
            </a:extLst>
          </p:cNvPr>
          <p:cNvSpPr txBox="1"/>
          <p:nvPr/>
        </p:nvSpPr>
        <p:spPr>
          <a:xfrm>
            <a:off x="72426" y="3635572"/>
            <a:ext cx="5541003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buBlip>
                <a:blip r:embed="rId2"/>
              </a:buBlip>
              <a:defRPr/>
            </a:pPr>
            <a:r>
              <a:rPr lang="ru-RU" sz="16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ставка </a:t>
            </a:r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по налогу на прибыль 20 % (Региональный бюджет </a:t>
            </a:r>
            <a:r>
              <a:rPr lang="ru-RU" sz="16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– </a:t>
            </a:r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17 %, Федеральный бюджет – 3 </a:t>
            </a:r>
            <a:r>
              <a:rPr lang="ru-RU" sz="16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%)</a:t>
            </a:r>
            <a:endParaRPr lang="ru-RU" sz="1600" dirty="0"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50" name="Forma libre 49">
            <a:extLst>
              <a:ext uri="{FF2B5EF4-FFF2-40B4-BE49-F238E27FC236}">
                <a16:creationId xmlns="" xmlns:a16="http://schemas.microsoft.com/office/drawing/2014/main" id="{51928F2A-C442-904B-A2AE-266E027FD7FE}"/>
              </a:ext>
            </a:extLst>
          </p:cNvPr>
          <p:cNvSpPr/>
          <p:nvPr/>
        </p:nvSpPr>
        <p:spPr>
          <a:xfrm>
            <a:off x="201856" y="1012167"/>
            <a:ext cx="246594" cy="417372"/>
          </a:xfrm>
          <a:custGeom>
            <a:avLst/>
            <a:gdLst>
              <a:gd name="connsiteX0" fmla="*/ 4749366 w 4762500"/>
              <a:gd name="connsiteY0" fmla="*/ 2777534 h 6849340"/>
              <a:gd name="connsiteX1" fmla="*/ 4580029 w 4762500"/>
              <a:gd name="connsiteY1" fmla="*/ 2641906 h 6849340"/>
              <a:gd name="connsiteX2" fmla="*/ 4562780 w 4762500"/>
              <a:gd name="connsiteY2" fmla="*/ 2641906 h 6849340"/>
              <a:gd name="connsiteX3" fmla="*/ 4486736 w 4762500"/>
              <a:gd name="connsiteY3" fmla="*/ 2633282 h 6849340"/>
              <a:gd name="connsiteX4" fmla="*/ 4453026 w 4762500"/>
              <a:gd name="connsiteY4" fmla="*/ 2633282 h 6849340"/>
              <a:gd name="connsiteX5" fmla="*/ 2979984 w 4762500"/>
              <a:gd name="connsiteY5" fmla="*/ 2633282 h 6849340"/>
              <a:gd name="connsiteX6" fmla="*/ 3691026 w 4762500"/>
              <a:gd name="connsiteY6" fmla="*/ 364530 h 6849340"/>
              <a:gd name="connsiteX7" fmla="*/ 3699650 w 4762500"/>
              <a:gd name="connsiteY7" fmla="*/ 347282 h 6849340"/>
              <a:gd name="connsiteX8" fmla="*/ 3614982 w 4762500"/>
              <a:gd name="connsiteY8" fmla="*/ 33701 h 6849340"/>
              <a:gd name="connsiteX9" fmla="*/ 3487987 w 4762500"/>
              <a:gd name="connsiteY9" fmla="*/ 0 h 6849340"/>
              <a:gd name="connsiteX10" fmla="*/ 3284940 w 4762500"/>
              <a:gd name="connsiteY10" fmla="*/ 109754 h 6849340"/>
              <a:gd name="connsiteX11" fmla="*/ 3276316 w 4762500"/>
              <a:gd name="connsiteY11" fmla="*/ 127003 h 6849340"/>
              <a:gd name="connsiteX12" fmla="*/ 1879319 w 4762500"/>
              <a:gd name="connsiteY12" fmla="*/ 1659627 h 6849340"/>
              <a:gd name="connsiteX13" fmla="*/ 1074984 w 4762500"/>
              <a:gd name="connsiteY13" fmla="*/ 2539997 h 6849340"/>
              <a:gd name="connsiteX14" fmla="*/ 76228 w 4762500"/>
              <a:gd name="connsiteY14" fmla="*/ 3640663 h 6849340"/>
              <a:gd name="connsiteX15" fmla="*/ 8808 w 4762500"/>
              <a:gd name="connsiteY15" fmla="*/ 3911909 h 6849340"/>
              <a:gd name="connsiteX16" fmla="*/ 195385 w 4762500"/>
              <a:gd name="connsiteY16" fmla="*/ 4056152 h 6849340"/>
              <a:gd name="connsiteX17" fmla="*/ 212634 w 4762500"/>
              <a:gd name="connsiteY17" fmla="*/ 4064777 h 6849340"/>
              <a:gd name="connsiteX18" fmla="*/ 288678 w 4762500"/>
              <a:gd name="connsiteY18" fmla="*/ 4073401 h 6849340"/>
              <a:gd name="connsiteX19" fmla="*/ 331013 w 4762500"/>
              <a:gd name="connsiteY19" fmla="*/ 4073401 h 6849340"/>
              <a:gd name="connsiteX20" fmla="*/ 1677060 w 4762500"/>
              <a:gd name="connsiteY20" fmla="*/ 4073401 h 6849340"/>
              <a:gd name="connsiteX21" fmla="*/ 1135347 w 4762500"/>
              <a:gd name="connsiteY21" fmla="*/ 6172824 h 6849340"/>
              <a:gd name="connsiteX22" fmla="*/ 1033429 w 4762500"/>
              <a:gd name="connsiteY22" fmla="*/ 6578909 h 6849340"/>
              <a:gd name="connsiteX23" fmla="*/ 1143183 w 4762500"/>
              <a:gd name="connsiteY23" fmla="*/ 6824282 h 6849340"/>
              <a:gd name="connsiteX24" fmla="*/ 1252937 w 4762500"/>
              <a:gd name="connsiteY24" fmla="*/ 6857992 h 6849340"/>
              <a:gd name="connsiteX25" fmla="*/ 1252937 w 4762500"/>
              <a:gd name="connsiteY25" fmla="*/ 6857992 h 6849340"/>
              <a:gd name="connsiteX26" fmla="*/ 1362691 w 4762500"/>
              <a:gd name="connsiteY26" fmla="*/ 6832906 h 6849340"/>
              <a:gd name="connsiteX27" fmla="*/ 1472445 w 4762500"/>
              <a:gd name="connsiteY27" fmla="*/ 6739613 h 6849340"/>
              <a:gd name="connsiteX28" fmla="*/ 4326031 w 4762500"/>
              <a:gd name="connsiteY28" fmla="*/ 3488575 h 6849340"/>
              <a:gd name="connsiteX29" fmla="*/ 4698407 w 4762500"/>
              <a:gd name="connsiteY29" fmla="*/ 3056616 h 6849340"/>
              <a:gd name="connsiteX30" fmla="*/ 4749366 w 4762500"/>
              <a:gd name="connsiteY30" fmla="*/ 2777534 h 6849340"/>
              <a:gd name="connsiteX31" fmla="*/ 4088496 w 4762500"/>
              <a:gd name="connsiteY31" fmla="*/ 3268287 h 6849340"/>
              <a:gd name="connsiteX32" fmla="*/ 1405034 w 4762500"/>
              <a:gd name="connsiteY32" fmla="*/ 6324912 h 6849340"/>
              <a:gd name="connsiteX33" fmla="*/ 1430120 w 4762500"/>
              <a:gd name="connsiteY33" fmla="*/ 6231619 h 6849340"/>
              <a:gd name="connsiteX34" fmla="*/ 1971832 w 4762500"/>
              <a:gd name="connsiteY34" fmla="*/ 4123572 h 6849340"/>
              <a:gd name="connsiteX35" fmla="*/ 1929498 w 4762500"/>
              <a:gd name="connsiteY35" fmla="*/ 3852326 h 6849340"/>
              <a:gd name="connsiteX36" fmla="*/ 1692741 w 4762500"/>
              <a:gd name="connsiteY36" fmla="*/ 3733947 h 6849340"/>
              <a:gd name="connsiteX37" fmla="*/ 389028 w 4762500"/>
              <a:gd name="connsiteY37" fmla="*/ 3733947 h 6849340"/>
              <a:gd name="connsiteX38" fmla="*/ 1295272 w 4762500"/>
              <a:gd name="connsiteY38" fmla="*/ 2735190 h 6849340"/>
              <a:gd name="connsiteX39" fmla="*/ 2099606 w 4762500"/>
              <a:gd name="connsiteY39" fmla="*/ 1854812 h 6849340"/>
              <a:gd name="connsiteX40" fmla="*/ 3301401 w 4762500"/>
              <a:gd name="connsiteY40" fmla="*/ 542475 h 6849340"/>
              <a:gd name="connsiteX41" fmla="*/ 2657780 w 4762500"/>
              <a:gd name="connsiteY41" fmla="*/ 2608188 h 6849340"/>
              <a:gd name="connsiteX42" fmla="*/ 2657780 w 4762500"/>
              <a:gd name="connsiteY42" fmla="*/ 2625437 h 6849340"/>
              <a:gd name="connsiteX43" fmla="*/ 2700114 w 4762500"/>
              <a:gd name="connsiteY43" fmla="*/ 2854348 h 6849340"/>
              <a:gd name="connsiteX44" fmla="*/ 2929026 w 4762500"/>
              <a:gd name="connsiteY44" fmla="*/ 2947641 h 6849340"/>
              <a:gd name="connsiteX45" fmla="*/ 4368357 w 4762500"/>
              <a:gd name="connsiteY45" fmla="*/ 2947641 h 6849340"/>
              <a:gd name="connsiteX46" fmla="*/ 4088496 w 4762500"/>
              <a:gd name="connsiteY46" fmla="*/ 3268287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62500" h="6849340">
                <a:moveTo>
                  <a:pt x="4749366" y="2777534"/>
                </a:moveTo>
                <a:cubicBezTo>
                  <a:pt x="4715656" y="2684240"/>
                  <a:pt x="4622363" y="2659155"/>
                  <a:pt x="4580029" y="2641906"/>
                </a:cubicBezTo>
                <a:lnTo>
                  <a:pt x="4562780" y="2641906"/>
                </a:lnTo>
                <a:cubicBezTo>
                  <a:pt x="4537694" y="2633282"/>
                  <a:pt x="4520446" y="2633282"/>
                  <a:pt x="4486736" y="2633282"/>
                </a:cubicBezTo>
                <a:cubicBezTo>
                  <a:pt x="4478111" y="2633282"/>
                  <a:pt x="4469487" y="2633282"/>
                  <a:pt x="4453026" y="2633282"/>
                </a:cubicBezTo>
                <a:lnTo>
                  <a:pt x="2979984" y="2633282"/>
                </a:lnTo>
                <a:lnTo>
                  <a:pt x="3691026" y="364530"/>
                </a:lnTo>
                <a:lnTo>
                  <a:pt x="3699650" y="347282"/>
                </a:lnTo>
                <a:cubicBezTo>
                  <a:pt x="3750609" y="203038"/>
                  <a:pt x="3724736" y="101909"/>
                  <a:pt x="3614982" y="33701"/>
                </a:cubicBezTo>
                <a:cubicBezTo>
                  <a:pt x="3572656" y="8624"/>
                  <a:pt x="3530322" y="0"/>
                  <a:pt x="3487987" y="0"/>
                </a:cubicBezTo>
                <a:cubicBezTo>
                  <a:pt x="3378233" y="0"/>
                  <a:pt x="3318650" y="76044"/>
                  <a:pt x="3284940" y="109754"/>
                </a:cubicBezTo>
                <a:lnTo>
                  <a:pt x="3276316" y="127003"/>
                </a:lnTo>
                <a:cubicBezTo>
                  <a:pt x="2810656" y="634997"/>
                  <a:pt x="2344987" y="1143000"/>
                  <a:pt x="1879319" y="1659627"/>
                </a:cubicBezTo>
                <a:lnTo>
                  <a:pt x="1074984" y="2539997"/>
                </a:lnTo>
                <a:cubicBezTo>
                  <a:pt x="744943" y="2903748"/>
                  <a:pt x="406277" y="3268287"/>
                  <a:pt x="76228" y="3640663"/>
                </a:cubicBezTo>
                <a:cubicBezTo>
                  <a:pt x="16644" y="3700246"/>
                  <a:pt x="-17066" y="3818616"/>
                  <a:pt x="8808" y="3911909"/>
                </a:cubicBezTo>
                <a:cubicBezTo>
                  <a:pt x="42518" y="4005202"/>
                  <a:pt x="135811" y="4038912"/>
                  <a:pt x="195385" y="4056152"/>
                </a:cubicBezTo>
                <a:lnTo>
                  <a:pt x="212634" y="4064777"/>
                </a:lnTo>
                <a:cubicBezTo>
                  <a:pt x="237720" y="4073401"/>
                  <a:pt x="254968" y="4073401"/>
                  <a:pt x="288678" y="4073401"/>
                </a:cubicBezTo>
                <a:cubicBezTo>
                  <a:pt x="297303" y="4073401"/>
                  <a:pt x="305927" y="4073401"/>
                  <a:pt x="331013" y="4073401"/>
                </a:cubicBezTo>
                <a:lnTo>
                  <a:pt x="1677060" y="4073401"/>
                </a:lnTo>
                <a:lnTo>
                  <a:pt x="1135347" y="6172824"/>
                </a:lnTo>
                <a:cubicBezTo>
                  <a:pt x="1101637" y="6299827"/>
                  <a:pt x="1067927" y="6444070"/>
                  <a:pt x="1033429" y="6578909"/>
                </a:cubicBezTo>
                <a:cubicBezTo>
                  <a:pt x="1016180" y="6672202"/>
                  <a:pt x="1075764" y="6781956"/>
                  <a:pt x="1143183" y="6824282"/>
                </a:cubicBezTo>
                <a:cubicBezTo>
                  <a:pt x="1176893" y="6841531"/>
                  <a:pt x="1210603" y="6857992"/>
                  <a:pt x="1252937" y="6857992"/>
                </a:cubicBezTo>
                <a:lnTo>
                  <a:pt x="1252937" y="6857992"/>
                </a:lnTo>
                <a:cubicBezTo>
                  <a:pt x="1286647" y="6857992"/>
                  <a:pt x="1328982" y="6849367"/>
                  <a:pt x="1362691" y="6832906"/>
                </a:cubicBezTo>
                <a:cubicBezTo>
                  <a:pt x="1422275" y="6815657"/>
                  <a:pt x="1447360" y="6773323"/>
                  <a:pt x="1472445" y="6739613"/>
                </a:cubicBezTo>
                <a:lnTo>
                  <a:pt x="4326031" y="3488575"/>
                </a:lnTo>
                <a:cubicBezTo>
                  <a:pt x="4453035" y="3344331"/>
                  <a:pt x="4580029" y="3200868"/>
                  <a:pt x="4698407" y="3056616"/>
                </a:cubicBezTo>
                <a:cubicBezTo>
                  <a:pt x="4749366" y="2980580"/>
                  <a:pt x="4783076" y="2870826"/>
                  <a:pt x="4749366" y="2777534"/>
                </a:cubicBezTo>
                <a:close/>
                <a:moveTo>
                  <a:pt x="4088496" y="3268287"/>
                </a:moveTo>
                <a:lnTo>
                  <a:pt x="1405034" y="6324912"/>
                </a:lnTo>
                <a:cubicBezTo>
                  <a:pt x="1413659" y="6291202"/>
                  <a:pt x="1422283" y="6265329"/>
                  <a:pt x="1430120" y="6231619"/>
                </a:cubicBezTo>
                <a:lnTo>
                  <a:pt x="1971832" y="4123572"/>
                </a:lnTo>
                <a:cubicBezTo>
                  <a:pt x="2005542" y="3987944"/>
                  <a:pt x="1971832" y="3903285"/>
                  <a:pt x="1929498" y="3852326"/>
                </a:cubicBezTo>
                <a:cubicBezTo>
                  <a:pt x="1878539" y="3784906"/>
                  <a:pt x="1793871" y="3742572"/>
                  <a:pt x="1692741" y="3733947"/>
                </a:cubicBezTo>
                <a:lnTo>
                  <a:pt x="389028" y="3733947"/>
                </a:lnTo>
                <a:cubicBezTo>
                  <a:pt x="693984" y="3403906"/>
                  <a:pt x="998940" y="3073865"/>
                  <a:pt x="1295272" y="2735190"/>
                </a:cubicBezTo>
                <a:lnTo>
                  <a:pt x="2099606" y="1854812"/>
                </a:lnTo>
                <a:cubicBezTo>
                  <a:pt x="2497067" y="1414229"/>
                  <a:pt x="2903152" y="973654"/>
                  <a:pt x="3301401" y="542475"/>
                </a:cubicBezTo>
                <a:lnTo>
                  <a:pt x="2657780" y="2608188"/>
                </a:lnTo>
                <a:cubicBezTo>
                  <a:pt x="2657780" y="2608188"/>
                  <a:pt x="2657780" y="2616812"/>
                  <a:pt x="2657780" y="2625437"/>
                </a:cubicBezTo>
                <a:cubicBezTo>
                  <a:pt x="2640531" y="2710105"/>
                  <a:pt x="2657780" y="2786149"/>
                  <a:pt x="2700114" y="2854348"/>
                </a:cubicBezTo>
                <a:cubicBezTo>
                  <a:pt x="2733824" y="2896682"/>
                  <a:pt x="2802032" y="2947641"/>
                  <a:pt x="2929026" y="2947641"/>
                </a:cubicBezTo>
                <a:lnTo>
                  <a:pt x="4368357" y="2947641"/>
                </a:lnTo>
                <a:cubicBezTo>
                  <a:pt x="4275073" y="3056625"/>
                  <a:pt x="4181788" y="3158534"/>
                  <a:pt x="4088496" y="3268287"/>
                </a:cubicBez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grpSp>
        <p:nvGrpSpPr>
          <p:cNvPr id="44" name="Группа 43"/>
          <p:cNvGrpSpPr/>
          <p:nvPr/>
        </p:nvGrpSpPr>
        <p:grpSpPr>
          <a:xfrm>
            <a:off x="-21157" y="-1712"/>
            <a:ext cx="2668005" cy="823960"/>
            <a:chOff x="-21157" y="-1712"/>
            <a:chExt cx="2668005" cy="823960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-7233" y="0"/>
              <a:ext cx="2654081" cy="822248"/>
              <a:chOff x="-7233" y="0"/>
              <a:chExt cx="2654081" cy="764704"/>
            </a:xfrm>
          </p:grpSpPr>
          <p:sp>
            <p:nvSpPr>
              <p:cNvPr id="54" name="Прямоугольник 53"/>
              <p:cNvSpPr/>
              <p:nvPr/>
            </p:nvSpPr>
            <p:spPr>
              <a:xfrm>
                <a:off x="-7233" y="0"/>
                <a:ext cx="2654081" cy="7647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5" name="Прямая соединительная линия 54"/>
              <p:cNvCxnSpPr/>
              <p:nvPr/>
            </p:nvCxnSpPr>
            <p:spPr>
              <a:xfrm flipV="1">
                <a:off x="-7232" y="610198"/>
                <a:ext cx="1170286" cy="116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 flipV="1">
                <a:off x="1167843" y="153339"/>
                <a:ext cx="607734" cy="458026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1775577" y="149037"/>
                <a:ext cx="860812" cy="0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446" b="75349" l="16928" r="886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6" t="27412" r="13990" b="24442"/>
            <a:stretch/>
          </p:blipFill>
          <p:spPr bwMode="auto">
            <a:xfrm>
              <a:off x="-21157" y="-1712"/>
              <a:ext cx="692620" cy="664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Объект 2">
              <a:extLst>
                <a:ext uri="{DACA69C3-1D7A-4AB6-A0E9-4674F0C9C2E7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D4CDD0C-4FA1-4EA5-80AD-4AE4F7AE4CFF}"/>
                </a:ext>
              </a:extLst>
            </p:cNvPr>
            <p:cNvSpPr txBox="1">
              <a:spLocks/>
            </p:cNvSpPr>
            <p:nvPr/>
          </p:nvSpPr>
          <p:spPr>
            <a:xfrm>
              <a:off x="731404" y="212097"/>
              <a:ext cx="1534520" cy="118514"/>
            </a:xfrm>
            <a:prstGeom prst="rect">
              <a:avLst/>
            </a:prstGeom>
            <a:noFill/>
            <a:ln w="9525" cap="flat">
              <a:noFill/>
              <a:prstDash val="solid"/>
              <a:round/>
            </a:ln>
          </p:spPr>
          <p:txBody>
            <a:bodyPr vert="horz" lIns="0" tIns="0" rIns="0" bIns="0" rtlCol="0">
              <a:noAutofit/>
            </a:bodyPr>
            <a:lstStyle>
              <a:lvl1pPr marL="0" lvl="0" indent="0" algn="l" rtl="0">
                <a:lnSpc>
                  <a:spcPct val="125000"/>
                </a:lnSpc>
                <a:spcBef>
                  <a:spcPts val="1200"/>
                </a:spcBef>
                <a:buClr>
                  <a:schemeClr val="accent1"/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1pPr>
              <a:lvl2pPr marL="457200" lvl="1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2pPr>
              <a:lvl3pPr marL="914400" lvl="2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3pPr>
              <a:lvl4pPr marL="1371600" lvl="3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4pPr>
              <a:lvl5pPr marL="1828800" lvl="4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5pPr>
              <a:lvl6pPr marL="2514600" lvl="5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6pPr>
              <a:lvl7pPr marL="2971800" lvl="6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7pPr>
              <a:lvl8pPr marL="3429000" lvl="7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8pPr>
              <a:lvl9pPr marL="3886200" lvl="8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buClr>
                  <a:srgbClr val="A5A5A5"/>
                </a:buClr>
              </a:pPr>
              <a:r>
                <a:rPr lang="ru-RU" b="1" dirty="0" smtClean="0">
                  <a:latin typeface="Roboto Condensed" panose="020B0604020202020204" charset="0"/>
                  <a:cs typeface="Roboto Condensed" panose="020B0604020202020204" charset="0"/>
                </a:rPr>
                <a:t>УФНС РОССИИ 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buClr>
                  <a:srgbClr val="A5A5A5"/>
                </a:buClr>
              </a:pPr>
              <a:r>
                <a:rPr lang="ru-RU" b="1" dirty="0" smtClean="0">
                  <a:latin typeface="Roboto Condensed" panose="020B0604020202020204" charset="0"/>
                  <a:cs typeface="Roboto Condensed" panose="020B0604020202020204" charset="0"/>
                </a:rPr>
                <a:t>ПО ОРЕНБУРГСКОЙ ОБЛАСТИ</a:t>
              </a:r>
              <a:endParaRPr lang="ru-RU" b="1" kern="1200" dirty="0" smtClean="0">
                <a:latin typeface="Roboto Condensed" panose="020B0604020202020204" charset="0"/>
                <a:cs typeface="Roboto Condensed" panose="020B0604020202020204" charset="0"/>
              </a:endParaRPr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A22153AC-EB4C-9E4A-B971-B090E6E20246}"/>
              </a:ext>
            </a:extLst>
          </p:cNvPr>
          <p:cNvSpPr/>
          <p:nvPr/>
        </p:nvSpPr>
        <p:spPr>
          <a:xfrm>
            <a:off x="16083" y="5085184"/>
            <a:ext cx="5597346" cy="10441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Прямоугольник 1"/>
          <p:cNvSpPr/>
          <p:nvPr/>
        </p:nvSpPr>
        <p:spPr>
          <a:xfrm>
            <a:off x="53333" y="5378458"/>
            <a:ext cx="5567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Blip>
                <a:blip r:embed="rId2"/>
              </a:buBlip>
              <a:defRPr/>
            </a:pPr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ставка по налогу на прибыль для ИТ-компаний 0%. Период действия 2022-2024 </a:t>
            </a:r>
            <a:r>
              <a:rPr lang="ru-RU" sz="16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годы</a:t>
            </a:r>
            <a:endParaRPr lang="ru-RU" sz="1600" dirty="0"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66498" y="5606080"/>
            <a:ext cx="5753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Blip>
                <a:blip r:embed="rId2"/>
              </a:buBlip>
            </a:pPr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ставка по налогу на прибыль для ИТ-компаний 5% на </a:t>
            </a:r>
            <a:r>
              <a:rPr lang="ru-RU" sz="16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2025-2030 </a:t>
            </a:r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годы, </a:t>
            </a:r>
            <a:r>
              <a:rPr lang="ru-RU" sz="16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</a:t>
            </a:r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(п. 1.15 ст. 284 НК РФ</a:t>
            </a:r>
            <a:r>
              <a:rPr lang="ru-RU" sz="16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)</a:t>
            </a:r>
            <a:endParaRPr lang="ru-RU" sz="1600" dirty="0"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62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>
            <a:off x="5561057" y="2004095"/>
            <a:ext cx="390782" cy="1323326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760 w 108811"/>
              <a:gd name="connsiteY0" fmla="*/ 0 h 750087"/>
              <a:gd name="connsiteX1" fmla="*/ 108252 w 108811"/>
              <a:gd name="connsiteY1" fmla="*/ 451020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760 w 108811"/>
              <a:gd name="connsiteY0" fmla="*/ 0 h 458812"/>
              <a:gd name="connsiteX1" fmla="*/ 108252 w 108811"/>
              <a:gd name="connsiteY1" fmla="*/ 159745 h 458812"/>
              <a:gd name="connsiteX2" fmla="*/ 107756 w 108811"/>
              <a:gd name="connsiteY2" fmla="*/ 458812 h 458812"/>
              <a:gd name="connsiteX3" fmla="*/ 370 w 108811"/>
              <a:gd name="connsiteY3" fmla="*/ 310992 h 458812"/>
              <a:gd name="connsiteX4" fmla="*/ 760 w 108811"/>
              <a:gd name="connsiteY4" fmla="*/ 0 h 458812"/>
              <a:gd name="connsiteX0" fmla="*/ 3463 w 108441"/>
              <a:gd name="connsiteY0" fmla="*/ 0 h 454399"/>
              <a:gd name="connsiteX1" fmla="*/ 107882 w 108441"/>
              <a:gd name="connsiteY1" fmla="*/ 155332 h 454399"/>
              <a:gd name="connsiteX2" fmla="*/ 107386 w 108441"/>
              <a:gd name="connsiteY2" fmla="*/ 454399 h 454399"/>
              <a:gd name="connsiteX3" fmla="*/ 0 w 108441"/>
              <a:gd name="connsiteY3" fmla="*/ 306579 h 454399"/>
              <a:gd name="connsiteX4" fmla="*/ 3463 w 108441"/>
              <a:gd name="connsiteY4" fmla="*/ 0 h 454399"/>
              <a:gd name="connsiteX0" fmla="*/ 3463 w 108909"/>
              <a:gd name="connsiteY0" fmla="*/ 0 h 454399"/>
              <a:gd name="connsiteX1" fmla="*/ 107882 w 108909"/>
              <a:gd name="connsiteY1" fmla="*/ 155332 h 454399"/>
              <a:gd name="connsiteX2" fmla="*/ 107386 w 108909"/>
              <a:gd name="connsiteY2" fmla="*/ 454399 h 454399"/>
              <a:gd name="connsiteX3" fmla="*/ 0 w 108909"/>
              <a:gd name="connsiteY3" fmla="*/ 306579 h 454399"/>
              <a:gd name="connsiteX4" fmla="*/ 3463 w 108909"/>
              <a:gd name="connsiteY4" fmla="*/ 0 h 454399"/>
              <a:gd name="connsiteX0" fmla="*/ 3463 w 108909"/>
              <a:gd name="connsiteY0" fmla="*/ 0 h 437156"/>
              <a:gd name="connsiteX1" fmla="*/ 107882 w 108909"/>
              <a:gd name="connsiteY1" fmla="*/ 155332 h 437156"/>
              <a:gd name="connsiteX2" fmla="*/ 107386 w 108909"/>
              <a:gd name="connsiteY2" fmla="*/ 437156 h 437156"/>
              <a:gd name="connsiteX3" fmla="*/ 0 w 108909"/>
              <a:gd name="connsiteY3" fmla="*/ 306579 h 437156"/>
              <a:gd name="connsiteX4" fmla="*/ 3463 w 108909"/>
              <a:gd name="connsiteY4" fmla="*/ 0 h 43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909" h="437156">
                <a:moveTo>
                  <a:pt x="3463" y="0"/>
                </a:moveTo>
                <a:cubicBezTo>
                  <a:pt x="39294" y="70901"/>
                  <a:pt x="72051" y="84431"/>
                  <a:pt x="107882" y="155332"/>
                </a:cubicBezTo>
                <a:cubicBezTo>
                  <a:pt x="109999" y="353240"/>
                  <a:pt x="108342" y="128917"/>
                  <a:pt x="107386" y="437156"/>
                </a:cubicBezTo>
                <a:cubicBezTo>
                  <a:pt x="71591" y="387883"/>
                  <a:pt x="35795" y="355852"/>
                  <a:pt x="0" y="306579"/>
                </a:cubicBezTo>
                <a:cubicBezTo>
                  <a:pt x="2469" y="98087"/>
                  <a:pt x="994" y="208492"/>
                  <a:pt x="3463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>
            <a:off x="5596956" y="5098818"/>
            <a:ext cx="335173" cy="1274527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390 w 108441"/>
              <a:gd name="connsiteY0" fmla="*/ 0 h 750087"/>
              <a:gd name="connsiteX1" fmla="*/ 107882 w 108441"/>
              <a:gd name="connsiteY1" fmla="*/ 212704 h 750087"/>
              <a:gd name="connsiteX2" fmla="*/ 107386 w 108441"/>
              <a:gd name="connsiteY2" fmla="*/ 750087 h 750087"/>
              <a:gd name="connsiteX3" fmla="*/ 0 w 108441"/>
              <a:gd name="connsiteY3" fmla="*/ 602267 h 750087"/>
              <a:gd name="connsiteX4" fmla="*/ 390 w 108441"/>
              <a:gd name="connsiteY4" fmla="*/ 0 h 750087"/>
              <a:gd name="connsiteX0" fmla="*/ 390 w 108441"/>
              <a:gd name="connsiteY0" fmla="*/ 0 h 697128"/>
              <a:gd name="connsiteX1" fmla="*/ 107882 w 108441"/>
              <a:gd name="connsiteY1" fmla="*/ 159745 h 697128"/>
              <a:gd name="connsiteX2" fmla="*/ 107386 w 108441"/>
              <a:gd name="connsiteY2" fmla="*/ 697128 h 697128"/>
              <a:gd name="connsiteX3" fmla="*/ 0 w 108441"/>
              <a:gd name="connsiteY3" fmla="*/ 549308 h 697128"/>
              <a:gd name="connsiteX4" fmla="*/ 390 w 108441"/>
              <a:gd name="connsiteY4" fmla="*/ 0 h 697128"/>
              <a:gd name="connsiteX0" fmla="*/ 390 w 108441"/>
              <a:gd name="connsiteY0" fmla="*/ 0 h 697128"/>
              <a:gd name="connsiteX1" fmla="*/ 107882 w 108441"/>
              <a:gd name="connsiteY1" fmla="*/ 159745 h 697128"/>
              <a:gd name="connsiteX2" fmla="*/ 107386 w 108441"/>
              <a:gd name="connsiteY2" fmla="*/ 697128 h 697128"/>
              <a:gd name="connsiteX3" fmla="*/ 0 w 108441"/>
              <a:gd name="connsiteY3" fmla="*/ 553474 h 697128"/>
              <a:gd name="connsiteX4" fmla="*/ 390 w 108441"/>
              <a:gd name="connsiteY4" fmla="*/ 0 h 697128"/>
              <a:gd name="connsiteX0" fmla="*/ 487 w 108538"/>
              <a:gd name="connsiteY0" fmla="*/ 0 h 697128"/>
              <a:gd name="connsiteX1" fmla="*/ 107979 w 108538"/>
              <a:gd name="connsiteY1" fmla="*/ 159745 h 697128"/>
              <a:gd name="connsiteX2" fmla="*/ 107483 w 108538"/>
              <a:gd name="connsiteY2" fmla="*/ 697128 h 697128"/>
              <a:gd name="connsiteX3" fmla="*/ 97 w 108538"/>
              <a:gd name="connsiteY3" fmla="*/ 553474 h 697128"/>
              <a:gd name="connsiteX4" fmla="*/ 487 w 108538"/>
              <a:gd name="connsiteY4" fmla="*/ 0 h 697128"/>
              <a:gd name="connsiteX0" fmla="*/ 487 w 108538"/>
              <a:gd name="connsiteY0" fmla="*/ 0 h 697128"/>
              <a:gd name="connsiteX1" fmla="*/ 107979 w 108538"/>
              <a:gd name="connsiteY1" fmla="*/ 193208 h 697128"/>
              <a:gd name="connsiteX2" fmla="*/ 107483 w 108538"/>
              <a:gd name="connsiteY2" fmla="*/ 697128 h 697128"/>
              <a:gd name="connsiteX3" fmla="*/ 97 w 108538"/>
              <a:gd name="connsiteY3" fmla="*/ 553474 h 697128"/>
              <a:gd name="connsiteX4" fmla="*/ 487 w 108538"/>
              <a:gd name="connsiteY4" fmla="*/ 0 h 697128"/>
              <a:gd name="connsiteX0" fmla="*/ 487 w 112412"/>
              <a:gd name="connsiteY0" fmla="*/ 0 h 691149"/>
              <a:gd name="connsiteX1" fmla="*/ 107979 w 112412"/>
              <a:gd name="connsiteY1" fmla="*/ 193208 h 691149"/>
              <a:gd name="connsiteX2" fmla="*/ 112412 w 112412"/>
              <a:gd name="connsiteY2" fmla="*/ 691149 h 691149"/>
              <a:gd name="connsiteX3" fmla="*/ 97 w 112412"/>
              <a:gd name="connsiteY3" fmla="*/ 553474 h 691149"/>
              <a:gd name="connsiteX4" fmla="*/ 487 w 112412"/>
              <a:gd name="connsiteY4" fmla="*/ 0 h 691149"/>
              <a:gd name="connsiteX0" fmla="*/ 487 w 113466"/>
              <a:gd name="connsiteY0" fmla="*/ 0 h 691149"/>
              <a:gd name="connsiteX1" fmla="*/ 112907 w 113466"/>
              <a:gd name="connsiteY1" fmla="*/ 199188 h 691149"/>
              <a:gd name="connsiteX2" fmla="*/ 112412 w 113466"/>
              <a:gd name="connsiteY2" fmla="*/ 691149 h 691149"/>
              <a:gd name="connsiteX3" fmla="*/ 97 w 113466"/>
              <a:gd name="connsiteY3" fmla="*/ 553474 h 691149"/>
              <a:gd name="connsiteX4" fmla="*/ 487 w 113466"/>
              <a:gd name="connsiteY4" fmla="*/ 0 h 691149"/>
              <a:gd name="connsiteX0" fmla="*/ 487 w 113466"/>
              <a:gd name="connsiteY0" fmla="*/ 0 h 691149"/>
              <a:gd name="connsiteX1" fmla="*/ 112907 w 113466"/>
              <a:gd name="connsiteY1" fmla="*/ 187230 h 691149"/>
              <a:gd name="connsiteX2" fmla="*/ 112412 w 113466"/>
              <a:gd name="connsiteY2" fmla="*/ 691149 h 691149"/>
              <a:gd name="connsiteX3" fmla="*/ 97 w 113466"/>
              <a:gd name="connsiteY3" fmla="*/ 553474 h 691149"/>
              <a:gd name="connsiteX4" fmla="*/ 487 w 113466"/>
              <a:gd name="connsiteY4" fmla="*/ 0 h 691149"/>
              <a:gd name="connsiteX0" fmla="*/ 487 w 112907"/>
              <a:gd name="connsiteY0" fmla="*/ 0 h 691149"/>
              <a:gd name="connsiteX1" fmla="*/ 112907 w 112907"/>
              <a:gd name="connsiteY1" fmla="*/ 187230 h 691149"/>
              <a:gd name="connsiteX2" fmla="*/ 112412 w 112907"/>
              <a:gd name="connsiteY2" fmla="*/ 691149 h 691149"/>
              <a:gd name="connsiteX3" fmla="*/ 97 w 112907"/>
              <a:gd name="connsiteY3" fmla="*/ 553474 h 691149"/>
              <a:gd name="connsiteX4" fmla="*/ 487 w 112907"/>
              <a:gd name="connsiteY4" fmla="*/ 0 h 69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07" h="691149">
                <a:moveTo>
                  <a:pt x="487" y="0"/>
                </a:moveTo>
                <a:cubicBezTo>
                  <a:pt x="36318" y="53248"/>
                  <a:pt x="77076" y="133982"/>
                  <a:pt x="112907" y="187230"/>
                </a:cubicBezTo>
                <a:cubicBezTo>
                  <a:pt x="112560" y="385138"/>
                  <a:pt x="110295" y="493241"/>
                  <a:pt x="112412" y="691149"/>
                </a:cubicBezTo>
                <a:cubicBezTo>
                  <a:pt x="76617" y="643264"/>
                  <a:pt x="35892" y="601359"/>
                  <a:pt x="97" y="553474"/>
                </a:cubicBezTo>
                <a:cubicBezTo>
                  <a:pt x="-357" y="15922"/>
                  <a:pt x="941" y="627751"/>
                  <a:pt x="48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52DEFF78-37C7-724C-BD42-C4AFF56EE9AD}"/>
              </a:ext>
            </a:extLst>
          </p:cNvPr>
          <p:cNvSpPr/>
          <p:nvPr/>
        </p:nvSpPr>
        <p:spPr>
          <a:xfrm>
            <a:off x="10733" y="1988840"/>
            <a:ext cx="5578662" cy="9664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5B766364-2163-EBCE-07CC-51FF05DEA2C0}"/>
              </a:ext>
            </a:extLst>
          </p:cNvPr>
          <p:cNvSpPr txBox="1"/>
          <p:nvPr/>
        </p:nvSpPr>
        <p:spPr>
          <a:xfrm>
            <a:off x="1598053" y="2220187"/>
            <a:ext cx="2479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КАК СЕЙЧАС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BA642D0-FF22-EFB7-F60C-F4B3BF91898A}"/>
              </a:ext>
            </a:extLst>
          </p:cNvPr>
          <p:cNvSpPr txBox="1"/>
          <p:nvPr/>
        </p:nvSpPr>
        <p:spPr>
          <a:xfrm>
            <a:off x="1783378" y="882299"/>
            <a:ext cx="9027722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Налог на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прибыль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организаций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(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Закон № 176 ФЗ от 12.07.2024 г.) </a:t>
            </a:r>
          </a:p>
        </p:txBody>
      </p:sp>
      <p:sp>
        <p:nvSpPr>
          <p:cNvPr id="39" name="Rectángulo 9">
            <a:extLst>
              <a:ext uri="{FF2B5EF4-FFF2-40B4-BE49-F238E27FC236}">
                <a16:creationId xmlns="" xmlns:a16="http://schemas.microsoft.com/office/drawing/2014/main" id="{C759737F-6BD1-0644-ACE8-CC326AE770B9}"/>
              </a:ext>
            </a:extLst>
          </p:cNvPr>
          <p:cNvSpPr/>
          <p:nvPr/>
        </p:nvSpPr>
        <p:spPr>
          <a:xfrm>
            <a:off x="5994335" y="3767200"/>
            <a:ext cx="5781600" cy="9020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lang="en-US" sz="1200" dirty="0">
              <a:solidFill>
                <a:srgbClr val="57565A">
                  <a:lumMod val="50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9323" y="3982459"/>
            <a:ext cx="5753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Blip>
                <a:blip r:embed="rId2"/>
              </a:buBlip>
            </a:pPr>
            <a:r>
              <a:rPr lang="ru-RU" sz="16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ставка </a:t>
            </a:r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по налогу на прибыль 25 % (Региональный бюджет – 17 %, Федеральный бюджет – 8 %), (п. 1 ст. 284, 284.3 НК РФ</a:t>
            </a:r>
            <a:r>
              <a:rPr lang="ru-RU" sz="16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)</a:t>
            </a:r>
            <a:endParaRPr lang="ru-RU" sz="1600" dirty="0"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9" name="Rectángulo 6">
            <a:extLst>
              <a:ext uri="{FF2B5EF4-FFF2-40B4-BE49-F238E27FC236}">
                <a16:creationId xmlns="" xmlns:a16="http://schemas.microsoft.com/office/drawing/2014/main" id="{03D72D32-BFD7-BF44-80F4-B12863626D66}"/>
              </a:ext>
            </a:extLst>
          </p:cNvPr>
          <p:cNvSpPr/>
          <p:nvPr/>
        </p:nvSpPr>
        <p:spPr>
          <a:xfrm>
            <a:off x="11676620" y="0"/>
            <a:ext cx="514800" cy="6858519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760 w 169699"/>
              <a:gd name="connsiteY0" fmla="*/ 0 h 2493305"/>
              <a:gd name="connsiteX1" fmla="*/ 169140 w 169699"/>
              <a:gd name="connsiteY1" fmla="*/ 356241 h 2493305"/>
              <a:gd name="connsiteX2" fmla="*/ 168643 w 169699"/>
              <a:gd name="connsiteY2" fmla="*/ 972190 h 2493305"/>
              <a:gd name="connsiteX3" fmla="*/ 370 w 169699"/>
              <a:gd name="connsiteY3" fmla="*/ 2493305 h 2493305"/>
              <a:gd name="connsiteX4" fmla="*/ 760 w 169699"/>
              <a:gd name="connsiteY4" fmla="*/ 0 h 2493305"/>
              <a:gd name="connsiteX0" fmla="*/ 760 w 173673"/>
              <a:gd name="connsiteY0" fmla="*/ 0 h 2493305"/>
              <a:gd name="connsiteX1" fmla="*/ 169140 w 173673"/>
              <a:gd name="connsiteY1" fmla="*/ 356241 h 2493305"/>
              <a:gd name="connsiteX2" fmla="*/ 173673 w 173673"/>
              <a:gd name="connsiteY2" fmla="*/ 2482636 h 2493305"/>
              <a:gd name="connsiteX3" fmla="*/ 370 w 173673"/>
              <a:gd name="connsiteY3" fmla="*/ 2493305 h 2493305"/>
              <a:gd name="connsiteX4" fmla="*/ 760 w 173673"/>
              <a:gd name="connsiteY4" fmla="*/ 0 h 2493305"/>
              <a:gd name="connsiteX0" fmla="*/ 5420 w 178333"/>
              <a:gd name="connsiteY0" fmla="*/ 0 h 2483560"/>
              <a:gd name="connsiteX1" fmla="*/ 173800 w 178333"/>
              <a:gd name="connsiteY1" fmla="*/ 356241 h 2483560"/>
              <a:gd name="connsiteX2" fmla="*/ 178333 w 178333"/>
              <a:gd name="connsiteY2" fmla="*/ 2482636 h 2483560"/>
              <a:gd name="connsiteX3" fmla="*/ 0 w 178333"/>
              <a:gd name="connsiteY3" fmla="*/ 2483560 h 2483560"/>
              <a:gd name="connsiteX4" fmla="*/ 5420 w 178333"/>
              <a:gd name="connsiteY4" fmla="*/ 0 h 2483560"/>
              <a:gd name="connsiteX0" fmla="*/ 5420 w 178333"/>
              <a:gd name="connsiteY0" fmla="*/ 1110353 h 3593913"/>
              <a:gd name="connsiteX1" fmla="*/ 173800 w 178333"/>
              <a:gd name="connsiteY1" fmla="*/ 0 h 3593913"/>
              <a:gd name="connsiteX2" fmla="*/ 178333 w 178333"/>
              <a:gd name="connsiteY2" fmla="*/ 3592989 h 3593913"/>
              <a:gd name="connsiteX3" fmla="*/ 0 w 178333"/>
              <a:gd name="connsiteY3" fmla="*/ 3593913 h 3593913"/>
              <a:gd name="connsiteX4" fmla="*/ 5420 w 178333"/>
              <a:gd name="connsiteY4" fmla="*/ 1110353 h 3593913"/>
              <a:gd name="connsiteX0" fmla="*/ 5420 w 178333"/>
              <a:gd name="connsiteY0" fmla="*/ 0 h 3594468"/>
              <a:gd name="connsiteX1" fmla="*/ 173800 w 178333"/>
              <a:gd name="connsiteY1" fmla="*/ 555 h 3594468"/>
              <a:gd name="connsiteX2" fmla="*/ 178333 w 178333"/>
              <a:gd name="connsiteY2" fmla="*/ 3593544 h 3594468"/>
              <a:gd name="connsiteX3" fmla="*/ 0 w 178333"/>
              <a:gd name="connsiteY3" fmla="*/ 3594468 h 3594468"/>
              <a:gd name="connsiteX4" fmla="*/ 5420 w 178333"/>
              <a:gd name="connsiteY4" fmla="*/ 0 h 359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333" h="3594468">
                <a:moveTo>
                  <a:pt x="5420" y="0"/>
                </a:moveTo>
                <a:lnTo>
                  <a:pt x="173800" y="555"/>
                </a:lnTo>
                <a:cubicBezTo>
                  <a:pt x="175917" y="198463"/>
                  <a:pt x="176216" y="3395636"/>
                  <a:pt x="178333" y="3593544"/>
                </a:cubicBezTo>
                <a:lnTo>
                  <a:pt x="0" y="3594468"/>
                </a:lnTo>
                <a:cubicBezTo>
                  <a:pt x="2469" y="3385976"/>
                  <a:pt x="2951" y="208492"/>
                  <a:pt x="542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 flipH="1">
            <a:off x="11687799" y="2004095"/>
            <a:ext cx="565509" cy="1340492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760 w 108811"/>
              <a:gd name="connsiteY0" fmla="*/ 0 h 750087"/>
              <a:gd name="connsiteX1" fmla="*/ 108252 w 108811"/>
              <a:gd name="connsiteY1" fmla="*/ 451020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760 w 108811"/>
              <a:gd name="connsiteY0" fmla="*/ 0 h 458812"/>
              <a:gd name="connsiteX1" fmla="*/ 108252 w 108811"/>
              <a:gd name="connsiteY1" fmla="*/ 159745 h 458812"/>
              <a:gd name="connsiteX2" fmla="*/ 107756 w 108811"/>
              <a:gd name="connsiteY2" fmla="*/ 458812 h 458812"/>
              <a:gd name="connsiteX3" fmla="*/ 370 w 108811"/>
              <a:gd name="connsiteY3" fmla="*/ 310992 h 458812"/>
              <a:gd name="connsiteX4" fmla="*/ 760 w 108811"/>
              <a:gd name="connsiteY4" fmla="*/ 0 h 458812"/>
              <a:gd name="connsiteX0" fmla="*/ 3463 w 108441"/>
              <a:gd name="connsiteY0" fmla="*/ 0 h 454399"/>
              <a:gd name="connsiteX1" fmla="*/ 107882 w 108441"/>
              <a:gd name="connsiteY1" fmla="*/ 155332 h 454399"/>
              <a:gd name="connsiteX2" fmla="*/ 107386 w 108441"/>
              <a:gd name="connsiteY2" fmla="*/ 454399 h 454399"/>
              <a:gd name="connsiteX3" fmla="*/ 0 w 108441"/>
              <a:gd name="connsiteY3" fmla="*/ 306579 h 454399"/>
              <a:gd name="connsiteX4" fmla="*/ 3463 w 108441"/>
              <a:gd name="connsiteY4" fmla="*/ 0 h 454399"/>
              <a:gd name="connsiteX0" fmla="*/ 3463 w 108909"/>
              <a:gd name="connsiteY0" fmla="*/ 0 h 454399"/>
              <a:gd name="connsiteX1" fmla="*/ 107882 w 108909"/>
              <a:gd name="connsiteY1" fmla="*/ 155332 h 454399"/>
              <a:gd name="connsiteX2" fmla="*/ 107386 w 108909"/>
              <a:gd name="connsiteY2" fmla="*/ 454399 h 454399"/>
              <a:gd name="connsiteX3" fmla="*/ 0 w 108909"/>
              <a:gd name="connsiteY3" fmla="*/ 306579 h 454399"/>
              <a:gd name="connsiteX4" fmla="*/ 3463 w 108909"/>
              <a:gd name="connsiteY4" fmla="*/ 0 h 454399"/>
              <a:gd name="connsiteX0" fmla="*/ 3463 w 108909"/>
              <a:gd name="connsiteY0" fmla="*/ 0 h 437156"/>
              <a:gd name="connsiteX1" fmla="*/ 107882 w 108909"/>
              <a:gd name="connsiteY1" fmla="*/ 155332 h 437156"/>
              <a:gd name="connsiteX2" fmla="*/ 107386 w 108909"/>
              <a:gd name="connsiteY2" fmla="*/ 437156 h 437156"/>
              <a:gd name="connsiteX3" fmla="*/ 0 w 108909"/>
              <a:gd name="connsiteY3" fmla="*/ 306579 h 437156"/>
              <a:gd name="connsiteX4" fmla="*/ 3463 w 108909"/>
              <a:gd name="connsiteY4" fmla="*/ 0 h 43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909" h="437156">
                <a:moveTo>
                  <a:pt x="3463" y="0"/>
                </a:moveTo>
                <a:cubicBezTo>
                  <a:pt x="39294" y="70901"/>
                  <a:pt x="72051" y="84431"/>
                  <a:pt x="107882" y="155332"/>
                </a:cubicBezTo>
                <a:cubicBezTo>
                  <a:pt x="109999" y="353240"/>
                  <a:pt x="108342" y="128917"/>
                  <a:pt x="107386" y="437156"/>
                </a:cubicBezTo>
                <a:cubicBezTo>
                  <a:pt x="71591" y="387883"/>
                  <a:pt x="35795" y="355852"/>
                  <a:pt x="0" y="306579"/>
                </a:cubicBezTo>
                <a:cubicBezTo>
                  <a:pt x="2469" y="98087"/>
                  <a:pt x="994" y="208492"/>
                  <a:pt x="3463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 flipH="1">
            <a:off x="11676619" y="3429261"/>
            <a:ext cx="543143" cy="1228186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3463 w 108441"/>
              <a:gd name="connsiteY0" fmla="*/ 0 h 732434"/>
              <a:gd name="connsiteX1" fmla="*/ 107882 w 108441"/>
              <a:gd name="connsiteY1" fmla="*/ 195051 h 732434"/>
              <a:gd name="connsiteX2" fmla="*/ 107386 w 108441"/>
              <a:gd name="connsiteY2" fmla="*/ 732434 h 732434"/>
              <a:gd name="connsiteX3" fmla="*/ 0 w 108441"/>
              <a:gd name="connsiteY3" fmla="*/ 584614 h 732434"/>
              <a:gd name="connsiteX4" fmla="*/ 3463 w 108441"/>
              <a:gd name="connsiteY4" fmla="*/ 0 h 732434"/>
              <a:gd name="connsiteX0" fmla="*/ 3463 w 112178"/>
              <a:gd name="connsiteY0" fmla="*/ 0 h 732434"/>
              <a:gd name="connsiteX1" fmla="*/ 111843 w 112178"/>
              <a:gd name="connsiteY1" fmla="*/ 237844 h 732434"/>
              <a:gd name="connsiteX2" fmla="*/ 107386 w 112178"/>
              <a:gd name="connsiteY2" fmla="*/ 732434 h 732434"/>
              <a:gd name="connsiteX3" fmla="*/ 0 w 112178"/>
              <a:gd name="connsiteY3" fmla="*/ 584614 h 732434"/>
              <a:gd name="connsiteX4" fmla="*/ 3463 w 112178"/>
              <a:gd name="connsiteY4" fmla="*/ 0 h 732434"/>
              <a:gd name="connsiteX0" fmla="*/ 3463 w 112178"/>
              <a:gd name="connsiteY0" fmla="*/ 0 h 732434"/>
              <a:gd name="connsiteX1" fmla="*/ 111843 w 112178"/>
              <a:gd name="connsiteY1" fmla="*/ 237844 h 732434"/>
              <a:gd name="connsiteX2" fmla="*/ 107386 w 112178"/>
              <a:gd name="connsiteY2" fmla="*/ 732434 h 732434"/>
              <a:gd name="connsiteX3" fmla="*/ 0 w 112178"/>
              <a:gd name="connsiteY3" fmla="*/ 552519 h 732434"/>
              <a:gd name="connsiteX4" fmla="*/ 3463 w 112178"/>
              <a:gd name="connsiteY4" fmla="*/ 0 h 732434"/>
              <a:gd name="connsiteX0" fmla="*/ 1340 w 112178"/>
              <a:gd name="connsiteY0" fmla="*/ 0 h 703762"/>
              <a:gd name="connsiteX1" fmla="*/ 111843 w 112178"/>
              <a:gd name="connsiteY1" fmla="*/ 209172 h 703762"/>
              <a:gd name="connsiteX2" fmla="*/ 107386 w 112178"/>
              <a:gd name="connsiteY2" fmla="*/ 703762 h 703762"/>
              <a:gd name="connsiteX3" fmla="*/ 0 w 112178"/>
              <a:gd name="connsiteY3" fmla="*/ 523847 h 703762"/>
              <a:gd name="connsiteX4" fmla="*/ 1340 w 112178"/>
              <a:gd name="connsiteY4" fmla="*/ 0 h 703762"/>
              <a:gd name="connsiteX0" fmla="*/ 3463 w 112178"/>
              <a:gd name="connsiteY0" fmla="*/ 0 h 681710"/>
              <a:gd name="connsiteX1" fmla="*/ 111843 w 112178"/>
              <a:gd name="connsiteY1" fmla="*/ 187120 h 681710"/>
              <a:gd name="connsiteX2" fmla="*/ 107386 w 112178"/>
              <a:gd name="connsiteY2" fmla="*/ 681710 h 681710"/>
              <a:gd name="connsiteX3" fmla="*/ 0 w 112178"/>
              <a:gd name="connsiteY3" fmla="*/ 501795 h 681710"/>
              <a:gd name="connsiteX4" fmla="*/ 3463 w 112178"/>
              <a:gd name="connsiteY4" fmla="*/ 0 h 681710"/>
              <a:gd name="connsiteX0" fmla="*/ 3463 w 107386"/>
              <a:gd name="connsiteY0" fmla="*/ 0 h 681710"/>
              <a:gd name="connsiteX1" fmla="*/ 105473 w 107386"/>
              <a:gd name="connsiteY1" fmla="*/ 187120 h 681710"/>
              <a:gd name="connsiteX2" fmla="*/ 107386 w 107386"/>
              <a:gd name="connsiteY2" fmla="*/ 681710 h 681710"/>
              <a:gd name="connsiteX3" fmla="*/ 0 w 107386"/>
              <a:gd name="connsiteY3" fmla="*/ 501795 h 681710"/>
              <a:gd name="connsiteX4" fmla="*/ 3463 w 107386"/>
              <a:gd name="connsiteY4" fmla="*/ 0 h 681710"/>
              <a:gd name="connsiteX0" fmla="*/ 714 w 108083"/>
              <a:gd name="connsiteY0" fmla="*/ 0 h 681710"/>
              <a:gd name="connsiteX1" fmla="*/ 106170 w 108083"/>
              <a:gd name="connsiteY1" fmla="*/ 187120 h 681710"/>
              <a:gd name="connsiteX2" fmla="*/ 108083 w 108083"/>
              <a:gd name="connsiteY2" fmla="*/ 681710 h 681710"/>
              <a:gd name="connsiteX3" fmla="*/ 697 w 108083"/>
              <a:gd name="connsiteY3" fmla="*/ 501795 h 681710"/>
              <a:gd name="connsiteX4" fmla="*/ 714 w 108083"/>
              <a:gd name="connsiteY4" fmla="*/ 0 h 681710"/>
              <a:gd name="connsiteX0" fmla="*/ 714 w 106803"/>
              <a:gd name="connsiteY0" fmla="*/ 0 h 668285"/>
              <a:gd name="connsiteX1" fmla="*/ 106170 w 106803"/>
              <a:gd name="connsiteY1" fmla="*/ 187120 h 668285"/>
              <a:gd name="connsiteX2" fmla="*/ 106360 w 106803"/>
              <a:gd name="connsiteY2" fmla="*/ 668285 h 668285"/>
              <a:gd name="connsiteX3" fmla="*/ 697 w 106803"/>
              <a:gd name="connsiteY3" fmla="*/ 501795 h 668285"/>
              <a:gd name="connsiteX4" fmla="*/ 714 w 106803"/>
              <a:gd name="connsiteY4" fmla="*/ 0 h 66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03" h="668285">
                <a:moveTo>
                  <a:pt x="714" y="0"/>
                </a:moveTo>
                <a:cubicBezTo>
                  <a:pt x="36545" y="70901"/>
                  <a:pt x="70339" y="116219"/>
                  <a:pt x="106170" y="187120"/>
                </a:cubicBezTo>
                <a:cubicBezTo>
                  <a:pt x="108287" y="385028"/>
                  <a:pt x="104243" y="470377"/>
                  <a:pt x="106360" y="668285"/>
                </a:cubicBezTo>
                <a:lnTo>
                  <a:pt x="697" y="501795"/>
                </a:lnTo>
                <a:cubicBezTo>
                  <a:pt x="3166" y="293303"/>
                  <a:pt x="-1755" y="208492"/>
                  <a:pt x="714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 flipH="1">
            <a:off x="11707211" y="5168401"/>
            <a:ext cx="493014" cy="1222829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390 w 108441"/>
              <a:gd name="connsiteY0" fmla="*/ 0 h 750087"/>
              <a:gd name="connsiteX1" fmla="*/ 107882 w 108441"/>
              <a:gd name="connsiteY1" fmla="*/ 212704 h 750087"/>
              <a:gd name="connsiteX2" fmla="*/ 107386 w 108441"/>
              <a:gd name="connsiteY2" fmla="*/ 750087 h 750087"/>
              <a:gd name="connsiteX3" fmla="*/ 0 w 108441"/>
              <a:gd name="connsiteY3" fmla="*/ 602267 h 750087"/>
              <a:gd name="connsiteX4" fmla="*/ 390 w 108441"/>
              <a:gd name="connsiteY4" fmla="*/ 0 h 750087"/>
              <a:gd name="connsiteX0" fmla="*/ 390 w 108441"/>
              <a:gd name="connsiteY0" fmla="*/ 0 h 697128"/>
              <a:gd name="connsiteX1" fmla="*/ 107882 w 108441"/>
              <a:gd name="connsiteY1" fmla="*/ 159745 h 697128"/>
              <a:gd name="connsiteX2" fmla="*/ 107386 w 108441"/>
              <a:gd name="connsiteY2" fmla="*/ 697128 h 697128"/>
              <a:gd name="connsiteX3" fmla="*/ 0 w 108441"/>
              <a:gd name="connsiteY3" fmla="*/ 549308 h 697128"/>
              <a:gd name="connsiteX4" fmla="*/ 390 w 108441"/>
              <a:gd name="connsiteY4" fmla="*/ 0 h 697128"/>
              <a:gd name="connsiteX0" fmla="*/ 390 w 108441"/>
              <a:gd name="connsiteY0" fmla="*/ 0 h 697128"/>
              <a:gd name="connsiteX1" fmla="*/ 107882 w 108441"/>
              <a:gd name="connsiteY1" fmla="*/ 159745 h 697128"/>
              <a:gd name="connsiteX2" fmla="*/ 107386 w 108441"/>
              <a:gd name="connsiteY2" fmla="*/ 697128 h 697128"/>
              <a:gd name="connsiteX3" fmla="*/ 0 w 108441"/>
              <a:gd name="connsiteY3" fmla="*/ 553474 h 697128"/>
              <a:gd name="connsiteX4" fmla="*/ 390 w 108441"/>
              <a:gd name="connsiteY4" fmla="*/ 0 h 697128"/>
              <a:gd name="connsiteX0" fmla="*/ 487 w 108538"/>
              <a:gd name="connsiteY0" fmla="*/ 0 h 697128"/>
              <a:gd name="connsiteX1" fmla="*/ 107979 w 108538"/>
              <a:gd name="connsiteY1" fmla="*/ 159745 h 697128"/>
              <a:gd name="connsiteX2" fmla="*/ 107483 w 108538"/>
              <a:gd name="connsiteY2" fmla="*/ 697128 h 697128"/>
              <a:gd name="connsiteX3" fmla="*/ 97 w 108538"/>
              <a:gd name="connsiteY3" fmla="*/ 553474 h 697128"/>
              <a:gd name="connsiteX4" fmla="*/ 487 w 108538"/>
              <a:gd name="connsiteY4" fmla="*/ 0 h 697128"/>
              <a:gd name="connsiteX0" fmla="*/ 487 w 108538"/>
              <a:gd name="connsiteY0" fmla="*/ 0 h 697128"/>
              <a:gd name="connsiteX1" fmla="*/ 107979 w 108538"/>
              <a:gd name="connsiteY1" fmla="*/ 193208 h 697128"/>
              <a:gd name="connsiteX2" fmla="*/ 107483 w 108538"/>
              <a:gd name="connsiteY2" fmla="*/ 697128 h 697128"/>
              <a:gd name="connsiteX3" fmla="*/ 97 w 108538"/>
              <a:gd name="connsiteY3" fmla="*/ 553474 h 697128"/>
              <a:gd name="connsiteX4" fmla="*/ 487 w 108538"/>
              <a:gd name="connsiteY4" fmla="*/ 0 h 697128"/>
              <a:gd name="connsiteX0" fmla="*/ 487 w 112412"/>
              <a:gd name="connsiteY0" fmla="*/ 0 h 691149"/>
              <a:gd name="connsiteX1" fmla="*/ 107979 w 112412"/>
              <a:gd name="connsiteY1" fmla="*/ 193208 h 691149"/>
              <a:gd name="connsiteX2" fmla="*/ 112412 w 112412"/>
              <a:gd name="connsiteY2" fmla="*/ 691149 h 691149"/>
              <a:gd name="connsiteX3" fmla="*/ 97 w 112412"/>
              <a:gd name="connsiteY3" fmla="*/ 553474 h 691149"/>
              <a:gd name="connsiteX4" fmla="*/ 487 w 112412"/>
              <a:gd name="connsiteY4" fmla="*/ 0 h 691149"/>
              <a:gd name="connsiteX0" fmla="*/ 487 w 113466"/>
              <a:gd name="connsiteY0" fmla="*/ 0 h 691149"/>
              <a:gd name="connsiteX1" fmla="*/ 112907 w 113466"/>
              <a:gd name="connsiteY1" fmla="*/ 199188 h 691149"/>
              <a:gd name="connsiteX2" fmla="*/ 112412 w 113466"/>
              <a:gd name="connsiteY2" fmla="*/ 691149 h 691149"/>
              <a:gd name="connsiteX3" fmla="*/ 97 w 113466"/>
              <a:gd name="connsiteY3" fmla="*/ 553474 h 691149"/>
              <a:gd name="connsiteX4" fmla="*/ 487 w 113466"/>
              <a:gd name="connsiteY4" fmla="*/ 0 h 691149"/>
              <a:gd name="connsiteX0" fmla="*/ 487 w 113466"/>
              <a:gd name="connsiteY0" fmla="*/ 0 h 691149"/>
              <a:gd name="connsiteX1" fmla="*/ 112907 w 113466"/>
              <a:gd name="connsiteY1" fmla="*/ 187230 h 691149"/>
              <a:gd name="connsiteX2" fmla="*/ 112412 w 113466"/>
              <a:gd name="connsiteY2" fmla="*/ 691149 h 691149"/>
              <a:gd name="connsiteX3" fmla="*/ 97 w 113466"/>
              <a:gd name="connsiteY3" fmla="*/ 553474 h 691149"/>
              <a:gd name="connsiteX4" fmla="*/ 487 w 113466"/>
              <a:gd name="connsiteY4" fmla="*/ 0 h 691149"/>
              <a:gd name="connsiteX0" fmla="*/ 487 w 112907"/>
              <a:gd name="connsiteY0" fmla="*/ 0 h 691149"/>
              <a:gd name="connsiteX1" fmla="*/ 112907 w 112907"/>
              <a:gd name="connsiteY1" fmla="*/ 187230 h 691149"/>
              <a:gd name="connsiteX2" fmla="*/ 112412 w 112907"/>
              <a:gd name="connsiteY2" fmla="*/ 691149 h 691149"/>
              <a:gd name="connsiteX3" fmla="*/ 97 w 112907"/>
              <a:gd name="connsiteY3" fmla="*/ 553474 h 691149"/>
              <a:gd name="connsiteX4" fmla="*/ 487 w 112907"/>
              <a:gd name="connsiteY4" fmla="*/ 0 h 691149"/>
              <a:gd name="connsiteX0" fmla="*/ 487 w 112907"/>
              <a:gd name="connsiteY0" fmla="*/ 0 h 650617"/>
              <a:gd name="connsiteX1" fmla="*/ 112907 w 112907"/>
              <a:gd name="connsiteY1" fmla="*/ 146698 h 650617"/>
              <a:gd name="connsiteX2" fmla="*/ 112412 w 112907"/>
              <a:gd name="connsiteY2" fmla="*/ 650617 h 650617"/>
              <a:gd name="connsiteX3" fmla="*/ 97 w 112907"/>
              <a:gd name="connsiteY3" fmla="*/ 512942 h 650617"/>
              <a:gd name="connsiteX4" fmla="*/ 487 w 112907"/>
              <a:gd name="connsiteY4" fmla="*/ 0 h 65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07" h="650617">
                <a:moveTo>
                  <a:pt x="487" y="0"/>
                </a:moveTo>
                <a:cubicBezTo>
                  <a:pt x="36318" y="53248"/>
                  <a:pt x="77076" y="93450"/>
                  <a:pt x="112907" y="146698"/>
                </a:cubicBezTo>
                <a:cubicBezTo>
                  <a:pt x="112560" y="344606"/>
                  <a:pt x="110295" y="452709"/>
                  <a:pt x="112412" y="650617"/>
                </a:cubicBezTo>
                <a:cubicBezTo>
                  <a:pt x="76617" y="602732"/>
                  <a:pt x="35892" y="560827"/>
                  <a:pt x="97" y="512942"/>
                </a:cubicBezTo>
                <a:cubicBezTo>
                  <a:pt x="-357" y="-24610"/>
                  <a:pt x="941" y="627751"/>
                  <a:pt x="48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Rectángulo 6">
            <a:extLst>
              <a:ext uri="{FF2B5EF4-FFF2-40B4-BE49-F238E27FC236}">
                <a16:creationId xmlns:a16="http://schemas.microsoft.com/office/drawing/2014/main" xmlns="" id="{03D72D32-BFD7-BF44-80F4-B12863626D66}"/>
              </a:ext>
            </a:extLst>
          </p:cNvPr>
          <p:cNvSpPr/>
          <p:nvPr/>
        </p:nvSpPr>
        <p:spPr>
          <a:xfrm>
            <a:off x="11676620" y="6373346"/>
            <a:ext cx="565508" cy="485173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760 w 169699"/>
              <a:gd name="connsiteY0" fmla="*/ 0 h 2493305"/>
              <a:gd name="connsiteX1" fmla="*/ 169140 w 169699"/>
              <a:gd name="connsiteY1" fmla="*/ 356241 h 2493305"/>
              <a:gd name="connsiteX2" fmla="*/ 168643 w 169699"/>
              <a:gd name="connsiteY2" fmla="*/ 972190 h 2493305"/>
              <a:gd name="connsiteX3" fmla="*/ 370 w 169699"/>
              <a:gd name="connsiteY3" fmla="*/ 2493305 h 2493305"/>
              <a:gd name="connsiteX4" fmla="*/ 760 w 169699"/>
              <a:gd name="connsiteY4" fmla="*/ 0 h 2493305"/>
              <a:gd name="connsiteX0" fmla="*/ 760 w 173673"/>
              <a:gd name="connsiteY0" fmla="*/ 0 h 2493305"/>
              <a:gd name="connsiteX1" fmla="*/ 169140 w 173673"/>
              <a:gd name="connsiteY1" fmla="*/ 356241 h 2493305"/>
              <a:gd name="connsiteX2" fmla="*/ 173673 w 173673"/>
              <a:gd name="connsiteY2" fmla="*/ 2482636 h 2493305"/>
              <a:gd name="connsiteX3" fmla="*/ 370 w 173673"/>
              <a:gd name="connsiteY3" fmla="*/ 2493305 h 2493305"/>
              <a:gd name="connsiteX4" fmla="*/ 760 w 173673"/>
              <a:gd name="connsiteY4" fmla="*/ 0 h 2493305"/>
              <a:gd name="connsiteX0" fmla="*/ 5420 w 178333"/>
              <a:gd name="connsiteY0" fmla="*/ 0 h 2483560"/>
              <a:gd name="connsiteX1" fmla="*/ 173800 w 178333"/>
              <a:gd name="connsiteY1" fmla="*/ 356241 h 2483560"/>
              <a:gd name="connsiteX2" fmla="*/ 178333 w 178333"/>
              <a:gd name="connsiteY2" fmla="*/ 2482636 h 2483560"/>
              <a:gd name="connsiteX3" fmla="*/ 0 w 178333"/>
              <a:gd name="connsiteY3" fmla="*/ 2483560 h 2483560"/>
              <a:gd name="connsiteX4" fmla="*/ 5420 w 178333"/>
              <a:gd name="connsiteY4" fmla="*/ 0 h 2483560"/>
              <a:gd name="connsiteX0" fmla="*/ 5420 w 178333"/>
              <a:gd name="connsiteY0" fmla="*/ 1110353 h 3593913"/>
              <a:gd name="connsiteX1" fmla="*/ 173800 w 178333"/>
              <a:gd name="connsiteY1" fmla="*/ 0 h 3593913"/>
              <a:gd name="connsiteX2" fmla="*/ 178333 w 178333"/>
              <a:gd name="connsiteY2" fmla="*/ 3592989 h 3593913"/>
              <a:gd name="connsiteX3" fmla="*/ 0 w 178333"/>
              <a:gd name="connsiteY3" fmla="*/ 3593913 h 3593913"/>
              <a:gd name="connsiteX4" fmla="*/ 5420 w 178333"/>
              <a:gd name="connsiteY4" fmla="*/ 1110353 h 3593913"/>
              <a:gd name="connsiteX0" fmla="*/ 5420 w 178333"/>
              <a:gd name="connsiteY0" fmla="*/ 0 h 3594468"/>
              <a:gd name="connsiteX1" fmla="*/ 173800 w 178333"/>
              <a:gd name="connsiteY1" fmla="*/ 555 h 3594468"/>
              <a:gd name="connsiteX2" fmla="*/ 178333 w 178333"/>
              <a:gd name="connsiteY2" fmla="*/ 3593544 h 3594468"/>
              <a:gd name="connsiteX3" fmla="*/ 0 w 178333"/>
              <a:gd name="connsiteY3" fmla="*/ 3594468 h 3594468"/>
              <a:gd name="connsiteX4" fmla="*/ 5420 w 178333"/>
              <a:gd name="connsiteY4" fmla="*/ 0 h 359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333" h="3594468">
                <a:moveTo>
                  <a:pt x="5420" y="0"/>
                </a:moveTo>
                <a:lnTo>
                  <a:pt x="173800" y="555"/>
                </a:lnTo>
                <a:cubicBezTo>
                  <a:pt x="175917" y="198463"/>
                  <a:pt x="176216" y="3395636"/>
                  <a:pt x="178333" y="3593544"/>
                </a:cubicBezTo>
                <a:lnTo>
                  <a:pt x="0" y="3594468"/>
                </a:lnTo>
                <a:cubicBezTo>
                  <a:pt x="2469" y="3385976"/>
                  <a:pt x="2951" y="208492"/>
                  <a:pt x="542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endParaRPr lang="es-ES" sz="23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5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BA642D0-FF22-EFB7-F60C-F4B3BF91898A}"/>
              </a:ext>
            </a:extLst>
          </p:cNvPr>
          <p:cNvSpPr txBox="1"/>
          <p:nvPr/>
        </p:nvSpPr>
        <p:spPr>
          <a:xfrm>
            <a:off x="2646847" y="62044"/>
            <a:ext cx="9001905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Упрощённая система налогообложения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(Закон № 176 ФЗ от 12.07.2024 г.)</a:t>
            </a:r>
          </a:p>
        </p:txBody>
      </p:sp>
      <p:sp>
        <p:nvSpPr>
          <p:cNvPr id="9" name="Rectángulo 6">
            <a:extLst>
              <a:ext uri="{FF2B5EF4-FFF2-40B4-BE49-F238E27FC236}">
                <a16:creationId xmlns="" xmlns:a16="http://schemas.microsoft.com/office/drawing/2014/main" id="{03D72D32-BFD7-BF44-80F4-B12863626D66}"/>
              </a:ext>
            </a:extLst>
          </p:cNvPr>
          <p:cNvSpPr/>
          <p:nvPr/>
        </p:nvSpPr>
        <p:spPr>
          <a:xfrm>
            <a:off x="11646174" y="0"/>
            <a:ext cx="570506" cy="6858000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760 w 169699"/>
              <a:gd name="connsiteY0" fmla="*/ 0 h 2493305"/>
              <a:gd name="connsiteX1" fmla="*/ 169140 w 169699"/>
              <a:gd name="connsiteY1" fmla="*/ 356241 h 2493305"/>
              <a:gd name="connsiteX2" fmla="*/ 168643 w 169699"/>
              <a:gd name="connsiteY2" fmla="*/ 972190 h 2493305"/>
              <a:gd name="connsiteX3" fmla="*/ 370 w 169699"/>
              <a:gd name="connsiteY3" fmla="*/ 2493305 h 2493305"/>
              <a:gd name="connsiteX4" fmla="*/ 760 w 169699"/>
              <a:gd name="connsiteY4" fmla="*/ 0 h 2493305"/>
              <a:gd name="connsiteX0" fmla="*/ 760 w 173673"/>
              <a:gd name="connsiteY0" fmla="*/ 0 h 2493305"/>
              <a:gd name="connsiteX1" fmla="*/ 169140 w 173673"/>
              <a:gd name="connsiteY1" fmla="*/ 356241 h 2493305"/>
              <a:gd name="connsiteX2" fmla="*/ 173673 w 173673"/>
              <a:gd name="connsiteY2" fmla="*/ 2482636 h 2493305"/>
              <a:gd name="connsiteX3" fmla="*/ 370 w 173673"/>
              <a:gd name="connsiteY3" fmla="*/ 2493305 h 2493305"/>
              <a:gd name="connsiteX4" fmla="*/ 760 w 173673"/>
              <a:gd name="connsiteY4" fmla="*/ 0 h 2493305"/>
              <a:gd name="connsiteX0" fmla="*/ 5420 w 178333"/>
              <a:gd name="connsiteY0" fmla="*/ 0 h 2483560"/>
              <a:gd name="connsiteX1" fmla="*/ 173800 w 178333"/>
              <a:gd name="connsiteY1" fmla="*/ 356241 h 2483560"/>
              <a:gd name="connsiteX2" fmla="*/ 178333 w 178333"/>
              <a:gd name="connsiteY2" fmla="*/ 2482636 h 2483560"/>
              <a:gd name="connsiteX3" fmla="*/ 0 w 178333"/>
              <a:gd name="connsiteY3" fmla="*/ 2483560 h 2483560"/>
              <a:gd name="connsiteX4" fmla="*/ 5420 w 178333"/>
              <a:gd name="connsiteY4" fmla="*/ 0 h 2483560"/>
              <a:gd name="connsiteX0" fmla="*/ 5420 w 178333"/>
              <a:gd name="connsiteY0" fmla="*/ 1110353 h 3593913"/>
              <a:gd name="connsiteX1" fmla="*/ 173800 w 178333"/>
              <a:gd name="connsiteY1" fmla="*/ 0 h 3593913"/>
              <a:gd name="connsiteX2" fmla="*/ 178333 w 178333"/>
              <a:gd name="connsiteY2" fmla="*/ 3592989 h 3593913"/>
              <a:gd name="connsiteX3" fmla="*/ 0 w 178333"/>
              <a:gd name="connsiteY3" fmla="*/ 3593913 h 3593913"/>
              <a:gd name="connsiteX4" fmla="*/ 5420 w 178333"/>
              <a:gd name="connsiteY4" fmla="*/ 1110353 h 3593913"/>
              <a:gd name="connsiteX0" fmla="*/ 5420 w 178333"/>
              <a:gd name="connsiteY0" fmla="*/ 0 h 3594468"/>
              <a:gd name="connsiteX1" fmla="*/ 173800 w 178333"/>
              <a:gd name="connsiteY1" fmla="*/ 555 h 3594468"/>
              <a:gd name="connsiteX2" fmla="*/ 178333 w 178333"/>
              <a:gd name="connsiteY2" fmla="*/ 3593544 h 3594468"/>
              <a:gd name="connsiteX3" fmla="*/ 0 w 178333"/>
              <a:gd name="connsiteY3" fmla="*/ 3594468 h 3594468"/>
              <a:gd name="connsiteX4" fmla="*/ 5420 w 178333"/>
              <a:gd name="connsiteY4" fmla="*/ 0 h 359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333" h="3594468">
                <a:moveTo>
                  <a:pt x="5420" y="0"/>
                </a:moveTo>
                <a:lnTo>
                  <a:pt x="173800" y="555"/>
                </a:lnTo>
                <a:cubicBezTo>
                  <a:pt x="175917" y="198463"/>
                  <a:pt x="176216" y="3395636"/>
                  <a:pt x="178333" y="3593544"/>
                </a:cubicBezTo>
                <a:lnTo>
                  <a:pt x="0" y="3594468"/>
                </a:lnTo>
                <a:cubicBezTo>
                  <a:pt x="2469" y="3385976"/>
                  <a:pt x="2951" y="208492"/>
                  <a:pt x="542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C759737F-6BD1-0644-ACE8-CC326AE770B9}"/>
              </a:ext>
            </a:extLst>
          </p:cNvPr>
          <p:cNvSpPr/>
          <p:nvPr/>
        </p:nvSpPr>
        <p:spPr>
          <a:xfrm>
            <a:off x="1256" y="1211602"/>
            <a:ext cx="5559560" cy="10496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lang="en-US" sz="1200" dirty="0">
              <a:solidFill>
                <a:srgbClr val="57565A">
                  <a:lumMod val="50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B3A22E45-205D-F844-B7A3-0706D7C7894C}"/>
              </a:ext>
            </a:extLst>
          </p:cNvPr>
          <p:cNvSpPr txBox="1"/>
          <p:nvPr/>
        </p:nvSpPr>
        <p:spPr>
          <a:xfrm>
            <a:off x="103244" y="1229603"/>
            <a:ext cx="5425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Blip>
                <a:blip r:embed="rId2"/>
              </a:buBlip>
              <a:defRPr/>
            </a:pP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лимит </a:t>
            </a: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дохода за 9 месяцев для перехода на УСН </a:t>
            </a: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– </a:t>
            </a:r>
          </a:p>
          <a:p>
            <a:pPr lvl="0" algn="just">
              <a:defRPr/>
            </a:pP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      112,5 </a:t>
            </a: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млн. руб. с учетом ежегодной индексации на коэффициент </a:t>
            </a: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   </a:t>
            </a:r>
          </a:p>
          <a:p>
            <a:pPr lvl="0" algn="just">
              <a:defRPr/>
            </a:pP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</a:t>
            </a: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     - </a:t>
            </a: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дефлятор. Для перехода на УСН в 2024 году сумма дохода за </a:t>
            </a:r>
            <a:endParaRPr lang="ru-RU" sz="1400" dirty="0" smtClean="0">
              <a:solidFill>
                <a:srgbClr val="57565A">
                  <a:lumMod val="50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  <a:p>
            <a:pPr lvl="0">
              <a:defRPr/>
            </a:pP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      9 </a:t>
            </a: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месяцев 2023 года не должна была </a:t>
            </a: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превышать 149,51 </a:t>
            </a: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млн. руб.;</a:t>
            </a:r>
          </a:p>
        </p:txBody>
      </p:sp>
      <p:sp>
        <p:nvSpPr>
          <p:cNvPr id="50" name="Forma libre 49">
            <a:extLst>
              <a:ext uri="{FF2B5EF4-FFF2-40B4-BE49-F238E27FC236}">
                <a16:creationId xmlns="" xmlns:a16="http://schemas.microsoft.com/office/drawing/2014/main" id="{51928F2A-C442-904B-A2AE-266E027FD7FE}"/>
              </a:ext>
            </a:extLst>
          </p:cNvPr>
          <p:cNvSpPr/>
          <p:nvPr/>
        </p:nvSpPr>
        <p:spPr>
          <a:xfrm>
            <a:off x="184010" y="777125"/>
            <a:ext cx="246594" cy="417372"/>
          </a:xfrm>
          <a:custGeom>
            <a:avLst/>
            <a:gdLst>
              <a:gd name="connsiteX0" fmla="*/ 4749366 w 4762500"/>
              <a:gd name="connsiteY0" fmla="*/ 2777534 h 6849340"/>
              <a:gd name="connsiteX1" fmla="*/ 4580029 w 4762500"/>
              <a:gd name="connsiteY1" fmla="*/ 2641906 h 6849340"/>
              <a:gd name="connsiteX2" fmla="*/ 4562780 w 4762500"/>
              <a:gd name="connsiteY2" fmla="*/ 2641906 h 6849340"/>
              <a:gd name="connsiteX3" fmla="*/ 4486736 w 4762500"/>
              <a:gd name="connsiteY3" fmla="*/ 2633282 h 6849340"/>
              <a:gd name="connsiteX4" fmla="*/ 4453026 w 4762500"/>
              <a:gd name="connsiteY4" fmla="*/ 2633282 h 6849340"/>
              <a:gd name="connsiteX5" fmla="*/ 2979984 w 4762500"/>
              <a:gd name="connsiteY5" fmla="*/ 2633282 h 6849340"/>
              <a:gd name="connsiteX6" fmla="*/ 3691026 w 4762500"/>
              <a:gd name="connsiteY6" fmla="*/ 364530 h 6849340"/>
              <a:gd name="connsiteX7" fmla="*/ 3699650 w 4762500"/>
              <a:gd name="connsiteY7" fmla="*/ 347282 h 6849340"/>
              <a:gd name="connsiteX8" fmla="*/ 3614982 w 4762500"/>
              <a:gd name="connsiteY8" fmla="*/ 33701 h 6849340"/>
              <a:gd name="connsiteX9" fmla="*/ 3487987 w 4762500"/>
              <a:gd name="connsiteY9" fmla="*/ 0 h 6849340"/>
              <a:gd name="connsiteX10" fmla="*/ 3284940 w 4762500"/>
              <a:gd name="connsiteY10" fmla="*/ 109754 h 6849340"/>
              <a:gd name="connsiteX11" fmla="*/ 3276316 w 4762500"/>
              <a:gd name="connsiteY11" fmla="*/ 127003 h 6849340"/>
              <a:gd name="connsiteX12" fmla="*/ 1879319 w 4762500"/>
              <a:gd name="connsiteY12" fmla="*/ 1659627 h 6849340"/>
              <a:gd name="connsiteX13" fmla="*/ 1074984 w 4762500"/>
              <a:gd name="connsiteY13" fmla="*/ 2539997 h 6849340"/>
              <a:gd name="connsiteX14" fmla="*/ 76228 w 4762500"/>
              <a:gd name="connsiteY14" fmla="*/ 3640663 h 6849340"/>
              <a:gd name="connsiteX15" fmla="*/ 8808 w 4762500"/>
              <a:gd name="connsiteY15" fmla="*/ 3911909 h 6849340"/>
              <a:gd name="connsiteX16" fmla="*/ 195385 w 4762500"/>
              <a:gd name="connsiteY16" fmla="*/ 4056152 h 6849340"/>
              <a:gd name="connsiteX17" fmla="*/ 212634 w 4762500"/>
              <a:gd name="connsiteY17" fmla="*/ 4064777 h 6849340"/>
              <a:gd name="connsiteX18" fmla="*/ 288678 w 4762500"/>
              <a:gd name="connsiteY18" fmla="*/ 4073401 h 6849340"/>
              <a:gd name="connsiteX19" fmla="*/ 331013 w 4762500"/>
              <a:gd name="connsiteY19" fmla="*/ 4073401 h 6849340"/>
              <a:gd name="connsiteX20" fmla="*/ 1677060 w 4762500"/>
              <a:gd name="connsiteY20" fmla="*/ 4073401 h 6849340"/>
              <a:gd name="connsiteX21" fmla="*/ 1135347 w 4762500"/>
              <a:gd name="connsiteY21" fmla="*/ 6172824 h 6849340"/>
              <a:gd name="connsiteX22" fmla="*/ 1033429 w 4762500"/>
              <a:gd name="connsiteY22" fmla="*/ 6578909 h 6849340"/>
              <a:gd name="connsiteX23" fmla="*/ 1143183 w 4762500"/>
              <a:gd name="connsiteY23" fmla="*/ 6824282 h 6849340"/>
              <a:gd name="connsiteX24" fmla="*/ 1252937 w 4762500"/>
              <a:gd name="connsiteY24" fmla="*/ 6857992 h 6849340"/>
              <a:gd name="connsiteX25" fmla="*/ 1252937 w 4762500"/>
              <a:gd name="connsiteY25" fmla="*/ 6857992 h 6849340"/>
              <a:gd name="connsiteX26" fmla="*/ 1362691 w 4762500"/>
              <a:gd name="connsiteY26" fmla="*/ 6832906 h 6849340"/>
              <a:gd name="connsiteX27" fmla="*/ 1472445 w 4762500"/>
              <a:gd name="connsiteY27" fmla="*/ 6739613 h 6849340"/>
              <a:gd name="connsiteX28" fmla="*/ 4326031 w 4762500"/>
              <a:gd name="connsiteY28" fmla="*/ 3488575 h 6849340"/>
              <a:gd name="connsiteX29" fmla="*/ 4698407 w 4762500"/>
              <a:gd name="connsiteY29" fmla="*/ 3056616 h 6849340"/>
              <a:gd name="connsiteX30" fmla="*/ 4749366 w 4762500"/>
              <a:gd name="connsiteY30" fmla="*/ 2777534 h 6849340"/>
              <a:gd name="connsiteX31" fmla="*/ 4088496 w 4762500"/>
              <a:gd name="connsiteY31" fmla="*/ 3268287 h 6849340"/>
              <a:gd name="connsiteX32" fmla="*/ 1405034 w 4762500"/>
              <a:gd name="connsiteY32" fmla="*/ 6324912 h 6849340"/>
              <a:gd name="connsiteX33" fmla="*/ 1430120 w 4762500"/>
              <a:gd name="connsiteY33" fmla="*/ 6231619 h 6849340"/>
              <a:gd name="connsiteX34" fmla="*/ 1971832 w 4762500"/>
              <a:gd name="connsiteY34" fmla="*/ 4123572 h 6849340"/>
              <a:gd name="connsiteX35" fmla="*/ 1929498 w 4762500"/>
              <a:gd name="connsiteY35" fmla="*/ 3852326 h 6849340"/>
              <a:gd name="connsiteX36" fmla="*/ 1692741 w 4762500"/>
              <a:gd name="connsiteY36" fmla="*/ 3733947 h 6849340"/>
              <a:gd name="connsiteX37" fmla="*/ 389028 w 4762500"/>
              <a:gd name="connsiteY37" fmla="*/ 3733947 h 6849340"/>
              <a:gd name="connsiteX38" fmla="*/ 1295272 w 4762500"/>
              <a:gd name="connsiteY38" fmla="*/ 2735190 h 6849340"/>
              <a:gd name="connsiteX39" fmla="*/ 2099606 w 4762500"/>
              <a:gd name="connsiteY39" fmla="*/ 1854812 h 6849340"/>
              <a:gd name="connsiteX40" fmla="*/ 3301401 w 4762500"/>
              <a:gd name="connsiteY40" fmla="*/ 542475 h 6849340"/>
              <a:gd name="connsiteX41" fmla="*/ 2657780 w 4762500"/>
              <a:gd name="connsiteY41" fmla="*/ 2608188 h 6849340"/>
              <a:gd name="connsiteX42" fmla="*/ 2657780 w 4762500"/>
              <a:gd name="connsiteY42" fmla="*/ 2625437 h 6849340"/>
              <a:gd name="connsiteX43" fmla="*/ 2700114 w 4762500"/>
              <a:gd name="connsiteY43" fmla="*/ 2854348 h 6849340"/>
              <a:gd name="connsiteX44" fmla="*/ 2929026 w 4762500"/>
              <a:gd name="connsiteY44" fmla="*/ 2947641 h 6849340"/>
              <a:gd name="connsiteX45" fmla="*/ 4368357 w 4762500"/>
              <a:gd name="connsiteY45" fmla="*/ 2947641 h 6849340"/>
              <a:gd name="connsiteX46" fmla="*/ 4088496 w 4762500"/>
              <a:gd name="connsiteY46" fmla="*/ 3268287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62500" h="6849340">
                <a:moveTo>
                  <a:pt x="4749366" y="2777534"/>
                </a:moveTo>
                <a:cubicBezTo>
                  <a:pt x="4715656" y="2684240"/>
                  <a:pt x="4622363" y="2659155"/>
                  <a:pt x="4580029" y="2641906"/>
                </a:cubicBezTo>
                <a:lnTo>
                  <a:pt x="4562780" y="2641906"/>
                </a:lnTo>
                <a:cubicBezTo>
                  <a:pt x="4537694" y="2633282"/>
                  <a:pt x="4520446" y="2633282"/>
                  <a:pt x="4486736" y="2633282"/>
                </a:cubicBezTo>
                <a:cubicBezTo>
                  <a:pt x="4478111" y="2633282"/>
                  <a:pt x="4469487" y="2633282"/>
                  <a:pt x="4453026" y="2633282"/>
                </a:cubicBezTo>
                <a:lnTo>
                  <a:pt x="2979984" y="2633282"/>
                </a:lnTo>
                <a:lnTo>
                  <a:pt x="3691026" y="364530"/>
                </a:lnTo>
                <a:lnTo>
                  <a:pt x="3699650" y="347282"/>
                </a:lnTo>
                <a:cubicBezTo>
                  <a:pt x="3750609" y="203038"/>
                  <a:pt x="3724736" y="101909"/>
                  <a:pt x="3614982" y="33701"/>
                </a:cubicBezTo>
                <a:cubicBezTo>
                  <a:pt x="3572656" y="8624"/>
                  <a:pt x="3530322" y="0"/>
                  <a:pt x="3487987" y="0"/>
                </a:cubicBezTo>
                <a:cubicBezTo>
                  <a:pt x="3378233" y="0"/>
                  <a:pt x="3318650" y="76044"/>
                  <a:pt x="3284940" y="109754"/>
                </a:cubicBezTo>
                <a:lnTo>
                  <a:pt x="3276316" y="127003"/>
                </a:lnTo>
                <a:cubicBezTo>
                  <a:pt x="2810656" y="634997"/>
                  <a:pt x="2344987" y="1143000"/>
                  <a:pt x="1879319" y="1659627"/>
                </a:cubicBezTo>
                <a:lnTo>
                  <a:pt x="1074984" y="2539997"/>
                </a:lnTo>
                <a:cubicBezTo>
                  <a:pt x="744943" y="2903748"/>
                  <a:pt x="406277" y="3268287"/>
                  <a:pt x="76228" y="3640663"/>
                </a:cubicBezTo>
                <a:cubicBezTo>
                  <a:pt x="16644" y="3700246"/>
                  <a:pt x="-17066" y="3818616"/>
                  <a:pt x="8808" y="3911909"/>
                </a:cubicBezTo>
                <a:cubicBezTo>
                  <a:pt x="42518" y="4005202"/>
                  <a:pt x="135811" y="4038912"/>
                  <a:pt x="195385" y="4056152"/>
                </a:cubicBezTo>
                <a:lnTo>
                  <a:pt x="212634" y="4064777"/>
                </a:lnTo>
                <a:cubicBezTo>
                  <a:pt x="237720" y="4073401"/>
                  <a:pt x="254968" y="4073401"/>
                  <a:pt x="288678" y="4073401"/>
                </a:cubicBezTo>
                <a:cubicBezTo>
                  <a:pt x="297303" y="4073401"/>
                  <a:pt x="305927" y="4073401"/>
                  <a:pt x="331013" y="4073401"/>
                </a:cubicBezTo>
                <a:lnTo>
                  <a:pt x="1677060" y="4073401"/>
                </a:lnTo>
                <a:lnTo>
                  <a:pt x="1135347" y="6172824"/>
                </a:lnTo>
                <a:cubicBezTo>
                  <a:pt x="1101637" y="6299827"/>
                  <a:pt x="1067927" y="6444070"/>
                  <a:pt x="1033429" y="6578909"/>
                </a:cubicBezTo>
                <a:cubicBezTo>
                  <a:pt x="1016180" y="6672202"/>
                  <a:pt x="1075764" y="6781956"/>
                  <a:pt x="1143183" y="6824282"/>
                </a:cubicBezTo>
                <a:cubicBezTo>
                  <a:pt x="1176893" y="6841531"/>
                  <a:pt x="1210603" y="6857992"/>
                  <a:pt x="1252937" y="6857992"/>
                </a:cubicBezTo>
                <a:lnTo>
                  <a:pt x="1252937" y="6857992"/>
                </a:lnTo>
                <a:cubicBezTo>
                  <a:pt x="1286647" y="6857992"/>
                  <a:pt x="1328982" y="6849367"/>
                  <a:pt x="1362691" y="6832906"/>
                </a:cubicBezTo>
                <a:cubicBezTo>
                  <a:pt x="1422275" y="6815657"/>
                  <a:pt x="1447360" y="6773323"/>
                  <a:pt x="1472445" y="6739613"/>
                </a:cubicBezTo>
                <a:lnTo>
                  <a:pt x="4326031" y="3488575"/>
                </a:lnTo>
                <a:cubicBezTo>
                  <a:pt x="4453035" y="3344331"/>
                  <a:pt x="4580029" y="3200868"/>
                  <a:pt x="4698407" y="3056616"/>
                </a:cubicBezTo>
                <a:cubicBezTo>
                  <a:pt x="4749366" y="2980580"/>
                  <a:pt x="4783076" y="2870826"/>
                  <a:pt x="4749366" y="2777534"/>
                </a:cubicBezTo>
                <a:close/>
                <a:moveTo>
                  <a:pt x="4088496" y="3268287"/>
                </a:moveTo>
                <a:lnTo>
                  <a:pt x="1405034" y="6324912"/>
                </a:lnTo>
                <a:cubicBezTo>
                  <a:pt x="1413659" y="6291202"/>
                  <a:pt x="1422283" y="6265329"/>
                  <a:pt x="1430120" y="6231619"/>
                </a:cubicBezTo>
                <a:lnTo>
                  <a:pt x="1971832" y="4123572"/>
                </a:lnTo>
                <a:cubicBezTo>
                  <a:pt x="2005542" y="3987944"/>
                  <a:pt x="1971832" y="3903285"/>
                  <a:pt x="1929498" y="3852326"/>
                </a:cubicBezTo>
                <a:cubicBezTo>
                  <a:pt x="1878539" y="3784906"/>
                  <a:pt x="1793871" y="3742572"/>
                  <a:pt x="1692741" y="3733947"/>
                </a:cubicBezTo>
                <a:lnTo>
                  <a:pt x="389028" y="3733947"/>
                </a:lnTo>
                <a:cubicBezTo>
                  <a:pt x="693984" y="3403906"/>
                  <a:pt x="998940" y="3073865"/>
                  <a:pt x="1295272" y="2735190"/>
                </a:cubicBezTo>
                <a:lnTo>
                  <a:pt x="2099606" y="1854812"/>
                </a:lnTo>
                <a:cubicBezTo>
                  <a:pt x="2497067" y="1414229"/>
                  <a:pt x="2903152" y="973654"/>
                  <a:pt x="3301401" y="542475"/>
                </a:cubicBezTo>
                <a:lnTo>
                  <a:pt x="2657780" y="2608188"/>
                </a:lnTo>
                <a:cubicBezTo>
                  <a:pt x="2657780" y="2608188"/>
                  <a:pt x="2657780" y="2616812"/>
                  <a:pt x="2657780" y="2625437"/>
                </a:cubicBezTo>
                <a:cubicBezTo>
                  <a:pt x="2640531" y="2710105"/>
                  <a:pt x="2657780" y="2786149"/>
                  <a:pt x="2700114" y="2854348"/>
                </a:cubicBezTo>
                <a:cubicBezTo>
                  <a:pt x="2733824" y="2896682"/>
                  <a:pt x="2802032" y="2947641"/>
                  <a:pt x="2929026" y="2947641"/>
                </a:cubicBezTo>
                <a:lnTo>
                  <a:pt x="4368357" y="2947641"/>
                </a:lnTo>
                <a:cubicBezTo>
                  <a:pt x="4275073" y="3056625"/>
                  <a:pt x="4181788" y="3158534"/>
                  <a:pt x="4088496" y="3268287"/>
                </a:cubicBez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grpSp>
        <p:nvGrpSpPr>
          <p:cNvPr id="44" name="Группа 43"/>
          <p:cNvGrpSpPr/>
          <p:nvPr/>
        </p:nvGrpSpPr>
        <p:grpSpPr>
          <a:xfrm>
            <a:off x="-21157" y="-1712"/>
            <a:ext cx="2668005" cy="647637"/>
            <a:chOff x="-21157" y="-1712"/>
            <a:chExt cx="2668005" cy="823960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-7233" y="0"/>
              <a:ext cx="2654081" cy="822248"/>
              <a:chOff x="-7233" y="0"/>
              <a:chExt cx="2654081" cy="764704"/>
            </a:xfrm>
          </p:grpSpPr>
          <p:sp>
            <p:nvSpPr>
              <p:cNvPr id="54" name="Прямоугольник 53"/>
              <p:cNvSpPr/>
              <p:nvPr/>
            </p:nvSpPr>
            <p:spPr>
              <a:xfrm>
                <a:off x="-7233" y="0"/>
                <a:ext cx="2654081" cy="7647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5" name="Прямая соединительная линия 54"/>
              <p:cNvCxnSpPr/>
              <p:nvPr/>
            </p:nvCxnSpPr>
            <p:spPr>
              <a:xfrm flipV="1">
                <a:off x="-7232" y="610198"/>
                <a:ext cx="1170286" cy="116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 flipV="1">
                <a:off x="1167843" y="153339"/>
                <a:ext cx="607734" cy="458026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1775577" y="149037"/>
                <a:ext cx="860812" cy="0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446" b="75349" l="16928" r="886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6" t="27412" r="13990" b="24442"/>
            <a:stretch/>
          </p:blipFill>
          <p:spPr bwMode="auto">
            <a:xfrm>
              <a:off x="-21157" y="-1712"/>
              <a:ext cx="599068" cy="664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Объект 2">
              <a:extLst>
                <a:ext uri="{DACA69C3-1D7A-4AB6-A0E9-4674F0C9C2E7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D4CDD0C-4FA1-4EA5-80AD-4AE4F7AE4CFF}"/>
                </a:ext>
              </a:extLst>
            </p:cNvPr>
            <p:cNvSpPr txBox="1">
              <a:spLocks/>
            </p:cNvSpPr>
            <p:nvPr/>
          </p:nvSpPr>
          <p:spPr>
            <a:xfrm>
              <a:off x="731404" y="118515"/>
              <a:ext cx="1534520" cy="118514"/>
            </a:xfrm>
            <a:prstGeom prst="rect">
              <a:avLst/>
            </a:prstGeom>
            <a:noFill/>
            <a:ln w="9525" cap="flat">
              <a:noFill/>
              <a:prstDash val="solid"/>
              <a:round/>
            </a:ln>
          </p:spPr>
          <p:txBody>
            <a:bodyPr vert="horz" lIns="0" tIns="0" rIns="0" bIns="0" rtlCol="0">
              <a:noAutofit/>
            </a:bodyPr>
            <a:lstStyle>
              <a:lvl1pPr marL="0" lvl="0" indent="0" algn="l" rtl="0">
                <a:lnSpc>
                  <a:spcPct val="125000"/>
                </a:lnSpc>
                <a:spcBef>
                  <a:spcPts val="1200"/>
                </a:spcBef>
                <a:buClr>
                  <a:schemeClr val="accent1"/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1pPr>
              <a:lvl2pPr marL="457200" lvl="1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2pPr>
              <a:lvl3pPr marL="914400" lvl="2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3pPr>
              <a:lvl4pPr marL="1371600" lvl="3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4pPr>
              <a:lvl5pPr marL="1828800" lvl="4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5pPr>
              <a:lvl6pPr marL="2514600" lvl="5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6pPr>
              <a:lvl7pPr marL="2971800" lvl="6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7pPr>
              <a:lvl8pPr marL="3429000" lvl="7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8pPr>
              <a:lvl9pPr marL="3886200" lvl="8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buClr>
                  <a:srgbClr val="A5A5A5"/>
                </a:buClr>
              </a:pPr>
              <a:r>
                <a:rPr lang="ru-RU" b="1" dirty="0" smtClean="0">
                  <a:latin typeface="Roboto Condensed" panose="020B0604020202020204" charset="0"/>
                  <a:cs typeface="Roboto Condensed" panose="020B0604020202020204" charset="0"/>
                </a:rPr>
                <a:t>УФНС РОССИИ 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buClr>
                  <a:srgbClr val="A5A5A5"/>
                </a:buClr>
              </a:pPr>
              <a:r>
                <a:rPr lang="ru-RU" b="1" dirty="0" smtClean="0">
                  <a:latin typeface="Roboto Condensed" panose="020B0604020202020204" charset="0"/>
                  <a:cs typeface="Roboto Condensed" panose="020B0604020202020204" charset="0"/>
                </a:rPr>
                <a:t>ПО ОРЕНБУРГСКОЙ ОБЛАСТИ</a:t>
              </a:r>
              <a:endParaRPr lang="ru-RU" b="1" kern="1200" dirty="0" smtClean="0">
                <a:latin typeface="Roboto Condensed" panose="020B0604020202020204" charset="0"/>
                <a:cs typeface="Roboto Condensed" panose="020B0604020202020204" charset="0"/>
              </a:endParaRPr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A22153AC-EB4C-9E4A-B971-B090E6E20246}"/>
              </a:ext>
            </a:extLst>
          </p:cNvPr>
          <p:cNvSpPr/>
          <p:nvPr/>
        </p:nvSpPr>
        <p:spPr>
          <a:xfrm>
            <a:off x="-7233" y="2361611"/>
            <a:ext cx="5565576" cy="1111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Прямоугольник 1"/>
          <p:cNvSpPr/>
          <p:nvPr/>
        </p:nvSpPr>
        <p:spPr>
          <a:xfrm>
            <a:off x="43936" y="2432271"/>
            <a:ext cx="54550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Blip>
                <a:blip r:embed="rId2"/>
              </a:buBlip>
              <a:defRPr/>
            </a:pP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предельный размер дохода для сохранения права на применения УСН </a:t>
            </a: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- </a:t>
            </a: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200 млн. руб. с учетом ежегодной индексации на коэффициент - дефлятор. Для применения УСН в 2024 году сумма дохода не должна превышать - 265,8 млн. руб.;</a:t>
            </a:r>
          </a:p>
        </p:txBody>
      </p:sp>
      <p:sp>
        <p:nvSpPr>
          <p:cNvPr id="39" name="Rectángulo 9">
            <a:extLst>
              <a:ext uri="{FF2B5EF4-FFF2-40B4-BE49-F238E27FC236}">
                <a16:creationId xmlns="" xmlns:a16="http://schemas.microsoft.com/office/drawing/2014/main" id="{C759737F-6BD1-0644-ACE8-CC326AE770B9}"/>
              </a:ext>
            </a:extLst>
          </p:cNvPr>
          <p:cNvSpPr/>
          <p:nvPr/>
        </p:nvSpPr>
        <p:spPr>
          <a:xfrm>
            <a:off x="5898134" y="1565826"/>
            <a:ext cx="5742000" cy="9419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lang="en-US" sz="1200" dirty="0">
              <a:solidFill>
                <a:srgbClr val="57565A">
                  <a:lumMod val="50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58" name="Rectángulo 12">
            <a:extLst>
              <a:ext uri="{FF2B5EF4-FFF2-40B4-BE49-F238E27FC236}">
                <a16:creationId xmlns="" xmlns:a16="http://schemas.microsoft.com/office/drawing/2014/main" id="{A22153AC-EB4C-9E4A-B971-B090E6E20246}"/>
              </a:ext>
            </a:extLst>
          </p:cNvPr>
          <p:cNvSpPr/>
          <p:nvPr/>
        </p:nvSpPr>
        <p:spPr>
          <a:xfrm>
            <a:off x="5888108" y="2678820"/>
            <a:ext cx="5742799" cy="10652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40360" y="1679654"/>
            <a:ext cx="55383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Blip>
                <a:blip r:embed="rId2"/>
              </a:buBlip>
            </a:pP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лимит </a:t>
            </a: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дохода за 9 месяцев 2024 </a:t>
            </a: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года</a:t>
            </a:r>
            <a:r>
              <a:rPr lang="en-US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</a:t>
            </a: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для перехода на </a:t>
            </a: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УСН               </a:t>
            </a: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 01.01.2025 года - 337,5 млн. руб. с ежегодной индексацией на коэффициент - дефлятор (п. 2 ст. 346.12 НК РФ);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61093" y="2757082"/>
            <a:ext cx="56353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Blip>
                <a:blip r:embed="rId2"/>
              </a:buBlip>
            </a:pP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предельный размер дохода для сохранения права на применения УСН </a:t>
            </a: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- </a:t>
            </a: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450 млн. руб. с ежегодной индексацией на коэффициент - дефлятор (п. 4 ст. 346.13 НК РФ); </a:t>
            </a:r>
          </a:p>
        </p:txBody>
      </p:sp>
      <p:sp>
        <p:nvSpPr>
          <p:cNvPr id="64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>
            <a:off x="5538094" y="2358479"/>
            <a:ext cx="353675" cy="1385572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390 w 108441"/>
              <a:gd name="connsiteY0" fmla="*/ 0 h 750087"/>
              <a:gd name="connsiteX1" fmla="*/ 107882 w 108441"/>
              <a:gd name="connsiteY1" fmla="*/ 212704 h 750087"/>
              <a:gd name="connsiteX2" fmla="*/ 107386 w 108441"/>
              <a:gd name="connsiteY2" fmla="*/ 750087 h 750087"/>
              <a:gd name="connsiteX3" fmla="*/ 0 w 108441"/>
              <a:gd name="connsiteY3" fmla="*/ 602267 h 750087"/>
              <a:gd name="connsiteX4" fmla="*/ 390 w 108441"/>
              <a:gd name="connsiteY4" fmla="*/ 0 h 750087"/>
              <a:gd name="connsiteX0" fmla="*/ 390 w 108441"/>
              <a:gd name="connsiteY0" fmla="*/ 0 h 697128"/>
              <a:gd name="connsiteX1" fmla="*/ 107882 w 108441"/>
              <a:gd name="connsiteY1" fmla="*/ 159745 h 697128"/>
              <a:gd name="connsiteX2" fmla="*/ 107386 w 108441"/>
              <a:gd name="connsiteY2" fmla="*/ 697128 h 697128"/>
              <a:gd name="connsiteX3" fmla="*/ 0 w 108441"/>
              <a:gd name="connsiteY3" fmla="*/ 549308 h 697128"/>
              <a:gd name="connsiteX4" fmla="*/ 390 w 108441"/>
              <a:gd name="connsiteY4" fmla="*/ 0 h 697128"/>
              <a:gd name="connsiteX0" fmla="*/ 390 w 108441"/>
              <a:gd name="connsiteY0" fmla="*/ 0 h 697128"/>
              <a:gd name="connsiteX1" fmla="*/ 107882 w 108441"/>
              <a:gd name="connsiteY1" fmla="*/ 159745 h 697128"/>
              <a:gd name="connsiteX2" fmla="*/ 107386 w 108441"/>
              <a:gd name="connsiteY2" fmla="*/ 697128 h 697128"/>
              <a:gd name="connsiteX3" fmla="*/ 0 w 108441"/>
              <a:gd name="connsiteY3" fmla="*/ 553474 h 697128"/>
              <a:gd name="connsiteX4" fmla="*/ 390 w 108441"/>
              <a:gd name="connsiteY4" fmla="*/ 0 h 697128"/>
              <a:gd name="connsiteX0" fmla="*/ 487 w 108538"/>
              <a:gd name="connsiteY0" fmla="*/ 0 h 697128"/>
              <a:gd name="connsiteX1" fmla="*/ 107979 w 108538"/>
              <a:gd name="connsiteY1" fmla="*/ 159745 h 697128"/>
              <a:gd name="connsiteX2" fmla="*/ 107483 w 108538"/>
              <a:gd name="connsiteY2" fmla="*/ 697128 h 697128"/>
              <a:gd name="connsiteX3" fmla="*/ 97 w 108538"/>
              <a:gd name="connsiteY3" fmla="*/ 553474 h 697128"/>
              <a:gd name="connsiteX4" fmla="*/ 487 w 108538"/>
              <a:gd name="connsiteY4" fmla="*/ 0 h 69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38" h="697128">
                <a:moveTo>
                  <a:pt x="487" y="0"/>
                </a:moveTo>
                <a:lnTo>
                  <a:pt x="107979" y="159745"/>
                </a:lnTo>
                <a:cubicBezTo>
                  <a:pt x="110096" y="357653"/>
                  <a:pt x="105366" y="499220"/>
                  <a:pt x="107483" y="697128"/>
                </a:cubicBezTo>
                <a:lnTo>
                  <a:pt x="97" y="553474"/>
                </a:lnTo>
                <a:cubicBezTo>
                  <a:pt x="-357" y="15922"/>
                  <a:pt x="941" y="627751"/>
                  <a:pt x="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 flipH="1">
            <a:off x="11609882" y="1259360"/>
            <a:ext cx="589102" cy="1248387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760 w 108811"/>
              <a:gd name="connsiteY0" fmla="*/ 0 h 710368"/>
              <a:gd name="connsiteX1" fmla="*/ 108252 w 108811"/>
              <a:gd name="connsiteY1" fmla="*/ 172985 h 710368"/>
              <a:gd name="connsiteX2" fmla="*/ 107756 w 108811"/>
              <a:gd name="connsiteY2" fmla="*/ 710368 h 710368"/>
              <a:gd name="connsiteX3" fmla="*/ 370 w 108811"/>
              <a:gd name="connsiteY3" fmla="*/ 562548 h 710368"/>
              <a:gd name="connsiteX4" fmla="*/ 760 w 108811"/>
              <a:gd name="connsiteY4" fmla="*/ 0 h 710368"/>
              <a:gd name="connsiteX0" fmla="*/ 760 w 108811"/>
              <a:gd name="connsiteY0" fmla="*/ 0 h 710368"/>
              <a:gd name="connsiteX1" fmla="*/ 108252 w 108811"/>
              <a:gd name="connsiteY1" fmla="*/ 172985 h 710368"/>
              <a:gd name="connsiteX2" fmla="*/ 107756 w 108811"/>
              <a:gd name="connsiteY2" fmla="*/ 710368 h 710368"/>
              <a:gd name="connsiteX3" fmla="*/ 370 w 108811"/>
              <a:gd name="connsiteY3" fmla="*/ 562548 h 710368"/>
              <a:gd name="connsiteX4" fmla="*/ 760 w 108811"/>
              <a:gd name="connsiteY4" fmla="*/ 0 h 71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11" h="710368">
                <a:moveTo>
                  <a:pt x="760" y="0"/>
                </a:moveTo>
                <a:cubicBezTo>
                  <a:pt x="111698" y="181233"/>
                  <a:pt x="72421" y="102084"/>
                  <a:pt x="108252" y="172985"/>
                </a:cubicBezTo>
                <a:cubicBezTo>
                  <a:pt x="110369" y="370893"/>
                  <a:pt x="105639" y="512460"/>
                  <a:pt x="107756" y="710368"/>
                </a:cubicBezTo>
                <a:lnTo>
                  <a:pt x="370" y="562548"/>
                </a:lnTo>
                <a:cubicBezTo>
                  <a:pt x="2839" y="354056"/>
                  <a:pt x="-1709" y="208492"/>
                  <a:pt x="76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 flipH="1">
            <a:off x="11622770" y="2375899"/>
            <a:ext cx="621524" cy="1372455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760 w 108811"/>
              <a:gd name="connsiteY0" fmla="*/ 0 h 723607"/>
              <a:gd name="connsiteX1" fmla="*/ 108252 w 108811"/>
              <a:gd name="connsiteY1" fmla="*/ 186224 h 723607"/>
              <a:gd name="connsiteX2" fmla="*/ 107756 w 108811"/>
              <a:gd name="connsiteY2" fmla="*/ 723607 h 723607"/>
              <a:gd name="connsiteX3" fmla="*/ 370 w 108811"/>
              <a:gd name="connsiteY3" fmla="*/ 575787 h 723607"/>
              <a:gd name="connsiteX4" fmla="*/ 760 w 108811"/>
              <a:gd name="connsiteY4" fmla="*/ 0 h 723607"/>
              <a:gd name="connsiteX0" fmla="*/ 760 w 108811"/>
              <a:gd name="connsiteY0" fmla="*/ 0 h 723607"/>
              <a:gd name="connsiteX1" fmla="*/ 108252 w 108811"/>
              <a:gd name="connsiteY1" fmla="*/ 186224 h 723607"/>
              <a:gd name="connsiteX2" fmla="*/ 107756 w 108811"/>
              <a:gd name="connsiteY2" fmla="*/ 723607 h 723607"/>
              <a:gd name="connsiteX3" fmla="*/ 370 w 108811"/>
              <a:gd name="connsiteY3" fmla="*/ 575787 h 723607"/>
              <a:gd name="connsiteX4" fmla="*/ 760 w 108811"/>
              <a:gd name="connsiteY4" fmla="*/ 0 h 723607"/>
              <a:gd name="connsiteX0" fmla="*/ 582 w 110421"/>
              <a:gd name="connsiteY0" fmla="*/ 0 h 701541"/>
              <a:gd name="connsiteX1" fmla="*/ 109862 w 110421"/>
              <a:gd name="connsiteY1" fmla="*/ 164158 h 701541"/>
              <a:gd name="connsiteX2" fmla="*/ 109366 w 110421"/>
              <a:gd name="connsiteY2" fmla="*/ 701541 h 701541"/>
              <a:gd name="connsiteX3" fmla="*/ 1980 w 110421"/>
              <a:gd name="connsiteY3" fmla="*/ 553721 h 701541"/>
              <a:gd name="connsiteX4" fmla="*/ 582 w 110421"/>
              <a:gd name="connsiteY4" fmla="*/ 0 h 701541"/>
              <a:gd name="connsiteX0" fmla="*/ 582 w 110421"/>
              <a:gd name="connsiteY0" fmla="*/ 0 h 701541"/>
              <a:gd name="connsiteX1" fmla="*/ 109862 w 110421"/>
              <a:gd name="connsiteY1" fmla="*/ 164158 h 701541"/>
              <a:gd name="connsiteX2" fmla="*/ 109366 w 110421"/>
              <a:gd name="connsiteY2" fmla="*/ 701541 h 701541"/>
              <a:gd name="connsiteX3" fmla="*/ 1980 w 110421"/>
              <a:gd name="connsiteY3" fmla="*/ 553721 h 701541"/>
              <a:gd name="connsiteX4" fmla="*/ 582 w 110421"/>
              <a:gd name="connsiteY4" fmla="*/ 0 h 701541"/>
              <a:gd name="connsiteX0" fmla="*/ 0 w 109839"/>
              <a:gd name="connsiteY0" fmla="*/ 0 h 701541"/>
              <a:gd name="connsiteX1" fmla="*/ 109280 w 109839"/>
              <a:gd name="connsiteY1" fmla="*/ 164158 h 701541"/>
              <a:gd name="connsiteX2" fmla="*/ 108784 w 109839"/>
              <a:gd name="connsiteY2" fmla="*/ 701541 h 701541"/>
              <a:gd name="connsiteX3" fmla="*/ 1398 w 109839"/>
              <a:gd name="connsiteY3" fmla="*/ 553721 h 701541"/>
              <a:gd name="connsiteX4" fmla="*/ 0 w 109839"/>
              <a:gd name="connsiteY4" fmla="*/ 0 h 701541"/>
              <a:gd name="connsiteX0" fmla="*/ 0 w 109839"/>
              <a:gd name="connsiteY0" fmla="*/ 0 h 611759"/>
              <a:gd name="connsiteX1" fmla="*/ 109280 w 109839"/>
              <a:gd name="connsiteY1" fmla="*/ 74376 h 611759"/>
              <a:gd name="connsiteX2" fmla="*/ 108784 w 109839"/>
              <a:gd name="connsiteY2" fmla="*/ 611759 h 611759"/>
              <a:gd name="connsiteX3" fmla="*/ 1398 w 109839"/>
              <a:gd name="connsiteY3" fmla="*/ 463939 h 611759"/>
              <a:gd name="connsiteX4" fmla="*/ 0 w 109839"/>
              <a:gd name="connsiteY4" fmla="*/ 0 h 611759"/>
              <a:gd name="connsiteX0" fmla="*/ 0 w 113105"/>
              <a:gd name="connsiteY0" fmla="*/ 0 h 611759"/>
              <a:gd name="connsiteX1" fmla="*/ 112753 w 113105"/>
              <a:gd name="connsiteY1" fmla="*/ 125680 h 611759"/>
              <a:gd name="connsiteX2" fmla="*/ 108784 w 113105"/>
              <a:gd name="connsiteY2" fmla="*/ 611759 h 611759"/>
              <a:gd name="connsiteX3" fmla="*/ 1398 w 113105"/>
              <a:gd name="connsiteY3" fmla="*/ 463939 h 611759"/>
              <a:gd name="connsiteX4" fmla="*/ 0 w 113105"/>
              <a:gd name="connsiteY4" fmla="*/ 0 h 611759"/>
              <a:gd name="connsiteX0" fmla="*/ 0 w 113105"/>
              <a:gd name="connsiteY0" fmla="*/ 0 h 611759"/>
              <a:gd name="connsiteX1" fmla="*/ 112753 w 113105"/>
              <a:gd name="connsiteY1" fmla="*/ 125680 h 611759"/>
              <a:gd name="connsiteX2" fmla="*/ 108784 w 113105"/>
              <a:gd name="connsiteY2" fmla="*/ 611759 h 611759"/>
              <a:gd name="connsiteX3" fmla="*/ 1398 w 113105"/>
              <a:gd name="connsiteY3" fmla="*/ 463939 h 611759"/>
              <a:gd name="connsiteX4" fmla="*/ 0 w 113105"/>
              <a:gd name="connsiteY4" fmla="*/ 0 h 611759"/>
              <a:gd name="connsiteX0" fmla="*/ 0 w 113105"/>
              <a:gd name="connsiteY0" fmla="*/ 0 h 611759"/>
              <a:gd name="connsiteX1" fmla="*/ 112753 w 113105"/>
              <a:gd name="connsiteY1" fmla="*/ 125680 h 611759"/>
              <a:gd name="connsiteX2" fmla="*/ 108784 w 113105"/>
              <a:gd name="connsiteY2" fmla="*/ 611759 h 611759"/>
              <a:gd name="connsiteX3" fmla="*/ 1398 w 113105"/>
              <a:gd name="connsiteY3" fmla="*/ 463939 h 611759"/>
              <a:gd name="connsiteX4" fmla="*/ 0 w 113105"/>
              <a:gd name="connsiteY4" fmla="*/ 0 h 611759"/>
              <a:gd name="connsiteX0" fmla="*/ 0 w 111447"/>
              <a:gd name="connsiteY0" fmla="*/ 0 h 611759"/>
              <a:gd name="connsiteX1" fmla="*/ 111016 w 111447"/>
              <a:gd name="connsiteY1" fmla="*/ 134231 h 611759"/>
              <a:gd name="connsiteX2" fmla="*/ 108784 w 111447"/>
              <a:gd name="connsiteY2" fmla="*/ 611759 h 611759"/>
              <a:gd name="connsiteX3" fmla="*/ 1398 w 111447"/>
              <a:gd name="connsiteY3" fmla="*/ 463939 h 611759"/>
              <a:gd name="connsiteX4" fmla="*/ 0 w 111447"/>
              <a:gd name="connsiteY4" fmla="*/ 0 h 611759"/>
              <a:gd name="connsiteX0" fmla="*/ 0 w 111447"/>
              <a:gd name="connsiteY0" fmla="*/ 0 h 611759"/>
              <a:gd name="connsiteX1" fmla="*/ 111016 w 111447"/>
              <a:gd name="connsiteY1" fmla="*/ 125680 h 611759"/>
              <a:gd name="connsiteX2" fmla="*/ 108784 w 111447"/>
              <a:gd name="connsiteY2" fmla="*/ 611759 h 611759"/>
              <a:gd name="connsiteX3" fmla="*/ 1398 w 111447"/>
              <a:gd name="connsiteY3" fmla="*/ 463939 h 611759"/>
              <a:gd name="connsiteX4" fmla="*/ 0 w 111447"/>
              <a:gd name="connsiteY4" fmla="*/ 0 h 611759"/>
              <a:gd name="connsiteX0" fmla="*/ 0 w 112257"/>
              <a:gd name="connsiteY0" fmla="*/ 0 h 616034"/>
              <a:gd name="connsiteX1" fmla="*/ 111016 w 112257"/>
              <a:gd name="connsiteY1" fmla="*/ 125680 h 616034"/>
              <a:gd name="connsiteX2" fmla="*/ 112257 w 112257"/>
              <a:gd name="connsiteY2" fmla="*/ 616034 h 616034"/>
              <a:gd name="connsiteX3" fmla="*/ 1398 w 112257"/>
              <a:gd name="connsiteY3" fmla="*/ 463939 h 616034"/>
              <a:gd name="connsiteX4" fmla="*/ 0 w 112257"/>
              <a:gd name="connsiteY4" fmla="*/ 0 h 616034"/>
              <a:gd name="connsiteX0" fmla="*/ 0 w 112257"/>
              <a:gd name="connsiteY0" fmla="*/ 0 h 616034"/>
              <a:gd name="connsiteX1" fmla="*/ 111016 w 112257"/>
              <a:gd name="connsiteY1" fmla="*/ 125680 h 616034"/>
              <a:gd name="connsiteX2" fmla="*/ 112257 w 112257"/>
              <a:gd name="connsiteY2" fmla="*/ 616034 h 616034"/>
              <a:gd name="connsiteX3" fmla="*/ 1398 w 112257"/>
              <a:gd name="connsiteY3" fmla="*/ 463939 h 616034"/>
              <a:gd name="connsiteX4" fmla="*/ 0 w 112257"/>
              <a:gd name="connsiteY4" fmla="*/ 0 h 616034"/>
              <a:gd name="connsiteX0" fmla="*/ 0 w 113312"/>
              <a:gd name="connsiteY0" fmla="*/ 0 h 616034"/>
              <a:gd name="connsiteX1" fmla="*/ 112753 w 113312"/>
              <a:gd name="connsiteY1" fmla="*/ 129955 h 616034"/>
              <a:gd name="connsiteX2" fmla="*/ 112257 w 113312"/>
              <a:gd name="connsiteY2" fmla="*/ 616034 h 616034"/>
              <a:gd name="connsiteX3" fmla="*/ 1398 w 113312"/>
              <a:gd name="connsiteY3" fmla="*/ 463939 h 616034"/>
              <a:gd name="connsiteX4" fmla="*/ 0 w 113312"/>
              <a:gd name="connsiteY4" fmla="*/ 0 h 616034"/>
              <a:gd name="connsiteX0" fmla="*/ 0 w 113312"/>
              <a:gd name="connsiteY0" fmla="*/ 0 h 616034"/>
              <a:gd name="connsiteX1" fmla="*/ 112753 w 113312"/>
              <a:gd name="connsiteY1" fmla="*/ 129955 h 616034"/>
              <a:gd name="connsiteX2" fmla="*/ 112257 w 113312"/>
              <a:gd name="connsiteY2" fmla="*/ 616034 h 616034"/>
              <a:gd name="connsiteX3" fmla="*/ 1398 w 113312"/>
              <a:gd name="connsiteY3" fmla="*/ 463939 h 616034"/>
              <a:gd name="connsiteX4" fmla="*/ 0 w 113312"/>
              <a:gd name="connsiteY4" fmla="*/ 0 h 616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12" h="616034">
                <a:moveTo>
                  <a:pt x="0" y="0"/>
                </a:moveTo>
                <a:cubicBezTo>
                  <a:pt x="121305" y="133652"/>
                  <a:pt x="-1222" y="7750"/>
                  <a:pt x="112753" y="129955"/>
                </a:cubicBezTo>
                <a:cubicBezTo>
                  <a:pt x="114870" y="327863"/>
                  <a:pt x="110140" y="123127"/>
                  <a:pt x="112257" y="616034"/>
                </a:cubicBezTo>
                <a:lnTo>
                  <a:pt x="1398" y="463939"/>
                </a:lnTo>
                <a:cubicBezTo>
                  <a:pt x="2131" y="7477"/>
                  <a:pt x="2896" y="56596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12216680" y="-155616"/>
            <a:ext cx="13522" cy="7065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52DEFF78-37C7-724C-BD42-C4AFF56EE9AD}"/>
              </a:ext>
            </a:extLst>
          </p:cNvPr>
          <p:cNvSpPr/>
          <p:nvPr/>
        </p:nvSpPr>
        <p:spPr>
          <a:xfrm>
            <a:off x="26575" y="816024"/>
            <a:ext cx="5578662" cy="3395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5B766364-2163-EBCE-07CC-51FF05DEA2C0}"/>
              </a:ext>
            </a:extLst>
          </p:cNvPr>
          <p:cNvSpPr txBox="1"/>
          <p:nvPr/>
        </p:nvSpPr>
        <p:spPr>
          <a:xfrm>
            <a:off x="1502148" y="801145"/>
            <a:ext cx="2479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КАК СЕЙЧАС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37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>
            <a:off x="5539241" y="1211603"/>
            <a:ext cx="373627" cy="1296144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3463 w 108441"/>
              <a:gd name="connsiteY0" fmla="*/ 0 h 732434"/>
              <a:gd name="connsiteX1" fmla="*/ 107882 w 108441"/>
              <a:gd name="connsiteY1" fmla="*/ 195051 h 732434"/>
              <a:gd name="connsiteX2" fmla="*/ 107386 w 108441"/>
              <a:gd name="connsiteY2" fmla="*/ 732434 h 732434"/>
              <a:gd name="connsiteX3" fmla="*/ 0 w 108441"/>
              <a:gd name="connsiteY3" fmla="*/ 584614 h 732434"/>
              <a:gd name="connsiteX4" fmla="*/ 3463 w 108441"/>
              <a:gd name="connsiteY4" fmla="*/ 0 h 73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41" h="732434">
                <a:moveTo>
                  <a:pt x="3463" y="0"/>
                </a:moveTo>
                <a:cubicBezTo>
                  <a:pt x="39294" y="70901"/>
                  <a:pt x="72051" y="124150"/>
                  <a:pt x="107882" y="195051"/>
                </a:cubicBezTo>
                <a:cubicBezTo>
                  <a:pt x="109999" y="392959"/>
                  <a:pt x="105269" y="534526"/>
                  <a:pt x="107386" y="732434"/>
                </a:cubicBezTo>
                <a:lnTo>
                  <a:pt x="0" y="584614"/>
                </a:lnTo>
                <a:cubicBezTo>
                  <a:pt x="2469" y="376122"/>
                  <a:pt x="994" y="208492"/>
                  <a:pt x="3463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12">
            <a:extLst>
              <a:ext uri="{FF2B5EF4-FFF2-40B4-BE49-F238E27FC236}">
                <a16:creationId xmlns="" xmlns:a16="http://schemas.microsoft.com/office/drawing/2014/main" id="{A22153AC-EB4C-9E4A-B971-B090E6E20246}"/>
              </a:ext>
            </a:extLst>
          </p:cNvPr>
          <p:cNvSpPr/>
          <p:nvPr/>
        </p:nvSpPr>
        <p:spPr>
          <a:xfrm>
            <a:off x="-21157" y="3641801"/>
            <a:ext cx="5571240" cy="82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Прямоугольник 4"/>
          <p:cNvSpPr/>
          <p:nvPr/>
        </p:nvSpPr>
        <p:spPr>
          <a:xfrm>
            <a:off x="13245" y="3784655"/>
            <a:ext cx="55570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Blip>
                <a:blip r:embed="rId2"/>
              </a:buBlip>
              <a:defRPr/>
            </a:pP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лимит </a:t>
            </a: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остаточной стоимости основных средств - 150 млн. руб</a:t>
            </a: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.</a:t>
            </a:r>
          </a:p>
          <a:p>
            <a:pPr lvl="0" algn="just">
              <a:defRPr/>
            </a:pP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</a:t>
            </a: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     (</a:t>
            </a: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не индексировалась);</a:t>
            </a:r>
          </a:p>
        </p:txBody>
      </p:sp>
      <p:sp>
        <p:nvSpPr>
          <p:cNvPr id="42" name="Rectángulo 12">
            <a:extLst>
              <a:ext uri="{FF2B5EF4-FFF2-40B4-BE49-F238E27FC236}">
                <a16:creationId xmlns="" xmlns:a16="http://schemas.microsoft.com/office/drawing/2014/main" id="{A22153AC-EB4C-9E4A-B971-B090E6E20246}"/>
              </a:ext>
            </a:extLst>
          </p:cNvPr>
          <p:cNvSpPr/>
          <p:nvPr/>
        </p:nvSpPr>
        <p:spPr>
          <a:xfrm>
            <a:off x="5910123" y="4001841"/>
            <a:ext cx="5742000" cy="828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>
            <a:off x="5540559" y="3641801"/>
            <a:ext cx="377189" cy="1158772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390 w 108441"/>
              <a:gd name="connsiteY0" fmla="*/ 0 h 750087"/>
              <a:gd name="connsiteX1" fmla="*/ 107882 w 108441"/>
              <a:gd name="connsiteY1" fmla="*/ 212704 h 750087"/>
              <a:gd name="connsiteX2" fmla="*/ 107386 w 108441"/>
              <a:gd name="connsiteY2" fmla="*/ 750087 h 750087"/>
              <a:gd name="connsiteX3" fmla="*/ 0 w 108441"/>
              <a:gd name="connsiteY3" fmla="*/ 602267 h 750087"/>
              <a:gd name="connsiteX4" fmla="*/ 390 w 108441"/>
              <a:gd name="connsiteY4" fmla="*/ 0 h 750087"/>
              <a:gd name="connsiteX0" fmla="*/ 390 w 108441"/>
              <a:gd name="connsiteY0" fmla="*/ 0 h 697128"/>
              <a:gd name="connsiteX1" fmla="*/ 107882 w 108441"/>
              <a:gd name="connsiteY1" fmla="*/ 159745 h 697128"/>
              <a:gd name="connsiteX2" fmla="*/ 107386 w 108441"/>
              <a:gd name="connsiteY2" fmla="*/ 697128 h 697128"/>
              <a:gd name="connsiteX3" fmla="*/ 0 w 108441"/>
              <a:gd name="connsiteY3" fmla="*/ 549308 h 697128"/>
              <a:gd name="connsiteX4" fmla="*/ 390 w 108441"/>
              <a:gd name="connsiteY4" fmla="*/ 0 h 697128"/>
              <a:gd name="connsiteX0" fmla="*/ 390 w 108441"/>
              <a:gd name="connsiteY0" fmla="*/ 0 h 697128"/>
              <a:gd name="connsiteX1" fmla="*/ 107882 w 108441"/>
              <a:gd name="connsiteY1" fmla="*/ 159745 h 697128"/>
              <a:gd name="connsiteX2" fmla="*/ 107386 w 108441"/>
              <a:gd name="connsiteY2" fmla="*/ 697128 h 697128"/>
              <a:gd name="connsiteX3" fmla="*/ 0 w 108441"/>
              <a:gd name="connsiteY3" fmla="*/ 553474 h 697128"/>
              <a:gd name="connsiteX4" fmla="*/ 390 w 108441"/>
              <a:gd name="connsiteY4" fmla="*/ 0 h 697128"/>
              <a:gd name="connsiteX0" fmla="*/ 487 w 108538"/>
              <a:gd name="connsiteY0" fmla="*/ 0 h 697128"/>
              <a:gd name="connsiteX1" fmla="*/ 107979 w 108538"/>
              <a:gd name="connsiteY1" fmla="*/ 159745 h 697128"/>
              <a:gd name="connsiteX2" fmla="*/ 107483 w 108538"/>
              <a:gd name="connsiteY2" fmla="*/ 697128 h 697128"/>
              <a:gd name="connsiteX3" fmla="*/ 97 w 108538"/>
              <a:gd name="connsiteY3" fmla="*/ 553474 h 697128"/>
              <a:gd name="connsiteX4" fmla="*/ 487 w 108538"/>
              <a:gd name="connsiteY4" fmla="*/ 0 h 697128"/>
              <a:gd name="connsiteX0" fmla="*/ 0 w 108051"/>
              <a:gd name="connsiteY0" fmla="*/ 0 h 697128"/>
              <a:gd name="connsiteX1" fmla="*/ 107492 w 108051"/>
              <a:gd name="connsiteY1" fmla="*/ 159745 h 697128"/>
              <a:gd name="connsiteX2" fmla="*/ 106996 w 108051"/>
              <a:gd name="connsiteY2" fmla="*/ 697128 h 697128"/>
              <a:gd name="connsiteX3" fmla="*/ 2533 w 108051"/>
              <a:gd name="connsiteY3" fmla="*/ 342611 h 697128"/>
              <a:gd name="connsiteX4" fmla="*/ 0 w 108051"/>
              <a:gd name="connsiteY4" fmla="*/ 0 h 697128"/>
              <a:gd name="connsiteX0" fmla="*/ 0 w 108051"/>
              <a:gd name="connsiteY0" fmla="*/ 0 h 491057"/>
              <a:gd name="connsiteX1" fmla="*/ 107492 w 108051"/>
              <a:gd name="connsiteY1" fmla="*/ 159745 h 491057"/>
              <a:gd name="connsiteX2" fmla="*/ 106996 w 108051"/>
              <a:gd name="connsiteY2" fmla="*/ 491057 h 491057"/>
              <a:gd name="connsiteX3" fmla="*/ 2533 w 108051"/>
              <a:gd name="connsiteY3" fmla="*/ 342611 h 491057"/>
              <a:gd name="connsiteX4" fmla="*/ 0 w 108051"/>
              <a:gd name="connsiteY4" fmla="*/ 0 h 49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51" h="491057">
                <a:moveTo>
                  <a:pt x="0" y="0"/>
                </a:moveTo>
                <a:lnTo>
                  <a:pt x="107492" y="159745"/>
                </a:lnTo>
                <a:cubicBezTo>
                  <a:pt x="109609" y="357653"/>
                  <a:pt x="104879" y="293149"/>
                  <a:pt x="106996" y="491057"/>
                </a:cubicBezTo>
                <a:lnTo>
                  <a:pt x="2533" y="342611"/>
                </a:lnTo>
                <a:cubicBezTo>
                  <a:pt x="2079" y="-194941"/>
                  <a:pt x="454" y="627751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>
            <a:off x="5519572" y="4650711"/>
            <a:ext cx="419863" cy="1272460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390 w 108441"/>
              <a:gd name="connsiteY0" fmla="*/ 0 h 750087"/>
              <a:gd name="connsiteX1" fmla="*/ 107882 w 108441"/>
              <a:gd name="connsiteY1" fmla="*/ 212704 h 750087"/>
              <a:gd name="connsiteX2" fmla="*/ 107386 w 108441"/>
              <a:gd name="connsiteY2" fmla="*/ 750087 h 750087"/>
              <a:gd name="connsiteX3" fmla="*/ 0 w 108441"/>
              <a:gd name="connsiteY3" fmla="*/ 602267 h 750087"/>
              <a:gd name="connsiteX4" fmla="*/ 390 w 108441"/>
              <a:gd name="connsiteY4" fmla="*/ 0 h 750087"/>
              <a:gd name="connsiteX0" fmla="*/ 390 w 108441"/>
              <a:gd name="connsiteY0" fmla="*/ 0 h 697128"/>
              <a:gd name="connsiteX1" fmla="*/ 107882 w 108441"/>
              <a:gd name="connsiteY1" fmla="*/ 159745 h 697128"/>
              <a:gd name="connsiteX2" fmla="*/ 107386 w 108441"/>
              <a:gd name="connsiteY2" fmla="*/ 697128 h 697128"/>
              <a:gd name="connsiteX3" fmla="*/ 0 w 108441"/>
              <a:gd name="connsiteY3" fmla="*/ 549308 h 697128"/>
              <a:gd name="connsiteX4" fmla="*/ 390 w 108441"/>
              <a:gd name="connsiteY4" fmla="*/ 0 h 697128"/>
              <a:gd name="connsiteX0" fmla="*/ 390 w 108441"/>
              <a:gd name="connsiteY0" fmla="*/ 0 h 697128"/>
              <a:gd name="connsiteX1" fmla="*/ 107882 w 108441"/>
              <a:gd name="connsiteY1" fmla="*/ 159745 h 697128"/>
              <a:gd name="connsiteX2" fmla="*/ 107386 w 108441"/>
              <a:gd name="connsiteY2" fmla="*/ 697128 h 697128"/>
              <a:gd name="connsiteX3" fmla="*/ 0 w 108441"/>
              <a:gd name="connsiteY3" fmla="*/ 553474 h 697128"/>
              <a:gd name="connsiteX4" fmla="*/ 390 w 108441"/>
              <a:gd name="connsiteY4" fmla="*/ 0 h 697128"/>
              <a:gd name="connsiteX0" fmla="*/ 487 w 108538"/>
              <a:gd name="connsiteY0" fmla="*/ 0 h 697128"/>
              <a:gd name="connsiteX1" fmla="*/ 107979 w 108538"/>
              <a:gd name="connsiteY1" fmla="*/ 159745 h 697128"/>
              <a:gd name="connsiteX2" fmla="*/ 107483 w 108538"/>
              <a:gd name="connsiteY2" fmla="*/ 697128 h 697128"/>
              <a:gd name="connsiteX3" fmla="*/ 97 w 108538"/>
              <a:gd name="connsiteY3" fmla="*/ 553474 h 697128"/>
              <a:gd name="connsiteX4" fmla="*/ 487 w 108538"/>
              <a:gd name="connsiteY4" fmla="*/ 0 h 697128"/>
              <a:gd name="connsiteX0" fmla="*/ 3084 w 111135"/>
              <a:gd name="connsiteY0" fmla="*/ 0 h 697128"/>
              <a:gd name="connsiteX1" fmla="*/ 110576 w 111135"/>
              <a:gd name="connsiteY1" fmla="*/ 159745 h 697128"/>
              <a:gd name="connsiteX2" fmla="*/ 110080 w 111135"/>
              <a:gd name="connsiteY2" fmla="*/ 697128 h 697128"/>
              <a:gd name="connsiteX3" fmla="*/ 36 w 111135"/>
              <a:gd name="connsiteY3" fmla="*/ 527716 h 697128"/>
              <a:gd name="connsiteX4" fmla="*/ 3084 w 111135"/>
              <a:gd name="connsiteY4" fmla="*/ 0 h 697128"/>
              <a:gd name="connsiteX0" fmla="*/ 3084 w 111135"/>
              <a:gd name="connsiteY0" fmla="*/ 0 h 681673"/>
              <a:gd name="connsiteX1" fmla="*/ 110576 w 111135"/>
              <a:gd name="connsiteY1" fmla="*/ 159745 h 681673"/>
              <a:gd name="connsiteX2" fmla="*/ 110080 w 111135"/>
              <a:gd name="connsiteY2" fmla="*/ 681673 h 681673"/>
              <a:gd name="connsiteX3" fmla="*/ 36 w 111135"/>
              <a:gd name="connsiteY3" fmla="*/ 527716 h 681673"/>
              <a:gd name="connsiteX4" fmla="*/ 3084 w 111135"/>
              <a:gd name="connsiteY4" fmla="*/ 0 h 681673"/>
              <a:gd name="connsiteX0" fmla="*/ 0 w 116954"/>
              <a:gd name="connsiteY0" fmla="*/ 0 h 670172"/>
              <a:gd name="connsiteX1" fmla="*/ 116395 w 116954"/>
              <a:gd name="connsiteY1" fmla="*/ 148244 h 670172"/>
              <a:gd name="connsiteX2" fmla="*/ 115899 w 116954"/>
              <a:gd name="connsiteY2" fmla="*/ 670172 h 670172"/>
              <a:gd name="connsiteX3" fmla="*/ 5855 w 116954"/>
              <a:gd name="connsiteY3" fmla="*/ 516215 h 670172"/>
              <a:gd name="connsiteX4" fmla="*/ 0 w 116954"/>
              <a:gd name="connsiteY4" fmla="*/ 0 h 670172"/>
              <a:gd name="connsiteX0" fmla="*/ 0 w 117186"/>
              <a:gd name="connsiteY0" fmla="*/ 0 h 670172"/>
              <a:gd name="connsiteX1" fmla="*/ 116395 w 117186"/>
              <a:gd name="connsiteY1" fmla="*/ 148244 h 670172"/>
              <a:gd name="connsiteX2" fmla="*/ 115899 w 117186"/>
              <a:gd name="connsiteY2" fmla="*/ 670172 h 670172"/>
              <a:gd name="connsiteX3" fmla="*/ 5855 w 117186"/>
              <a:gd name="connsiteY3" fmla="*/ 516215 h 670172"/>
              <a:gd name="connsiteX4" fmla="*/ 0 w 117186"/>
              <a:gd name="connsiteY4" fmla="*/ 0 h 67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86" h="670172">
                <a:moveTo>
                  <a:pt x="0" y="0"/>
                </a:moveTo>
                <a:cubicBezTo>
                  <a:pt x="35831" y="53248"/>
                  <a:pt x="80564" y="94996"/>
                  <a:pt x="116395" y="148244"/>
                </a:cubicBezTo>
                <a:cubicBezTo>
                  <a:pt x="118512" y="346152"/>
                  <a:pt x="115687" y="454295"/>
                  <a:pt x="115899" y="670172"/>
                </a:cubicBezTo>
                <a:lnTo>
                  <a:pt x="5855" y="516215"/>
                </a:lnTo>
                <a:cubicBezTo>
                  <a:pt x="5401" y="-21337"/>
                  <a:pt x="454" y="627751"/>
                  <a:pt x="0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Прямоугольник 11"/>
          <p:cNvSpPr/>
          <p:nvPr/>
        </p:nvSpPr>
        <p:spPr>
          <a:xfrm>
            <a:off x="5942241" y="4055265"/>
            <a:ext cx="56698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Blip>
                <a:blip r:embed="rId2"/>
              </a:buBlip>
            </a:pP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лимит остаточной стоимости основных средств - 200 млн. руб. </a:t>
            </a: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       (</a:t>
            </a: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 ежегодной индексацией на коэффициент - дефлятор </a:t>
            </a: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                    (</a:t>
            </a: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п. 3 ст. 346.12 НК РФ);</a:t>
            </a:r>
          </a:p>
        </p:txBody>
      </p:sp>
      <p:sp>
        <p:nvSpPr>
          <p:cNvPr id="52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 flipH="1">
            <a:off x="11642895" y="3747472"/>
            <a:ext cx="581450" cy="1082461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760 w 108811"/>
              <a:gd name="connsiteY0" fmla="*/ 0 h 723607"/>
              <a:gd name="connsiteX1" fmla="*/ 108252 w 108811"/>
              <a:gd name="connsiteY1" fmla="*/ 186224 h 723607"/>
              <a:gd name="connsiteX2" fmla="*/ 107756 w 108811"/>
              <a:gd name="connsiteY2" fmla="*/ 723607 h 723607"/>
              <a:gd name="connsiteX3" fmla="*/ 370 w 108811"/>
              <a:gd name="connsiteY3" fmla="*/ 575787 h 723607"/>
              <a:gd name="connsiteX4" fmla="*/ 760 w 108811"/>
              <a:gd name="connsiteY4" fmla="*/ 0 h 723607"/>
              <a:gd name="connsiteX0" fmla="*/ 760 w 108811"/>
              <a:gd name="connsiteY0" fmla="*/ 0 h 723607"/>
              <a:gd name="connsiteX1" fmla="*/ 108252 w 108811"/>
              <a:gd name="connsiteY1" fmla="*/ 186224 h 723607"/>
              <a:gd name="connsiteX2" fmla="*/ 107756 w 108811"/>
              <a:gd name="connsiteY2" fmla="*/ 723607 h 723607"/>
              <a:gd name="connsiteX3" fmla="*/ 370 w 108811"/>
              <a:gd name="connsiteY3" fmla="*/ 575787 h 723607"/>
              <a:gd name="connsiteX4" fmla="*/ 760 w 108811"/>
              <a:gd name="connsiteY4" fmla="*/ 0 h 723607"/>
              <a:gd name="connsiteX0" fmla="*/ 582 w 110421"/>
              <a:gd name="connsiteY0" fmla="*/ 0 h 701541"/>
              <a:gd name="connsiteX1" fmla="*/ 109862 w 110421"/>
              <a:gd name="connsiteY1" fmla="*/ 164158 h 701541"/>
              <a:gd name="connsiteX2" fmla="*/ 109366 w 110421"/>
              <a:gd name="connsiteY2" fmla="*/ 701541 h 701541"/>
              <a:gd name="connsiteX3" fmla="*/ 1980 w 110421"/>
              <a:gd name="connsiteY3" fmla="*/ 553721 h 701541"/>
              <a:gd name="connsiteX4" fmla="*/ 582 w 110421"/>
              <a:gd name="connsiteY4" fmla="*/ 0 h 701541"/>
              <a:gd name="connsiteX0" fmla="*/ 582 w 110421"/>
              <a:gd name="connsiteY0" fmla="*/ 0 h 701541"/>
              <a:gd name="connsiteX1" fmla="*/ 109862 w 110421"/>
              <a:gd name="connsiteY1" fmla="*/ 164158 h 701541"/>
              <a:gd name="connsiteX2" fmla="*/ 109366 w 110421"/>
              <a:gd name="connsiteY2" fmla="*/ 701541 h 701541"/>
              <a:gd name="connsiteX3" fmla="*/ 1980 w 110421"/>
              <a:gd name="connsiteY3" fmla="*/ 553721 h 701541"/>
              <a:gd name="connsiteX4" fmla="*/ 582 w 110421"/>
              <a:gd name="connsiteY4" fmla="*/ 0 h 701541"/>
              <a:gd name="connsiteX0" fmla="*/ 0 w 109839"/>
              <a:gd name="connsiteY0" fmla="*/ 0 h 701541"/>
              <a:gd name="connsiteX1" fmla="*/ 109280 w 109839"/>
              <a:gd name="connsiteY1" fmla="*/ 164158 h 701541"/>
              <a:gd name="connsiteX2" fmla="*/ 108784 w 109839"/>
              <a:gd name="connsiteY2" fmla="*/ 701541 h 701541"/>
              <a:gd name="connsiteX3" fmla="*/ 1398 w 109839"/>
              <a:gd name="connsiteY3" fmla="*/ 553721 h 701541"/>
              <a:gd name="connsiteX4" fmla="*/ 0 w 109839"/>
              <a:gd name="connsiteY4" fmla="*/ 0 h 701541"/>
              <a:gd name="connsiteX0" fmla="*/ 0 w 109839"/>
              <a:gd name="connsiteY0" fmla="*/ 0 h 611759"/>
              <a:gd name="connsiteX1" fmla="*/ 109280 w 109839"/>
              <a:gd name="connsiteY1" fmla="*/ 74376 h 611759"/>
              <a:gd name="connsiteX2" fmla="*/ 108784 w 109839"/>
              <a:gd name="connsiteY2" fmla="*/ 611759 h 611759"/>
              <a:gd name="connsiteX3" fmla="*/ 1398 w 109839"/>
              <a:gd name="connsiteY3" fmla="*/ 463939 h 611759"/>
              <a:gd name="connsiteX4" fmla="*/ 0 w 109839"/>
              <a:gd name="connsiteY4" fmla="*/ 0 h 611759"/>
              <a:gd name="connsiteX0" fmla="*/ 0 w 113105"/>
              <a:gd name="connsiteY0" fmla="*/ 0 h 611759"/>
              <a:gd name="connsiteX1" fmla="*/ 112753 w 113105"/>
              <a:gd name="connsiteY1" fmla="*/ 125680 h 611759"/>
              <a:gd name="connsiteX2" fmla="*/ 108784 w 113105"/>
              <a:gd name="connsiteY2" fmla="*/ 611759 h 611759"/>
              <a:gd name="connsiteX3" fmla="*/ 1398 w 113105"/>
              <a:gd name="connsiteY3" fmla="*/ 463939 h 611759"/>
              <a:gd name="connsiteX4" fmla="*/ 0 w 113105"/>
              <a:gd name="connsiteY4" fmla="*/ 0 h 611759"/>
              <a:gd name="connsiteX0" fmla="*/ 0 w 113105"/>
              <a:gd name="connsiteY0" fmla="*/ 0 h 611759"/>
              <a:gd name="connsiteX1" fmla="*/ 112753 w 113105"/>
              <a:gd name="connsiteY1" fmla="*/ 125680 h 611759"/>
              <a:gd name="connsiteX2" fmla="*/ 108784 w 113105"/>
              <a:gd name="connsiteY2" fmla="*/ 611759 h 611759"/>
              <a:gd name="connsiteX3" fmla="*/ 1398 w 113105"/>
              <a:gd name="connsiteY3" fmla="*/ 463939 h 611759"/>
              <a:gd name="connsiteX4" fmla="*/ 0 w 113105"/>
              <a:gd name="connsiteY4" fmla="*/ 0 h 611759"/>
              <a:gd name="connsiteX0" fmla="*/ 0 w 113105"/>
              <a:gd name="connsiteY0" fmla="*/ 0 h 611759"/>
              <a:gd name="connsiteX1" fmla="*/ 112753 w 113105"/>
              <a:gd name="connsiteY1" fmla="*/ 125680 h 611759"/>
              <a:gd name="connsiteX2" fmla="*/ 108784 w 113105"/>
              <a:gd name="connsiteY2" fmla="*/ 611759 h 611759"/>
              <a:gd name="connsiteX3" fmla="*/ 1398 w 113105"/>
              <a:gd name="connsiteY3" fmla="*/ 463939 h 611759"/>
              <a:gd name="connsiteX4" fmla="*/ 0 w 113105"/>
              <a:gd name="connsiteY4" fmla="*/ 0 h 611759"/>
              <a:gd name="connsiteX0" fmla="*/ 0 w 111447"/>
              <a:gd name="connsiteY0" fmla="*/ 0 h 611759"/>
              <a:gd name="connsiteX1" fmla="*/ 111016 w 111447"/>
              <a:gd name="connsiteY1" fmla="*/ 134231 h 611759"/>
              <a:gd name="connsiteX2" fmla="*/ 108784 w 111447"/>
              <a:gd name="connsiteY2" fmla="*/ 611759 h 611759"/>
              <a:gd name="connsiteX3" fmla="*/ 1398 w 111447"/>
              <a:gd name="connsiteY3" fmla="*/ 463939 h 611759"/>
              <a:gd name="connsiteX4" fmla="*/ 0 w 111447"/>
              <a:gd name="connsiteY4" fmla="*/ 0 h 611759"/>
              <a:gd name="connsiteX0" fmla="*/ 0 w 111447"/>
              <a:gd name="connsiteY0" fmla="*/ 0 h 611759"/>
              <a:gd name="connsiteX1" fmla="*/ 111016 w 111447"/>
              <a:gd name="connsiteY1" fmla="*/ 125680 h 611759"/>
              <a:gd name="connsiteX2" fmla="*/ 108784 w 111447"/>
              <a:gd name="connsiteY2" fmla="*/ 611759 h 611759"/>
              <a:gd name="connsiteX3" fmla="*/ 1398 w 111447"/>
              <a:gd name="connsiteY3" fmla="*/ 463939 h 611759"/>
              <a:gd name="connsiteX4" fmla="*/ 0 w 111447"/>
              <a:gd name="connsiteY4" fmla="*/ 0 h 611759"/>
              <a:gd name="connsiteX0" fmla="*/ 0 w 112257"/>
              <a:gd name="connsiteY0" fmla="*/ 0 h 616034"/>
              <a:gd name="connsiteX1" fmla="*/ 111016 w 112257"/>
              <a:gd name="connsiteY1" fmla="*/ 125680 h 616034"/>
              <a:gd name="connsiteX2" fmla="*/ 112257 w 112257"/>
              <a:gd name="connsiteY2" fmla="*/ 616034 h 616034"/>
              <a:gd name="connsiteX3" fmla="*/ 1398 w 112257"/>
              <a:gd name="connsiteY3" fmla="*/ 463939 h 616034"/>
              <a:gd name="connsiteX4" fmla="*/ 0 w 112257"/>
              <a:gd name="connsiteY4" fmla="*/ 0 h 616034"/>
              <a:gd name="connsiteX0" fmla="*/ 0 w 112257"/>
              <a:gd name="connsiteY0" fmla="*/ 0 h 616034"/>
              <a:gd name="connsiteX1" fmla="*/ 111016 w 112257"/>
              <a:gd name="connsiteY1" fmla="*/ 125680 h 616034"/>
              <a:gd name="connsiteX2" fmla="*/ 112257 w 112257"/>
              <a:gd name="connsiteY2" fmla="*/ 616034 h 616034"/>
              <a:gd name="connsiteX3" fmla="*/ 1398 w 112257"/>
              <a:gd name="connsiteY3" fmla="*/ 463939 h 616034"/>
              <a:gd name="connsiteX4" fmla="*/ 0 w 112257"/>
              <a:gd name="connsiteY4" fmla="*/ 0 h 616034"/>
              <a:gd name="connsiteX0" fmla="*/ 0 w 113312"/>
              <a:gd name="connsiteY0" fmla="*/ 0 h 616034"/>
              <a:gd name="connsiteX1" fmla="*/ 112753 w 113312"/>
              <a:gd name="connsiteY1" fmla="*/ 129955 h 616034"/>
              <a:gd name="connsiteX2" fmla="*/ 112257 w 113312"/>
              <a:gd name="connsiteY2" fmla="*/ 616034 h 616034"/>
              <a:gd name="connsiteX3" fmla="*/ 1398 w 113312"/>
              <a:gd name="connsiteY3" fmla="*/ 463939 h 616034"/>
              <a:gd name="connsiteX4" fmla="*/ 0 w 113312"/>
              <a:gd name="connsiteY4" fmla="*/ 0 h 616034"/>
              <a:gd name="connsiteX0" fmla="*/ 0 w 113312"/>
              <a:gd name="connsiteY0" fmla="*/ 0 h 616034"/>
              <a:gd name="connsiteX1" fmla="*/ 112753 w 113312"/>
              <a:gd name="connsiteY1" fmla="*/ 129955 h 616034"/>
              <a:gd name="connsiteX2" fmla="*/ 112257 w 113312"/>
              <a:gd name="connsiteY2" fmla="*/ 616034 h 616034"/>
              <a:gd name="connsiteX3" fmla="*/ 1398 w 113312"/>
              <a:gd name="connsiteY3" fmla="*/ 463939 h 616034"/>
              <a:gd name="connsiteX4" fmla="*/ 0 w 113312"/>
              <a:gd name="connsiteY4" fmla="*/ 0 h 616034"/>
              <a:gd name="connsiteX0" fmla="*/ 0 w 120258"/>
              <a:gd name="connsiteY0" fmla="*/ 0 h 621146"/>
              <a:gd name="connsiteX1" fmla="*/ 119699 w 120258"/>
              <a:gd name="connsiteY1" fmla="*/ 135067 h 621146"/>
              <a:gd name="connsiteX2" fmla="*/ 119203 w 120258"/>
              <a:gd name="connsiteY2" fmla="*/ 621146 h 621146"/>
              <a:gd name="connsiteX3" fmla="*/ 8344 w 120258"/>
              <a:gd name="connsiteY3" fmla="*/ 469051 h 621146"/>
              <a:gd name="connsiteX4" fmla="*/ 0 w 120258"/>
              <a:gd name="connsiteY4" fmla="*/ 0 h 621146"/>
              <a:gd name="connsiteX0" fmla="*/ 2075 w 122333"/>
              <a:gd name="connsiteY0" fmla="*/ 0 h 621146"/>
              <a:gd name="connsiteX1" fmla="*/ 121774 w 122333"/>
              <a:gd name="connsiteY1" fmla="*/ 135067 h 621146"/>
              <a:gd name="connsiteX2" fmla="*/ 121278 w 122333"/>
              <a:gd name="connsiteY2" fmla="*/ 621146 h 621146"/>
              <a:gd name="connsiteX3" fmla="*/ 0 w 122333"/>
              <a:gd name="connsiteY3" fmla="*/ 469051 h 621146"/>
              <a:gd name="connsiteX4" fmla="*/ 2075 w 122333"/>
              <a:gd name="connsiteY4" fmla="*/ 0 h 621146"/>
              <a:gd name="connsiteX0" fmla="*/ 0 w 120258"/>
              <a:gd name="connsiteY0" fmla="*/ 0 h 621146"/>
              <a:gd name="connsiteX1" fmla="*/ 119699 w 120258"/>
              <a:gd name="connsiteY1" fmla="*/ 135067 h 621146"/>
              <a:gd name="connsiteX2" fmla="*/ 119203 w 120258"/>
              <a:gd name="connsiteY2" fmla="*/ 621146 h 621146"/>
              <a:gd name="connsiteX3" fmla="*/ 3135 w 120258"/>
              <a:gd name="connsiteY3" fmla="*/ 469051 h 621146"/>
              <a:gd name="connsiteX4" fmla="*/ 0 w 120258"/>
              <a:gd name="connsiteY4" fmla="*/ 0 h 621146"/>
              <a:gd name="connsiteX0" fmla="*/ 0 w 118521"/>
              <a:gd name="connsiteY0" fmla="*/ 0 h 616034"/>
              <a:gd name="connsiteX1" fmla="*/ 117962 w 118521"/>
              <a:gd name="connsiteY1" fmla="*/ 129955 h 616034"/>
              <a:gd name="connsiteX2" fmla="*/ 117466 w 118521"/>
              <a:gd name="connsiteY2" fmla="*/ 616034 h 616034"/>
              <a:gd name="connsiteX3" fmla="*/ 1398 w 118521"/>
              <a:gd name="connsiteY3" fmla="*/ 463939 h 616034"/>
              <a:gd name="connsiteX4" fmla="*/ 0 w 118521"/>
              <a:gd name="connsiteY4" fmla="*/ 0 h 616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21" h="616034">
                <a:moveTo>
                  <a:pt x="0" y="0"/>
                </a:moveTo>
                <a:cubicBezTo>
                  <a:pt x="121305" y="133652"/>
                  <a:pt x="3987" y="7750"/>
                  <a:pt x="117962" y="129955"/>
                </a:cubicBezTo>
                <a:cubicBezTo>
                  <a:pt x="120079" y="327863"/>
                  <a:pt x="115349" y="123127"/>
                  <a:pt x="117466" y="616034"/>
                </a:cubicBezTo>
                <a:lnTo>
                  <a:pt x="1398" y="463939"/>
                </a:lnTo>
                <a:cubicBezTo>
                  <a:pt x="2131" y="7477"/>
                  <a:pt x="2896" y="565966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 flipH="1">
            <a:off x="11679174" y="4650710"/>
            <a:ext cx="572004" cy="1261443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390 w 108441"/>
              <a:gd name="connsiteY0" fmla="*/ 0 h 750087"/>
              <a:gd name="connsiteX1" fmla="*/ 107882 w 108441"/>
              <a:gd name="connsiteY1" fmla="*/ 212704 h 750087"/>
              <a:gd name="connsiteX2" fmla="*/ 107386 w 108441"/>
              <a:gd name="connsiteY2" fmla="*/ 750087 h 750087"/>
              <a:gd name="connsiteX3" fmla="*/ 0 w 108441"/>
              <a:gd name="connsiteY3" fmla="*/ 602267 h 750087"/>
              <a:gd name="connsiteX4" fmla="*/ 390 w 108441"/>
              <a:gd name="connsiteY4" fmla="*/ 0 h 750087"/>
              <a:gd name="connsiteX0" fmla="*/ 390 w 108441"/>
              <a:gd name="connsiteY0" fmla="*/ 0 h 697128"/>
              <a:gd name="connsiteX1" fmla="*/ 107882 w 108441"/>
              <a:gd name="connsiteY1" fmla="*/ 159745 h 697128"/>
              <a:gd name="connsiteX2" fmla="*/ 107386 w 108441"/>
              <a:gd name="connsiteY2" fmla="*/ 697128 h 697128"/>
              <a:gd name="connsiteX3" fmla="*/ 0 w 108441"/>
              <a:gd name="connsiteY3" fmla="*/ 549308 h 697128"/>
              <a:gd name="connsiteX4" fmla="*/ 390 w 108441"/>
              <a:gd name="connsiteY4" fmla="*/ 0 h 697128"/>
              <a:gd name="connsiteX0" fmla="*/ 390 w 108441"/>
              <a:gd name="connsiteY0" fmla="*/ 0 h 697128"/>
              <a:gd name="connsiteX1" fmla="*/ 107882 w 108441"/>
              <a:gd name="connsiteY1" fmla="*/ 159745 h 697128"/>
              <a:gd name="connsiteX2" fmla="*/ 107386 w 108441"/>
              <a:gd name="connsiteY2" fmla="*/ 697128 h 697128"/>
              <a:gd name="connsiteX3" fmla="*/ 0 w 108441"/>
              <a:gd name="connsiteY3" fmla="*/ 553474 h 697128"/>
              <a:gd name="connsiteX4" fmla="*/ 390 w 108441"/>
              <a:gd name="connsiteY4" fmla="*/ 0 h 697128"/>
              <a:gd name="connsiteX0" fmla="*/ 487 w 108538"/>
              <a:gd name="connsiteY0" fmla="*/ 0 h 697128"/>
              <a:gd name="connsiteX1" fmla="*/ 107979 w 108538"/>
              <a:gd name="connsiteY1" fmla="*/ 159745 h 697128"/>
              <a:gd name="connsiteX2" fmla="*/ 107483 w 108538"/>
              <a:gd name="connsiteY2" fmla="*/ 697128 h 697128"/>
              <a:gd name="connsiteX3" fmla="*/ 97 w 108538"/>
              <a:gd name="connsiteY3" fmla="*/ 553474 h 697128"/>
              <a:gd name="connsiteX4" fmla="*/ 487 w 108538"/>
              <a:gd name="connsiteY4" fmla="*/ 0 h 697128"/>
              <a:gd name="connsiteX0" fmla="*/ 3084 w 111135"/>
              <a:gd name="connsiteY0" fmla="*/ 0 h 697128"/>
              <a:gd name="connsiteX1" fmla="*/ 110576 w 111135"/>
              <a:gd name="connsiteY1" fmla="*/ 159745 h 697128"/>
              <a:gd name="connsiteX2" fmla="*/ 110080 w 111135"/>
              <a:gd name="connsiteY2" fmla="*/ 697128 h 697128"/>
              <a:gd name="connsiteX3" fmla="*/ 36 w 111135"/>
              <a:gd name="connsiteY3" fmla="*/ 527716 h 697128"/>
              <a:gd name="connsiteX4" fmla="*/ 3084 w 111135"/>
              <a:gd name="connsiteY4" fmla="*/ 0 h 697128"/>
              <a:gd name="connsiteX0" fmla="*/ 3084 w 111135"/>
              <a:gd name="connsiteY0" fmla="*/ 0 h 681673"/>
              <a:gd name="connsiteX1" fmla="*/ 110576 w 111135"/>
              <a:gd name="connsiteY1" fmla="*/ 159745 h 681673"/>
              <a:gd name="connsiteX2" fmla="*/ 110080 w 111135"/>
              <a:gd name="connsiteY2" fmla="*/ 681673 h 681673"/>
              <a:gd name="connsiteX3" fmla="*/ 36 w 111135"/>
              <a:gd name="connsiteY3" fmla="*/ 527716 h 681673"/>
              <a:gd name="connsiteX4" fmla="*/ 3084 w 111135"/>
              <a:gd name="connsiteY4" fmla="*/ 0 h 681673"/>
              <a:gd name="connsiteX0" fmla="*/ 10188 w 111113"/>
              <a:gd name="connsiteY0" fmla="*/ 0 h 681673"/>
              <a:gd name="connsiteX1" fmla="*/ 110554 w 111113"/>
              <a:gd name="connsiteY1" fmla="*/ 159745 h 681673"/>
              <a:gd name="connsiteX2" fmla="*/ 110058 w 111113"/>
              <a:gd name="connsiteY2" fmla="*/ 681673 h 681673"/>
              <a:gd name="connsiteX3" fmla="*/ 14 w 111113"/>
              <a:gd name="connsiteY3" fmla="*/ 527716 h 681673"/>
              <a:gd name="connsiteX4" fmla="*/ 10188 w 111113"/>
              <a:gd name="connsiteY4" fmla="*/ 0 h 681673"/>
              <a:gd name="connsiteX0" fmla="*/ 0 w 100925"/>
              <a:gd name="connsiteY0" fmla="*/ 0 h 681673"/>
              <a:gd name="connsiteX1" fmla="*/ 100366 w 100925"/>
              <a:gd name="connsiteY1" fmla="*/ 159745 h 681673"/>
              <a:gd name="connsiteX2" fmla="*/ 99870 w 100925"/>
              <a:gd name="connsiteY2" fmla="*/ 681673 h 681673"/>
              <a:gd name="connsiteX3" fmla="*/ 2652 w 100925"/>
              <a:gd name="connsiteY3" fmla="*/ 527716 h 681673"/>
              <a:gd name="connsiteX4" fmla="*/ 0 w 100925"/>
              <a:gd name="connsiteY4" fmla="*/ 0 h 681673"/>
              <a:gd name="connsiteX0" fmla="*/ 309 w 101234"/>
              <a:gd name="connsiteY0" fmla="*/ 0 h 681673"/>
              <a:gd name="connsiteX1" fmla="*/ 100675 w 101234"/>
              <a:gd name="connsiteY1" fmla="*/ 159745 h 681673"/>
              <a:gd name="connsiteX2" fmla="*/ 100179 w 101234"/>
              <a:gd name="connsiteY2" fmla="*/ 681673 h 681673"/>
              <a:gd name="connsiteX3" fmla="*/ 111 w 101234"/>
              <a:gd name="connsiteY3" fmla="*/ 517413 h 681673"/>
              <a:gd name="connsiteX4" fmla="*/ 309 w 101234"/>
              <a:gd name="connsiteY4" fmla="*/ 0 h 681673"/>
              <a:gd name="connsiteX0" fmla="*/ 309 w 102550"/>
              <a:gd name="connsiteY0" fmla="*/ 0 h 681673"/>
              <a:gd name="connsiteX1" fmla="*/ 102100 w 102550"/>
              <a:gd name="connsiteY1" fmla="*/ 164897 h 681673"/>
              <a:gd name="connsiteX2" fmla="*/ 100179 w 102550"/>
              <a:gd name="connsiteY2" fmla="*/ 681673 h 681673"/>
              <a:gd name="connsiteX3" fmla="*/ 111 w 102550"/>
              <a:gd name="connsiteY3" fmla="*/ 517413 h 681673"/>
              <a:gd name="connsiteX4" fmla="*/ 309 w 102550"/>
              <a:gd name="connsiteY4" fmla="*/ 0 h 681673"/>
              <a:gd name="connsiteX0" fmla="*/ 309 w 102100"/>
              <a:gd name="connsiteY0" fmla="*/ 0 h 681673"/>
              <a:gd name="connsiteX1" fmla="*/ 102100 w 102100"/>
              <a:gd name="connsiteY1" fmla="*/ 164897 h 681673"/>
              <a:gd name="connsiteX2" fmla="*/ 100179 w 102100"/>
              <a:gd name="connsiteY2" fmla="*/ 681673 h 681673"/>
              <a:gd name="connsiteX3" fmla="*/ 111 w 102100"/>
              <a:gd name="connsiteY3" fmla="*/ 517413 h 681673"/>
              <a:gd name="connsiteX4" fmla="*/ 309 w 102100"/>
              <a:gd name="connsiteY4" fmla="*/ 0 h 681673"/>
              <a:gd name="connsiteX0" fmla="*/ 309 w 102100"/>
              <a:gd name="connsiteY0" fmla="*/ 0 h 676521"/>
              <a:gd name="connsiteX1" fmla="*/ 102100 w 102100"/>
              <a:gd name="connsiteY1" fmla="*/ 164897 h 676521"/>
              <a:gd name="connsiteX2" fmla="*/ 101604 w 102100"/>
              <a:gd name="connsiteY2" fmla="*/ 676521 h 676521"/>
              <a:gd name="connsiteX3" fmla="*/ 111 w 102100"/>
              <a:gd name="connsiteY3" fmla="*/ 517413 h 676521"/>
              <a:gd name="connsiteX4" fmla="*/ 309 w 102100"/>
              <a:gd name="connsiteY4" fmla="*/ 0 h 676521"/>
              <a:gd name="connsiteX0" fmla="*/ 309 w 102100"/>
              <a:gd name="connsiteY0" fmla="*/ 0 h 676521"/>
              <a:gd name="connsiteX1" fmla="*/ 102100 w 102100"/>
              <a:gd name="connsiteY1" fmla="*/ 164897 h 676521"/>
              <a:gd name="connsiteX2" fmla="*/ 101604 w 102100"/>
              <a:gd name="connsiteY2" fmla="*/ 676521 h 676521"/>
              <a:gd name="connsiteX3" fmla="*/ 111 w 102100"/>
              <a:gd name="connsiteY3" fmla="*/ 517413 h 676521"/>
              <a:gd name="connsiteX4" fmla="*/ 309 w 102100"/>
              <a:gd name="connsiteY4" fmla="*/ 0 h 67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00" h="676521">
                <a:moveTo>
                  <a:pt x="309" y="0"/>
                </a:moveTo>
                <a:lnTo>
                  <a:pt x="102100" y="164897"/>
                </a:lnTo>
                <a:cubicBezTo>
                  <a:pt x="99942" y="697654"/>
                  <a:pt x="100912" y="143764"/>
                  <a:pt x="101604" y="676521"/>
                </a:cubicBezTo>
                <a:lnTo>
                  <a:pt x="111" y="517413"/>
                </a:lnTo>
                <a:cubicBezTo>
                  <a:pt x="-343" y="-20139"/>
                  <a:pt x="763" y="627751"/>
                  <a:pt x="309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Rectángulo 6">
            <a:extLst>
              <a:ext uri="{FF2B5EF4-FFF2-40B4-BE49-F238E27FC236}">
                <a16:creationId xmlns:a16="http://schemas.microsoft.com/office/drawing/2014/main" xmlns="" id="{03D72D32-BFD7-BF44-80F4-B12863626D66}"/>
              </a:ext>
            </a:extLst>
          </p:cNvPr>
          <p:cNvSpPr/>
          <p:nvPr/>
        </p:nvSpPr>
        <p:spPr>
          <a:xfrm>
            <a:off x="11717002" y="6541862"/>
            <a:ext cx="593203" cy="433385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760 w 169699"/>
              <a:gd name="connsiteY0" fmla="*/ 0 h 2493305"/>
              <a:gd name="connsiteX1" fmla="*/ 169140 w 169699"/>
              <a:gd name="connsiteY1" fmla="*/ 356241 h 2493305"/>
              <a:gd name="connsiteX2" fmla="*/ 168643 w 169699"/>
              <a:gd name="connsiteY2" fmla="*/ 972190 h 2493305"/>
              <a:gd name="connsiteX3" fmla="*/ 370 w 169699"/>
              <a:gd name="connsiteY3" fmla="*/ 2493305 h 2493305"/>
              <a:gd name="connsiteX4" fmla="*/ 760 w 169699"/>
              <a:gd name="connsiteY4" fmla="*/ 0 h 2493305"/>
              <a:gd name="connsiteX0" fmla="*/ 760 w 173673"/>
              <a:gd name="connsiteY0" fmla="*/ 0 h 2493305"/>
              <a:gd name="connsiteX1" fmla="*/ 169140 w 173673"/>
              <a:gd name="connsiteY1" fmla="*/ 356241 h 2493305"/>
              <a:gd name="connsiteX2" fmla="*/ 173673 w 173673"/>
              <a:gd name="connsiteY2" fmla="*/ 2482636 h 2493305"/>
              <a:gd name="connsiteX3" fmla="*/ 370 w 173673"/>
              <a:gd name="connsiteY3" fmla="*/ 2493305 h 2493305"/>
              <a:gd name="connsiteX4" fmla="*/ 760 w 173673"/>
              <a:gd name="connsiteY4" fmla="*/ 0 h 2493305"/>
              <a:gd name="connsiteX0" fmla="*/ 5420 w 178333"/>
              <a:gd name="connsiteY0" fmla="*/ 0 h 2483560"/>
              <a:gd name="connsiteX1" fmla="*/ 173800 w 178333"/>
              <a:gd name="connsiteY1" fmla="*/ 356241 h 2483560"/>
              <a:gd name="connsiteX2" fmla="*/ 178333 w 178333"/>
              <a:gd name="connsiteY2" fmla="*/ 2482636 h 2483560"/>
              <a:gd name="connsiteX3" fmla="*/ 0 w 178333"/>
              <a:gd name="connsiteY3" fmla="*/ 2483560 h 2483560"/>
              <a:gd name="connsiteX4" fmla="*/ 5420 w 178333"/>
              <a:gd name="connsiteY4" fmla="*/ 0 h 2483560"/>
              <a:gd name="connsiteX0" fmla="*/ 5420 w 178333"/>
              <a:gd name="connsiteY0" fmla="*/ 1110353 h 3593913"/>
              <a:gd name="connsiteX1" fmla="*/ 173800 w 178333"/>
              <a:gd name="connsiteY1" fmla="*/ 0 h 3593913"/>
              <a:gd name="connsiteX2" fmla="*/ 178333 w 178333"/>
              <a:gd name="connsiteY2" fmla="*/ 3592989 h 3593913"/>
              <a:gd name="connsiteX3" fmla="*/ 0 w 178333"/>
              <a:gd name="connsiteY3" fmla="*/ 3593913 h 3593913"/>
              <a:gd name="connsiteX4" fmla="*/ 5420 w 178333"/>
              <a:gd name="connsiteY4" fmla="*/ 1110353 h 3593913"/>
              <a:gd name="connsiteX0" fmla="*/ 5420 w 178333"/>
              <a:gd name="connsiteY0" fmla="*/ 0 h 3594468"/>
              <a:gd name="connsiteX1" fmla="*/ 173800 w 178333"/>
              <a:gd name="connsiteY1" fmla="*/ 555 h 3594468"/>
              <a:gd name="connsiteX2" fmla="*/ 178333 w 178333"/>
              <a:gd name="connsiteY2" fmla="*/ 3593544 h 3594468"/>
              <a:gd name="connsiteX3" fmla="*/ 0 w 178333"/>
              <a:gd name="connsiteY3" fmla="*/ 3594468 h 3594468"/>
              <a:gd name="connsiteX4" fmla="*/ 5420 w 178333"/>
              <a:gd name="connsiteY4" fmla="*/ 0 h 359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333" h="3594468">
                <a:moveTo>
                  <a:pt x="5420" y="0"/>
                </a:moveTo>
                <a:lnTo>
                  <a:pt x="173800" y="555"/>
                </a:lnTo>
                <a:cubicBezTo>
                  <a:pt x="175917" y="198463"/>
                  <a:pt x="176216" y="3395636"/>
                  <a:pt x="178333" y="3593544"/>
                </a:cubicBezTo>
                <a:lnTo>
                  <a:pt x="0" y="3594468"/>
                </a:lnTo>
                <a:cubicBezTo>
                  <a:pt x="2469" y="3385976"/>
                  <a:pt x="2951" y="208492"/>
                  <a:pt x="5420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s-E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1" name="Rectángulo 12">
            <a:extLst>
              <a:ext uri="{FF2B5EF4-FFF2-40B4-BE49-F238E27FC236}">
                <a16:creationId xmlns="" xmlns:a16="http://schemas.microsoft.com/office/drawing/2014/main" id="{A22153AC-EB4C-9E4A-B971-B090E6E20246}"/>
              </a:ext>
            </a:extLst>
          </p:cNvPr>
          <p:cNvSpPr/>
          <p:nvPr/>
        </p:nvSpPr>
        <p:spPr>
          <a:xfrm>
            <a:off x="5937931" y="4943754"/>
            <a:ext cx="5731446" cy="968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925485" y="5144174"/>
            <a:ext cx="57536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Blip>
                <a:blip r:embed="rId2"/>
              </a:buBlip>
            </a:pP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максимальная средняя численность сотрудников - 130 </a:t>
            </a: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человек         (п</a:t>
            </a: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. 3 ст. 346.12 НК РФ); </a:t>
            </a:r>
          </a:p>
        </p:txBody>
      </p:sp>
      <p:sp>
        <p:nvSpPr>
          <p:cNvPr id="48" name="Rectángulo 12">
            <a:extLst>
              <a:ext uri="{FF2B5EF4-FFF2-40B4-BE49-F238E27FC236}">
                <a16:creationId xmlns="" xmlns:a16="http://schemas.microsoft.com/office/drawing/2014/main" id="{A22153AC-EB4C-9E4A-B971-B090E6E20246}"/>
              </a:ext>
            </a:extLst>
          </p:cNvPr>
          <p:cNvSpPr/>
          <p:nvPr/>
        </p:nvSpPr>
        <p:spPr>
          <a:xfrm>
            <a:off x="19275" y="4660638"/>
            <a:ext cx="5545025" cy="9670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413" y="4774842"/>
            <a:ext cx="54206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Blip>
                <a:blip r:embed="rId2"/>
              </a:buBlip>
              <a:defRPr/>
            </a:pP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максимальная </a:t>
            </a: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средняя численность сотрудников:</a:t>
            </a:r>
          </a:p>
          <a:p>
            <a:pPr lvl="0" algn="just">
              <a:defRPr/>
            </a:pP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      100 человек </a:t>
            </a: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- обычные ставки УСН</a:t>
            </a:r>
          </a:p>
          <a:p>
            <a:pPr lvl="0" algn="just">
              <a:defRPr/>
            </a:pP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      130 </a:t>
            </a: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человек - </a:t>
            </a:r>
            <a:r>
              <a:rPr lang="ru-RU" sz="1400" dirty="0" smtClean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повышенные </a:t>
            </a:r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ставки;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2B6DCF69-C329-B449-B618-9CDD3016A451}"/>
              </a:ext>
            </a:extLst>
          </p:cNvPr>
          <p:cNvSpPr/>
          <p:nvPr/>
        </p:nvSpPr>
        <p:spPr>
          <a:xfrm>
            <a:off x="5907671" y="816024"/>
            <a:ext cx="5732463" cy="3395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ПРЕДСТОЯЩИЕ ИЗМЕНЕНИЯ В 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2025 ГОДУ</a:t>
            </a:r>
          </a:p>
        </p:txBody>
      </p:sp>
    </p:spTree>
    <p:extLst>
      <p:ext uri="{BB962C8B-B14F-4D97-AF65-F5344CB8AC3E}">
        <p14:creationId xmlns:p14="http://schemas.microsoft.com/office/powerpoint/2010/main" val="75362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6">
            <a:extLst>
              <a:ext uri="{FF2B5EF4-FFF2-40B4-BE49-F238E27FC236}">
                <a16:creationId xmlns="" xmlns:a16="http://schemas.microsoft.com/office/drawing/2014/main" id="{03D72D32-BFD7-BF44-80F4-B12863626D66}"/>
              </a:ext>
            </a:extLst>
          </p:cNvPr>
          <p:cNvSpPr/>
          <p:nvPr/>
        </p:nvSpPr>
        <p:spPr>
          <a:xfrm>
            <a:off x="11646174" y="0"/>
            <a:ext cx="570506" cy="6858000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760 w 169699"/>
              <a:gd name="connsiteY0" fmla="*/ 0 h 2493305"/>
              <a:gd name="connsiteX1" fmla="*/ 169140 w 169699"/>
              <a:gd name="connsiteY1" fmla="*/ 356241 h 2493305"/>
              <a:gd name="connsiteX2" fmla="*/ 168643 w 169699"/>
              <a:gd name="connsiteY2" fmla="*/ 972190 h 2493305"/>
              <a:gd name="connsiteX3" fmla="*/ 370 w 169699"/>
              <a:gd name="connsiteY3" fmla="*/ 2493305 h 2493305"/>
              <a:gd name="connsiteX4" fmla="*/ 760 w 169699"/>
              <a:gd name="connsiteY4" fmla="*/ 0 h 2493305"/>
              <a:gd name="connsiteX0" fmla="*/ 760 w 173673"/>
              <a:gd name="connsiteY0" fmla="*/ 0 h 2493305"/>
              <a:gd name="connsiteX1" fmla="*/ 169140 w 173673"/>
              <a:gd name="connsiteY1" fmla="*/ 356241 h 2493305"/>
              <a:gd name="connsiteX2" fmla="*/ 173673 w 173673"/>
              <a:gd name="connsiteY2" fmla="*/ 2482636 h 2493305"/>
              <a:gd name="connsiteX3" fmla="*/ 370 w 173673"/>
              <a:gd name="connsiteY3" fmla="*/ 2493305 h 2493305"/>
              <a:gd name="connsiteX4" fmla="*/ 760 w 173673"/>
              <a:gd name="connsiteY4" fmla="*/ 0 h 2493305"/>
              <a:gd name="connsiteX0" fmla="*/ 5420 w 178333"/>
              <a:gd name="connsiteY0" fmla="*/ 0 h 2483560"/>
              <a:gd name="connsiteX1" fmla="*/ 173800 w 178333"/>
              <a:gd name="connsiteY1" fmla="*/ 356241 h 2483560"/>
              <a:gd name="connsiteX2" fmla="*/ 178333 w 178333"/>
              <a:gd name="connsiteY2" fmla="*/ 2482636 h 2483560"/>
              <a:gd name="connsiteX3" fmla="*/ 0 w 178333"/>
              <a:gd name="connsiteY3" fmla="*/ 2483560 h 2483560"/>
              <a:gd name="connsiteX4" fmla="*/ 5420 w 178333"/>
              <a:gd name="connsiteY4" fmla="*/ 0 h 2483560"/>
              <a:gd name="connsiteX0" fmla="*/ 5420 w 178333"/>
              <a:gd name="connsiteY0" fmla="*/ 1110353 h 3593913"/>
              <a:gd name="connsiteX1" fmla="*/ 173800 w 178333"/>
              <a:gd name="connsiteY1" fmla="*/ 0 h 3593913"/>
              <a:gd name="connsiteX2" fmla="*/ 178333 w 178333"/>
              <a:gd name="connsiteY2" fmla="*/ 3592989 h 3593913"/>
              <a:gd name="connsiteX3" fmla="*/ 0 w 178333"/>
              <a:gd name="connsiteY3" fmla="*/ 3593913 h 3593913"/>
              <a:gd name="connsiteX4" fmla="*/ 5420 w 178333"/>
              <a:gd name="connsiteY4" fmla="*/ 1110353 h 3593913"/>
              <a:gd name="connsiteX0" fmla="*/ 5420 w 178333"/>
              <a:gd name="connsiteY0" fmla="*/ 0 h 3594468"/>
              <a:gd name="connsiteX1" fmla="*/ 173800 w 178333"/>
              <a:gd name="connsiteY1" fmla="*/ 555 h 3594468"/>
              <a:gd name="connsiteX2" fmla="*/ 178333 w 178333"/>
              <a:gd name="connsiteY2" fmla="*/ 3593544 h 3594468"/>
              <a:gd name="connsiteX3" fmla="*/ 0 w 178333"/>
              <a:gd name="connsiteY3" fmla="*/ 3594468 h 3594468"/>
              <a:gd name="connsiteX4" fmla="*/ 5420 w 178333"/>
              <a:gd name="connsiteY4" fmla="*/ 0 h 359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333" h="3594468">
                <a:moveTo>
                  <a:pt x="5420" y="0"/>
                </a:moveTo>
                <a:lnTo>
                  <a:pt x="173800" y="555"/>
                </a:lnTo>
                <a:cubicBezTo>
                  <a:pt x="175917" y="198463"/>
                  <a:pt x="176216" y="3395636"/>
                  <a:pt x="178333" y="3593544"/>
                </a:cubicBezTo>
                <a:lnTo>
                  <a:pt x="0" y="3594468"/>
                </a:lnTo>
                <a:cubicBezTo>
                  <a:pt x="2469" y="3385976"/>
                  <a:pt x="2951" y="208492"/>
                  <a:pt x="542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C759737F-6BD1-0644-ACE8-CC326AE770B9}"/>
              </a:ext>
            </a:extLst>
          </p:cNvPr>
          <p:cNvSpPr/>
          <p:nvPr/>
        </p:nvSpPr>
        <p:spPr>
          <a:xfrm>
            <a:off x="-21156" y="1916832"/>
            <a:ext cx="5599818" cy="111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lang="en-US" sz="1200" dirty="0">
              <a:solidFill>
                <a:srgbClr val="57565A">
                  <a:lumMod val="50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B3A22E45-205D-F844-B7A3-0706D7C7894C}"/>
              </a:ext>
            </a:extLst>
          </p:cNvPr>
          <p:cNvSpPr txBox="1"/>
          <p:nvPr/>
        </p:nvSpPr>
        <p:spPr>
          <a:xfrm>
            <a:off x="-3748" y="2120453"/>
            <a:ext cx="5550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Blip>
                <a:blip r:embed="rId2"/>
              </a:buBlip>
              <a:defRPr/>
            </a:pPr>
            <a:r>
              <a:rPr lang="ru-RU" sz="12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применение </a:t>
            </a:r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повышенных ставок 8% и 20% при </a:t>
            </a:r>
            <a:r>
              <a:rPr lang="ru-RU" sz="12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доходах свыше </a:t>
            </a:r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199,35 млн. руб. или средней численности работников </a:t>
            </a:r>
            <a:r>
              <a:rPr lang="ru-RU" sz="12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от </a:t>
            </a:r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100 до 130 человек;</a:t>
            </a:r>
          </a:p>
        </p:txBody>
      </p:sp>
      <p:sp>
        <p:nvSpPr>
          <p:cNvPr id="50" name="Forma libre 49">
            <a:extLst>
              <a:ext uri="{FF2B5EF4-FFF2-40B4-BE49-F238E27FC236}">
                <a16:creationId xmlns="" xmlns:a16="http://schemas.microsoft.com/office/drawing/2014/main" id="{51928F2A-C442-904B-A2AE-266E027FD7FE}"/>
              </a:ext>
            </a:extLst>
          </p:cNvPr>
          <p:cNvSpPr/>
          <p:nvPr/>
        </p:nvSpPr>
        <p:spPr>
          <a:xfrm>
            <a:off x="201856" y="1012167"/>
            <a:ext cx="246594" cy="417372"/>
          </a:xfrm>
          <a:custGeom>
            <a:avLst/>
            <a:gdLst>
              <a:gd name="connsiteX0" fmla="*/ 4749366 w 4762500"/>
              <a:gd name="connsiteY0" fmla="*/ 2777534 h 6849340"/>
              <a:gd name="connsiteX1" fmla="*/ 4580029 w 4762500"/>
              <a:gd name="connsiteY1" fmla="*/ 2641906 h 6849340"/>
              <a:gd name="connsiteX2" fmla="*/ 4562780 w 4762500"/>
              <a:gd name="connsiteY2" fmla="*/ 2641906 h 6849340"/>
              <a:gd name="connsiteX3" fmla="*/ 4486736 w 4762500"/>
              <a:gd name="connsiteY3" fmla="*/ 2633282 h 6849340"/>
              <a:gd name="connsiteX4" fmla="*/ 4453026 w 4762500"/>
              <a:gd name="connsiteY4" fmla="*/ 2633282 h 6849340"/>
              <a:gd name="connsiteX5" fmla="*/ 2979984 w 4762500"/>
              <a:gd name="connsiteY5" fmla="*/ 2633282 h 6849340"/>
              <a:gd name="connsiteX6" fmla="*/ 3691026 w 4762500"/>
              <a:gd name="connsiteY6" fmla="*/ 364530 h 6849340"/>
              <a:gd name="connsiteX7" fmla="*/ 3699650 w 4762500"/>
              <a:gd name="connsiteY7" fmla="*/ 347282 h 6849340"/>
              <a:gd name="connsiteX8" fmla="*/ 3614982 w 4762500"/>
              <a:gd name="connsiteY8" fmla="*/ 33701 h 6849340"/>
              <a:gd name="connsiteX9" fmla="*/ 3487987 w 4762500"/>
              <a:gd name="connsiteY9" fmla="*/ 0 h 6849340"/>
              <a:gd name="connsiteX10" fmla="*/ 3284940 w 4762500"/>
              <a:gd name="connsiteY10" fmla="*/ 109754 h 6849340"/>
              <a:gd name="connsiteX11" fmla="*/ 3276316 w 4762500"/>
              <a:gd name="connsiteY11" fmla="*/ 127003 h 6849340"/>
              <a:gd name="connsiteX12" fmla="*/ 1879319 w 4762500"/>
              <a:gd name="connsiteY12" fmla="*/ 1659627 h 6849340"/>
              <a:gd name="connsiteX13" fmla="*/ 1074984 w 4762500"/>
              <a:gd name="connsiteY13" fmla="*/ 2539997 h 6849340"/>
              <a:gd name="connsiteX14" fmla="*/ 76228 w 4762500"/>
              <a:gd name="connsiteY14" fmla="*/ 3640663 h 6849340"/>
              <a:gd name="connsiteX15" fmla="*/ 8808 w 4762500"/>
              <a:gd name="connsiteY15" fmla="*/ 3911909 h 6849340"/>
              <a:gd name="connsiteX16" fmla="*/ 195385 w 4762500"/>
              <a:gd name="connsiteY16" fmla="*/ 4056152 h 6849340"/>
              <a:gd name="connsiteX17" fmla="*/ 212634 w 4762500"/>
              <a:gd name="connsiteY17" fmla="*/ 4064777 h 6849340"/>
              <a:gd name="connsiteX18" fmla="*/ 288678 w 4762500"/>
              <a:gd name="connsiteY18" fmla="*/ 4073401 h 6849340"/>
              <a:gd name="connsiteX19" fmla="*/ 331013 w 4762500"/>
              <a:gd name="connsiteY19" fmla="*/ 4073401 h 6849340"/>
              <a:gd name="connsiteX20" fmla="*/ 1677060 w 4762500"/>
              <a:gd name="connsiteY20" fmla="*/ 4073401 h 6849340"/>
              <a:gd name="connsiteX21" fmla="*/ 1135347 w 4762500"/>
              <a:gd name="connsiteY21" fmla="*/ 6172824 h 6849340"/>
              <a:gd name="connsiteX22" fmla="*/ 1033429 w 4762500"/>
              <a:gd name="connsiteY22" fmla="*/ 6578909 h 6849340"/>
              <a:gd name="connsiteX23" fmla="*/ 1143183 w 4762500"/>
              <a:gd name="connsiteY23" fmla="*/ 6824282 h 6849340"/>
              <a:gd name="connsiteX24" fmla="*/ 1252937 w 4762500"/>
              <a:gd name="connsiteY24" fmla="*/ 6857992 h 6849340"/>
              <a:gd name="connsiteX25" fmla="*/ 1252937 w 4762500"/>
              <a:gd name="connsiteY25" fmla="*/ 6857992 h 6849340"/>
              <a:gd name="connsiteX26" fmla="*/ 1362691 w 4762500"/>
              <a:gd name="connsiteY26" fmla="*/ 6832906 h 6849340"/>
              <a:gd name="connsiteX27" fmla="*/ 1472445 w 4762500"/>
              <a:gd name="connsiteY27" fmla="*/ 6739613 h 6849340"/>
              <a:gd name="connsiteX28" fmla="*/ 4326031 w 4762500"/>
              <a:gd name="connsiteY28" fmla="*/ 3488575 h 6849340"/>
              <a:gd name="connsiteX29" fmla="*/ 4698407 w 4762500"/>
              <a:gd name="connsiteY29" fmla="*/ 3056616 h 6849340"/>
              <a:gd name="connsiteX30" fmla="*/ 4749366 w 4762500"/>
              <a:gd name="connsiteY30" fmla="*/ 2777534 h 6849340"/>
              <a:gd name="connsiteX31" fmla="*/ 4088496 w 4762500"/>
              <a:gd name="connsiteY31" fmla="*/ 3268287 h 6849340"/>
              <a:gd name="connsiteX32" fmla="*/ 1405034 w 4762500"/>
              <a:gd name="connsiteY32" fmla="*/ 6324912 h 6849340"/>
              <a:gd name="connsiteX33" fmla="*/ 1430120 w 4762500"/>
              <a:gd name="connsiteY33" fmla="*/ 6231619 h 6849340"/>
              <a:gd name="connsiteX34" fmla="*/ 1971832 w 4762500"/>
              <a:gd name="connsiteY34" fmla="*/ 4123572 h 6849340"/>
              <a:gd name="connsiteX35" fmla="*/ 1929498 w 4762500"/>
              <a:gd name="connsiteY35" fmla="*/ 3852326 h 6849340"/>
              <a:gd name="connsiteX36" fmla="*/ 1692741 w 4762500"/>
              <a:gd name="connsiteY36" fmla="*/ 3733947 h 6849340"/>
              <a:gd name="connsiteX37" fmla="*/ 389028 w 4762500"/>
              <a:gd name="connsiteY37" fmla="*/ 3733947 h 6849340"/>
              <a:gd name="connsiteX38" fmla="*/ 1295272 w 4762500"/>
              <a:gd name="connsiteY38" fmla="*/ 2735190 h 6849340"/>
              <a:gd name="connsiteX39" fmla="*/ 2099606 w 4762500"/>
              <a:gd name="connsiteY39" fmla="*/ 1854812 h 6849340"/>
              <a:gd name="connsiteX40" fmla="*/ 3301401 w 4762500"/>
              <a:gd name="connsiteY40" fmla="*/ 542475 h 6849340"/>
              <a:gd name="connsiteX41" fmla="*/ 2657780 w 4762500"/>
              <a:gd name="connsiteY41" fmla="*/ 2608188 h 6849340"/>
              <a:gd name="connsiteX42" fmla="*/ 2657780 w 4762500"/>
              <a:gd name="connsiteY42" fmla="*/ 2625437 h 6849340"/>
              <a:gd name="connsiteX43" fmla="*/ 2700114 w 4762500"/>
              <a:gd name="connsiteY43" fmla="*/ 2854348 h 6849340"/>
              <a:gd name="connsiteX44" fmla="*/ 2929026 w 4762500"/>
              <a:gd name="connsiteY44" fmla="*/ 2947641 h 6849340"/>
              <a:gd name="connsiteX45" fmla="*/ 4368357 w 4762500"/>
              <a:gd name="connsiteY45" fmla="*/ 2947641 h 6849340"/>
              <a:gd name="connsiteX46" fmla="*/ 4088496 w 4762500"/>
              <a:gd name="connsiteY46" fmla="*/ 3268287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62500" h="6849340">
                <a:moveTo>
                  <a:pt x="4749366" y="2777534"/>
                </a:moveTo>
                <a:cubicBezTo>
                  <a:pt x="4715656" y="2684240"/>
                  <a:pt x="4622363" y="2659155"/>
                  <a:pt x="4580029" y="2641906"/>
                </a:cubicBezTo>
                <a:lnTo>
                  <a:pt x="4562780" y="2641906"/>
                </a:lnTo>
                <a:cubicBezTo>
                  <a:pt x="4537694" y="2633282"/>
                  <a:pt x="4520446" y="2633282"/>
                  <a:pt x="4486736" y="2633282"/>
                </a:cubicBezTo>
                <a:cubicBezTo>
                  <a:pt x="4478111" y="2633282"/>
                  <a:pt x="4469487" y="2633282"/>
                  <a:pt x="4453026" y="2633282"/>
                </a:cubicBezTo>
                <a:lnTo>
                  <a:pt x="2979984" y="2633282"/>
                </a:lnTo>
                <a:lnTo>
                  <a:pt x="3691026" y="364530"/>
                </a:lnTo>
                <a:lnTo>
                  <a:pt x="3699650" y="347282"/>
                </a:lnTo>
                <a:cubicBezTo>
                  <a:pt x="3750609" y="203038"/>
                  <a:pt x="3724736" y="101909"/>
                  <a:pt x="3614982" y="33701"/>
                </a:cubicBezTo>
                <a:cubicBezTo>
                  <a:pt x="3572656" y="8624"/>
                  <a:pt x="3530322" y="0"/>
                  <a:pt x="3487987" y="0"/>
                </a:cubicBezTo>
                <a:cubicBezTo>
                  <a:pt x="3378233" y="0"/>
                  <a:pt x="3318650" y="76044"/>
                  <a:pt x="3284940" y="109754"/>
                </a:cubicBezTo>
                <a:lnTo>
                  <a:pt x="3276316" y="127003"/>
                </a:lnTo>
                <a:cubicBezTo>
                  <a:pt x="2810656" y="634997"/>
                  <a:pt x="2344987" y="1143000"/>
                  <a:pt x="1879319" y="1659627"/>
                </a:cubicBezTo>
                <a:lnTo>
                  <a:pt x="1074984" y="2539997"/>
                </a:lnTo>
                <a:cubicBezTo>
                  <a:pt x="744943" y="2903748"/>
                  <a:pt x="406277" y="3268287"/>
                  <a:pt x="76228" y="3640663"/>
                </a:cubicBezTo>
                <a:cubicBezTo>
                  <a:pt x="16644" y="3700246"/>
                  <a:pt x="-17066" y="3818616"/>
                  <a:pt x="8808" y="3911909"/>
                </a:cubicBezTo>
                <a:cubicBezTo>
                  <a:pt x="42518" y="4005202"/>
                  <a:pt x="135811" y="4038912"/>
                  <a:pt x="195385" y="4056152"/>
                </a:cubicBezTo>
                <a:lnTo>
                  <a:pt x="212634" y="4064777"/>
                </a:lnTo>
                <a:cubicBezTo>
                  <a:pt x="237720" y="4073401"/>
                  <a:pt x="254968" y="4073401"/>
                  <a:pt x="288678" y="4073401"/>
                </a:cubicBezTo>
                <a:cubicBezTo>
                  <a:pt x="297303" y="4073401"/>
                  <a:pt x="305927" y="4073401"/>
                  <a:pt x="331013" y="4073401"/>
                </a:cubicBezTo>
                <a:lnTo>
                  <a:pt x="1677060" y="4073401"/>
                </a:lnTo>
                <a:lnTo>
                  <a:pt x="1135347" y="6172824"/>
                </a:lnTo>
                <a:cubicBezTo>
                  <a:pt x="1101637" y="6299827"/>
                  <a:pt x="1067927" y="6444070"/>
                  <a:pt x="1033429" y="6578909"/>
                </a:cubicBezTo>
                <a:cubicBezTo>
                  <a:pt x="1016180" y="6672202"/>
                  <a:pt x="1075764" y="6781956"/>
                  <a:pt x="1143183" y="6824282"/>
                </a:cubicBezTo>
                <a:cubicBezTo>
                  <a:pt x="1176893" y="6841531"/>
                  <a:pt x="1210603" y="6857992"/>
                  <a:pt x="1252937" y="6857992"/>
                </a:cubicBezTo>
                <a:lnTo>
                  <a:pt x="1252937" y="6857992"/>
                </a:lnTo>
                <a:cubicBezTo>
                  <a:pt x="1286647" y="6857992"/>
                  <a:pt x="1328982" y="6849367"/>
                  <a:pt x="1362691" y="6832906"/>
                </a:cubicBezTo>
                <a:cubicBezTo>
                  <a:pt x="1422275" y="6815657"/>
                  <a:pt x="1447360" y="6773323"/>
                  <a:pt x="1472445" y="6739613"/>
                </a:cubicBezTo>
                <a:lnTo>
                  <a:pt x="4326031" y="3488575"/>
                </a:lnTo>
                <a:cubicBezTo>
                  <a:pt x="4453035" y="3344331"/>
                  <a:pt x="4580029" y="3200868"/>
                  <a:pt x="4698407" y="3056616"/>
                </a:cubicBezTo>
                <a:cubicBezTo>
                  <a:pt x="4749366" y="2980580"/>
                  <a:pt x="4783076" y="2870826"/>
                  <a:pt x="4749366" y="2777534"/>
                </a:cubicBezTo>
                <a:close/>
                <a:moveTo>
                  <a:pt x="4088496" y="3268287"/>
                </a:moveTo>
                <a:lnTo>
                  <a:pt x="1405034" y="6324912"/>
                </a:lnTo>
                <a:cubicBezTo>
                  <a:pt x="1413659" y="6291202"/>
                  <a:pt x="1422283" y="6265329"/>
                  <a:pt x="1430120" y="6231619"/>
                </a:cubicBezTo>
                <a:lnTo>
                  <a:pt x="1971832" y="4123572"/>
                </a:lnTo>
                <a:cubicBezTo>
                  <a:pt x="2005542" y="3987944"/>
                  <a:pt x="1971832" y="3903285"/>
                  <a:pt x="1929498" y="3852326"/>
                </a:cubicBezTo>
                <a:cubicBezTo>
                  <a:pt x="1878539" y="3784906"/>
                  <a:pt x="1793871" y="3742572"/>
                  <a:pt x="1692741" y="3733947"/>
                </a:cubicBezTo>
                <a:lnTo>
                  <a:pt x="389028" y="3733947"/>
                </a:lnTo>
                <a:cubicBezTo>
                  <a:pt x="693984" y="3403906"/>
                  <a:pt x="998940" y="3073865"/>
                  <a:pt x="1295272" y="2735190"/>
                </a:cubicBezTo>
                <a:lnTo>
                  <a:pt x="2099606" y="1854812"/>
                </a:lnTo>
                <a:cubicBezTo>
                  <a:pt x="2497067" y="1414229"/>
                  <a:pt x="2903152" y="973654"/>
                  <a:pt x="3301401" y="542475"/>
                </a:cubicBezTo>
                <a:lnTo>
                  <a:pt x="2657780" y="2608188"/>
                </a:lnTo>
                <a:cubicBezTo>
                  <a:pt x="2657780" y="2608188"/>
                  <a:pt x="2657780" y="2616812"/>
                  <a:pt x="2657780" y="2625437"/>
                </a:cubicBezTo>
                <a:cubicBezTo>
                  <a:pt x="2640531" y="2710105"/>
                  <a:pt x="2657780" y="2786149"/>
                  <a:pt x="2700114" y="2854348"/>
                </a:cubicBezTo>
                <a:cubicBezTo>
                  <a:pt x="2733824" y="2896682"/>
                  <a:pt x="2802032" y="2947641"/>
                  <a:pt x="2929026" y="2947641"/>
                </a:cubicBezTo>
                <a:lnTo>
                  <a:pt x="4368357" y="2947641"/>
                </a:lnTo>
                <a:cubicBezTo>
                  <a:pt x="4275073" y="3056625"/>
                  <a:pt x="4181788" y="3158534"/>
                  <a:pt x="4088496" y="3268287"/>
                </a:cubicBez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grpSp>
        <p:nvGrpSpPr>
          <p:cNvPr id="44" name="Группа 43"/>
          <p:cNvGrpSpPr/>
          <p:nvPr/>
        </p:nvGrpSpPr>
        <p:grpSpPr>
          <a:xfrm>
            <a:off x="-21157" y="-1712"/>
            <a:ext cx="2668005" cy="823960"/>
            <a:chOff x="-21157" y="-1712"/>
            <a:chExt cx="2668005" cy="823960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-7233" y="0"/>
              <a:ext cx="2654081" cy="822248"/>
              <a:chOff x="-7233" y="0"/>
              <a:chExt cx="2654081" cy="764704"/>
            </a:xfrm>
          </p:grpSpPr>
          <p:sp>
            <p:nvSpPr>
              <p:cNvPr id="54" name="Прямоугольник 53"/>
              <p:cNvSpPr/>
              <p:nvPr/>
            </p:nvSpPr>
            <p:spPr>
              <a:xfrm>
                <a:off x="-7233" y="0"/>
                <a:ext cx="2654081" cy="7647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5" name="Прямая соединительная линия 54"/>
              <p:cNvCxnSpPr/>
              <p:nvPr/>
            </p:nvCxnSpPr>
            <p:spPr>
              <a:xfrm flipV="1">
                <a:off x="-7232" y="610198"/>
                <a:ext cx="1170286" cy="116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 flipV="1">
                <a:off x="1167843" y="153339"/>
                <a:ext cx="607734" cy="458026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1775577" y="149037"/>
                <a:ext cx="860812" cy="0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446" b="75349" l="16928" r="886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6" t="27412" r="13990" b="24442"/>
            <a:stretch/>
          </p:blipFill>
          <p:spPr bwMode="auto">
            <a:xfrm>
              <a:off x="-21157" y="-1712"/>
              <a:ext cx="692620" cy="664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Объект 2">
              <a:extLst>
                <a:ext uri="{DACA69C3-1D7A-4AB6-A0E9-4674F0C9C2E7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D4CDD0C-4FA1-4EA5-80AD-4AE4F7AE4CFF}"/>
                </a:ext>
              </a:extLst>
            </p:cNvPr>
            <p:cNvSpPr txBox="1">
              <a:spLocks/>
            </p:cNvSpPr>
            <p:nvPr/>
          </p:nvSpPr>
          <p:spPr>
            <a:xfrm>
              <a:off x="731404" y="212097"/>
              <a:ext cx="1534520" cy="118514"/>
            </a:xfrm>
            <a:prstGeom prst="rect">
              <a:avLst/>
            </a:prstGeom>
            <a:noFill/>
            <a:ln w="9525" cap="flat">
              <a:noFill/>
              <a:prstDash val="solid"/>
              <a:round/>
            </a:ln>
          </p:spPr>
          <p:txBody>
            <a:bodyPr vert="horz" lIns="0" tIns="0" rIns="0" bIns="0" rtlCol="0">
              <a:noAutofit/>
            </a:bodyPr>
            <a:lstStyle>
              <a:lvl1pPr marL="0" lvl="0" indent="0" algn="l" rtl="0">
                <a:lnSpc>
                  <a:spcPct val="125000"/>
                </a:lnSpc>
                <a:spcBef>
                  <a:spcPts val="1200"/>
                </a:spcBef>
                <a:buClr>
                  <a:schemeClr val="accent1"/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1pPr>
              <a:lvl2pPr marL="457200" lvl="1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2pPr>
              <a:lvl3pPr marL="914400" lvl="2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3pPr>
              <a:lvl4pPr marL="1371600" lvl="3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4pPr>
              <a:lvl5pPr marL="1828800" lvl="4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5pPr>
              <a:lvl6pPr marL="2514600" lvl="5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6pPr>
              <a:lvl7pPr marL="2971800" lvl="6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7pPr>
              <a:lvl8pPr marL="3429000" lvl="7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8pPr>
              <a:lvl9pPr marL="3886200" lvl="8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buClr>
                  <a:srgbClr val="A5A5A5"/>
                </a:buClr>
              </a:pPr>
              <a:r>
                <a:rPr lang="ru-RU" b="1" dirty="0" smtClean="0">
                  <a:latin typeface="Roboto Condensed" panose="020B0604020202020204" charset="0"/>
                  <a:cs typeface="Roboto Condensed" panose="020B0604020202020204" charset="0"/>
                </a:rPr>
                <a:t>УФНС РОССИИ 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buClr>
                  <a:srgbClr val="A5A5A5"/>
                </a:buClr>
              </a:pPr>
              <a:r>
                <a:rPr lang="ru-RU" b="1" dirty="0" smtClean="0">
                  <a:latin typeface="Roboto Condensed" panose="020B0604020202020204" charset="0"/>
                  <a:cs typeface="Roboto Condensed" panose="020B0604020202020204" charset="0"/>
                </a:rPr>
                <a:t>ПО ОРЕНБУРГСКОЙ ОБЛАСТИ</a:t>
              </a:r>
              <a:endParaRPr lang="ru-RU" b="1" kern="1200" dirty="0" smtClean="0">
                <a:latin typeface="Roboto Condensed" panose="020B0604020202020204" charset="0"/>
                <a:cs typeface="Roboto Condensed" panose="020B0604020202020204" charset="0"/>
              </a:endParaRPr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2B6DCF69-C329-B449-B618-9CDD3016A451}"/>
              </a:ext>
            </a:extLst>
          </p:cNvPr>
          <p:cNvSpPr/>
          <p:nvPr/>
        </p:nvSpPr>
        <p:spPr>
          <a:xfrm>
            <a:off x="5915978" y="1196752"/>
            <a:ext cx="5796645" cy="680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ПРЕДСТОЯЩИЕ 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ИЗМЕНЕНИЯ </a:t>
            </a:r>
          </a:p>
          <a:p>
            <a:pPr algn="ctr"/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 2025 ГОДУ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A22153AC-EB4C-9E4A-B971-B090E6E20246}"/>
              </a:ext>
            </a:extLst>
          </p:cNvPr>
          <p:cNvSpPr/>
          <p:nvPr/>
        </p:nvSpPr>
        <p:spPr>
          <a:xfrm>
            <a:off x="-21157" y="3356992"/>
            <a:ext cx="5597346" cy="111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Прямоугольник 1"/>
          <p:cNvSpPr/>
          <p:nvPr/>
        </p:nvSpPr>
        <p:spPr>
          <a:xfrm>
            <a:off x="-3747" y="3461197"/>
            <a:ext cx="5560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Blip>
                <a:blip r:embed="rId2"/>
              </a:buBlip>
              <a:defRPr/>
            </a:pPr>
            <a:r>
              <a:rPr lang="ru-RU" sz="12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налогоплательщик</a:t>
            </a:r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, перешедший с УСН на иной режим налогообложения, вправе вновь перейти на УСН не ранее чем через один год после того, как он утратил право на применение УСН;</a:t>
            </a:r>
          </a:p>
        </p:txBody>
      </p:sp>
      <p:sp>
        <p:nvSpPr>
          <p:cNvPr id="39" name="Rectángulo 9">
            <a:extLst>
              <a:ext uri="{FF2B5EF4-FFF2-40B4-BE49-F238E27FC236}">
                <a16:creationId xmlns="" xmlns:a16="http://schemas.microsoft.com/office/drawing/2014/main" id="{C759737F-6BD1-0644-ACE8-CC326AE770B9}"/>
              </a:ext>
            </a:extLst>
          </p:cNvPr>
          <p:cNvSpPr/>
          <p:nvPr/>
        </p:nvSpPr>
        <p:spPr>
          <a:xfrm>
            <a:off x="5935294" y="2312876"/>
            <a:ext cx="5742000" cy="111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lang="en-US" sz="1200" dirty="0">
              <a:solidFill>
                <a:srgbClr val="57565A">
                  <a:lumMod val="50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58" name="Rectángulo 12">
            <a:extLst>
              <a:ext uri="{FF2B5EF4-FFF2-40B4-BE49-F238E27FC236}">
                <a16:creationId xmlns="" xmlns:a16="http://schemas.microsoft.com/office/drawing/2014/main" id="{A22153AC-EB4C-9E4A-B971-B090E6E20246}"/>
              </a:ext>
            </a:extLst>
          </p:cNvPr>
          <p:cNvSpPr/>
          <p:nvPr/>
        </p:nvSpPr>
        <p:spPr>
          <a:xfrm>
            <a:off x="5933821" y="3717156"/>
            <a:ext cx="5742799" cy="111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08156" y="2422979"/>
            <a:ext cx="553839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Blip>
                <a:blip r:embed="rId2"/>
              </a:buBlip>
            </a:pPr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отменены повышенные ставки налога 8% и 20%. В 2025 году данные налогоплательщики исчисляют налог по ставке 6 и </a:t>
            </a:r>
            <a:r>
              <a:rPr lang="ru-RU" sz="12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15%,   </a:t>
            </a:r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но будут являться плательщиками НДС (п. 2.1 ст. 346.20 НК РФ утрачивает силу с 01.01.2025 г</a:t>
            </a:r>
            <a:r>
              <a:rPr lang="ru-RU" sz="12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.); в Оренбургской области применяются ставки 6 и 10% (Закон от 29.09.2009     № </a:t>
            </a:r>
            <a:r>
              <a:rPr lang="en-US" sz="1200" dirty="0" smtClean="0">
                <a:latin typeface="Roboto Condensed" charset="0"/>
                <a:ea typeface="Roboto Condensed" charset="0"/>
                <a:cs typeface="Roboto Condensed" charset="0"/>
              </a:rPr>
              <a:t>3104/688-IV-</a:t>
            </a:r>
            <a:r>
              <a:rPr lang="ru-RU" sz="1200" dirty="0" smtClean="0">
                <a:latin typeface="Roboto Condensed" charset="0"/>
                <a:ea typeface="Roboto Condensed" charset="0"/>
                <a:cs typeface="Roboto Condensed" charset="0"/>
              </a:rPr>
              <a:t>ОЗ)</a:t>
            </a:r>
            <a:endParaRPr lang="ru-RU" sz="1200" dirty="0">
              <a:latin typeface="Roboto Condensed" charset="0"/>
              <a:ea typeface="Roboto Condensed" charset="0"/>
              <a:cs typeface="Roboto Condensed" charset="0"/>
            </a:endParaRPr>
          </a:p>
          <a:p>
            <a:pPr marL="285750" indent="-285750" algn="just">
              <a:buBlip>
                <a:blip r:embed="rId2"/>
              </a:buBlip>
            </a:pPr>
            <a:endParaRPr lang="ru-RU" sz="1400" dirty="0">
              <a:solidFill>
                <a:srgbClr val="57565A">
                  <a:lumMod val="50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96605" y="3681028"/>
            <a:ext cx="5635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Blip>
                <a:blip r:embed="rId2"/>
              </a:buBlip>
            </a:pPr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налогоплательщик, утративший в 2024 году право на применение УСН из-за превышения лимита доходов, может снова перейти на УСН с 01.01.2025 года, если совокупная сумма доходов по итогам </a:t>
            </a:r>
            <a:r>
              <a:rPr lang="ru-RU" sz="12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9 </a:t>
            </a:r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месяцев 2024 года, в рамках УСН и ОСНО не превысит </a:t>
            </a:r>
            <a:r>
              <a:rPr lang="ru-RU" sz="12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337,5 </a:t>
            </a:r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млн. руб. (п. 7 ст. 346.13 НК РФ);</a:t>
            </a:r>
          </a:p>
        </p:txBody>
      </p:sp>
      <p:sp>
        <p:nvSpPr>
          <p:cNvPr id="62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>
            <a:off x="5555940" y="864108"/>
            <a:ext cx="374774" cy="980716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760 w 108811"/>
              <a:gd name="connsiteY0" fmla="*/ 0 h 750087"/>
              <a:gd name="connsiteX1" fmla="*/ 108252 w 108811"/>
              <a:gd name="connsiteY1" fmla="*/ 451020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760 w 108811"/>
              <a:gd name="connsiteY0" fmla="*/ 0 h 458812"/>
              <a:gd name="connsiteX1" fmla="*/ 108252 w 108811"/>
              <a:gd name="connsiteY1" fmla="*/ 159745 h 458812"/>
              <a:gd name="connsiteX2" fmla="*/ 107756 w 108811"/>
              <a:gd name="connsiteY2" fmla="*/ 458812 h 458812"/>
              <a:gd name="connsiteX3" fmla="*/ 370 w 108811"/>
              <a:gd name="connsiteY3" fmla="*/ 310992 h 458812"/>
              <a:gd name="connsiteX4" fmla="*/ 760 w 108811"/>
              <a:gd name="connsiteY4" fmla="*/ 0 h 458812"/>
              <a:gd name="connsiteX0" fmla="*/ 3463 w 108441"/>
              <a:gd name="connsiteY0" fmla="*/ 0 h 454399"/>
              <a:gd name="connsiteX1" fmla="*/ 107882 w 108441"/>
              <a:gd name="connsiteY1" fmla="*/ 155332 h 454399"/>
              <a:gd name="connsiteX2" fmla="*/ 107386 w 108441"/>
              <a:gd name="connsiteY2" fmla="*/ 454399 h 454399"/>
              <a:gd name="connsiteX3" fmla="*/ 0 w 108441"/>
              <a:gd name="connsiteY3" fmla="*/ 306579 h 454399"/>
              <a:gd name="connsiteX4" fmla="*/ 3463 w 108441"/>
              <a:gd name="connsiteY4" fmla="*/ 0 h 454399"/>
              <a:gd name="connsiteX0" fmla="*/ 3463 w 108909"/>
              <a:gd name="connsiteY0" fmla="*/ 0 h 454399"/>
              <a:gd name="connsiteX1" fmla="*/ 107882 w 108909"/>
              <a:gd name="connsiteY1" fmla="*/ 155332 h 454399"/>
              <a:gd name="connsiteX2" fmla="*/ 107386 w 108909"/>
              <a:gd name="connsiteY2" fmla="*/ 454399 h 454399"/>
              <a:gd name="connsiteX3" fmla="*/ 0 w 108909"/>
              <a:gd name="connsiteY3" fmla="*/ 306579 h 454399"/>
              <a:gd name="connsiteX4" fmla="*/ 3463 w 108909"/>
              <a:gd name="connsiteY4" fmla="*/ 0 h 45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909" h="454399">
                <a:moveTo>
                  <a:pt x="3463" y="0"/>
                </a:moveTo>
                <a:cubicBezTo>
                  <a:pt x="39294" y="70901"/>
                  <a:pt x="72051" y="84431"/>
                  <a:pt x="107882" y="155332"/>
                </a:cubicBezTo>
                <a:cubicBezTo>
                  <a:pt x="109999" y="353240"/>
                  <a:pt x="108342" y="146160"/>
                  <a:pt x="107386" y="454399"/>
                </a:cubicBezTo>
                <a:lnTo>
                  <a:pt x="0" y="306579"/>
                </a:lnTo>
                <a:cubicBezTo>
                  <a:pt x="2469" y="98087"/>
                  <a:pt x="994" y="208492"/>
                  <a:pt x="3463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 flipH="1">
            <a:off x="11668975" y="2000593"/>
            <a:ext cx="589102" cy="1422662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760 w 108811"/>
              <a:gd name="connsiteY0" fmla="*/ 0 h 710368"/>
              <a:gd name="connsiteX1" fmla="*/ 108252 w 108811"/>
              <a:gd name="connsiteY1" fmla="*/ 172985 h 710368"/>
              <a:gd name="connsiteX2" fmla="*/ 107756 w 108811"/>
              <a:gd name="connsiteY2" fmla="*/ 710368 h 710368"/>
              <a:gd name="connsiteX3" fmla="*/ 370 w 108811"/>
              <a:gd name="connsiteY3" fmla="*/ 562548 h 710368"/>
              <a:gd name="connsiteX4" fmla="*/ 760 w 108811"/>
              <a:gd name="connsiteY4" fmla="*/ 0 h 710368"/>
              <a:gd name="connsiteX0" fmla="*/ 760 w 108811"/>
              <a:gd name="connsiteY0" fmla="*/ 0 h 710368"/>
              <a:gd name="connsiteX1" fmla="*/ 108252 w 108811"/>
              <a:gd name="connsiteY1" fmla="*/ 172985 h 710368"/>
              <a:gd name="connsiteX2" fmla="*/ 107756 w 108811"/>
              <a:gd name="connsiteY2" fmla="*/ 710368 h 710368"/>
              <a:gd name="connsiteX3" fmla="*/ 370 w 108811"/>
              <a:gd name="connsiteY3" fmla="*/ 562548 h 710368"/>
              <a:gd name="connsiteX4" fmla="*/ 760 w 108811"/>
              <a:gd name="connsiteY4" fmla="*/ 0 h 71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11" h="710368">
                <a:moveTo>
                  <a:pt x="760" y="0"/>
                </a:moveTo>
                <a:cubicBezTo>
                  <a:pt x="111698" y="181233"/>
                  <a:pt x="72421" y="102084"/>
                  <a:pt x="108252" y="172985"/>
                </a:cubicBezTo>
                <a:cubicBezTo>
                  <a:pt x="110369" y="370893"/>
                  <a:pt x="105639" y="512460"/>
                  <a:pt x="107756" y="710368"/>
                </a:cubicBezTo>
                <a:lnTo>
                  <a:pt x="370" y="562548"/>
                </a:lnTo>
                <a:cubicBezTo>
                  <a:pt x="2839" y="354056"/>
                  <a:pt x="-1709" y="208492"/>
                  <a:pt x="76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 flipH="1">
            <a:off x="11642652" y="3428876"/>
            <a:ext cx="621524" cy="1404280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760 w 108811"/>
              <a:gd name="connsiteY0" fmla="*/ 0 h 723607"/>
              <a:gd name="connsiteX1" fmla="*/ 108252 w 108811"/>
              <a:gd name="connsiteY1" fmla="*/ 186224 h 723607"/>
              <a:gd name="connsiteX2" fmla="*/ 107756 w 108811"/>
              <a:gd name="connsiteY2" fmla="*/ 723607 h 723607"/>
              <a:gd name="connsiteX3" fmla="*/ 370 w 108811"/>
              <a:gd name="connsiteY3" fmla="*/ 575787 h 723607"/>
              <a:gd name="connsiteX4" fmla="*/ 760 w 108811"/>
              <a:gd name="connsiteY4" fmla="*/ 0 h 723607"/>
              <a:gd name="connsiteX0" fmla="*/ 760 w 108811"/>
              <a:gd name="connsiteY0" fmla="*/ 0 h 723607"/>
              <a:gd name="connsiteX1" fmla="*/ 108252 w 108811"/>
              <a:gd name="connsiteY1" fmla="*/ 186224 h 723607"/>
              <a:gd name="connsiteX2" fmla="*/ 107756 w 108811"/>
              <a:gd name="connsiteY2" fmla="*/ 723607 h 723607"/>
              <a:gd name="connsiteX3" fmla="*/ 370 w 108811"/>
              <a:gd name="connsiteY3" fmla="*/ 575787 h 723607"/>
              <a:gd name="connsiteX4" fmla="*/ 760 w 108811"/>
              <a:gd name="connsiteY4" fmla="*/ 0 h 723607"/>
              <a:gd name="connsiteX0" fmla="*/ 582 w 110421"/>
              <a:gd name="connsiteY0" fmla="*/ 0 h 701541"/>
              <a:gd name="connsiteX1" fmla="*/ 109862 w 110421"/>
              <a:gd name="connsiteY1" fmla="*/ 164158 h 701541"/>
              <a:gd name="connsiteX2" fmla="*/ 109366 w 110421"/>
              <a:gd name="connsiteY2" fmla="*/ 701541 h 701541"/>
              <a:gd name="connsiteX3" fmla="*/ 1980 w 110421"/>
              <a:gd name="connsiteY3" fmla="*/ 553721 h 701541"/>
              <a:gd name="connsiteX4" fmla="*/ 582 w 110421"/>
              <a:gd name="connsiteY4" fmla="*/ 0 h 701541"/>
              <a:gd name="connsiteX0" fmla="*/ 582 w 110421"/>
              <a:gd name="connsiteY0" fmla="*/ 0 h 701541"/>
              <a:gd name="connsiteX1" fmla="*/ 109862 w 110421"/>
              <a:gd name="connsiteY1" fmla="*/ 164158 h 701541"/>
              <a:gd name="connsiteX2" fmla="*/ 109366 w 110421"/>
              <a:gd name="connsiteY2" fmla="*/ 701541 h 701541"/>
              <a:gd name="connsiteX3" fmla="*/ 1980 w 110421"/>
              <a:gd name="connsiteY3" fmla="*/ 553721 h 701541"/>
              <a:gd name="connsiteX4" fmla="*/ 582 w 110421"/>
              <a:gd name="connsiteY4" fmla="*/ 0 h 701541"/>
              <a:gd name="connsiteX0" fmla="*/ 0 w 109839"/>
              <a:gd name="connsiteY0" fmla="*/ 0 h 701541"/>
              <a:gd name="connsiteX1" fmla="*/ 109280 w 109839"/>
              <a:gd name="connsiteY1" fmla="*/ 164158 h 701541"/>
              <a:gd name="connsiteX2" fmla="*/ 108784 w 109839"/>
              <a:gd name="connsiteY2" fmla="*/ 701541 h 701541"/>
              <a:gd name="connsiteX3" fmla="*/ 1398 w 109839"/>
              <a:gd name="connsiteY3" fmla="*/ 553721 h 701541"/>
              <a:gd name="connsiteX4" fmla="*/ 0 w 109839"/>
              <a:gd name="connsiteY4" fmla="*/ 0 h 701541"/>
              <a:gd name="connsiteX0" fmla="*/ 0 w 109839"/>
              <a:gd name="connsiteY0" fmla="*/ 0 h 611759"/>
              <a:gd name="connsiteX1" fmla="*/ 109280 w 109839"/>
              <a:gd name="connsiteY1" fmla="*/ 74376 h 611759"/>
              <a:gd name="connsiteX2" fmla="*/ 108784 w 109839"/>
              <a:gd name="connsiteY2" fmla="*/ 611759 h 611759"/>
              <a:gd name="connsiteX3" fmla="*/ 1398 w 109839"/>
              <a:gd name="connsiteY3" fmla="*/ 463939 h 611759"/>
              <a:gd name="connsiteX4" fmla="*/ 0 w 109839"/>
              <a:gd name="connsiteY4" fmla="*/ 0 h 611759"/>
              <a:gd name="connsiteX0" fmla="*/ 0 w 113105"/>
              <a:gd name="connsiteY0" fmla="*/ 0 h 611759"/>
              <a:gd name="connsiteX1" fmla="*/ 112753 w 113105"/>
              <a:gd name="connsiteY1" fmla="*/ 125680 h 611759"/>
              <a:gd name="connsiteX2" fmla="*/ 108784 w 113105"/>
              <a:gd name="connsiteY2" fmla="*/ 611759 h 611759"/>
              <a:gd name="connsiteX3" fmla="*/ 1398 w 113105"/>
              <a:gd name="connsiteY3" fmla="*/ 463939 h 611759"/>
              <a:gd name="connsiteX4" fmla="*/ 0 w 113105"/>
              <a:gd name="connsiteY4" fmla="*/ 0 h 611759"/>
              <a:gd name="connsiteX0" fmla="*/ 0 w 113105"/>
              <a:gd name="connsiteY0" fmla="*/ 0 h 611759"/>
              <a:gd name="connsiteX1" fmla="*/ 112753 w 113105"/>
              <a:gd name="connsiteY1" fmla="*/ 125680 h 611759"/>
              <a:gd name="connsiteX2" fmla="*/ 108784 w 113105"/>
              <a:gd name="connsiteY2" fmla="*/ 611759 h 611759"/>
              <a:gd name="connsiteX3" fmla="*/ 1398 w 113105"/>
              <a:gd name="connsiteY3" fmla="*/ 463939 h 611759"/>
              <a:gd name="connsiteX4" fmla="*/ 0 w 113105"/>
              <a:gd name="connsiteY4" fmla="*/ 0 h 611759"/>
              <a:gd name="connsiteX0" fmla="*/ 0 w 113105"/>
              <a:gd name="connsiteY0" fmla="*/ 0 h 611759"/>
              <a:gd name="connsiteX1" fmla="*/ 112753 w 113105"/>
              <a:gd name="connsiteY1" fmla="*/ 125680 h 611759"/>
              <a:gd name="connsiteX2" fmla="*/ 108784 w 113105"/>
              <a:gd name="connsiteY2" fmla="*/ 611759 h 611759"/>
              <a:gd name="connsiteX3" fmla="*/ 1398 w 113105"/>
              <a:gd name="connsiteY3" fmla="*/ 463939 h 611759"/>
              <a:gd name="connsiteX4" fmla="*/ 0 w 113105"/>
              <a:gd name="connsiteY4" fmla="*/ 0 h 611759"/>
              <a:gd name="connsiteX0" fmla="*/ 0 w 111447"/>
              <a:gd name="connsiteY0" fmla="*/ 0 h 611759"/>
              <a:gd name="connsiteX1" fmla="*/ 111016 w 111447"/>
              <a:gd name="connsiteY1" fmla="*/ 134231 h 611759"/>
              <a:gd name="connsiteX2" fmla="*/ 108784 w 111447"/>
              <a:gd name="connsiteY2" fmla="*/ 611759 h 611759"/>
              <a:gd name="connsiteX3" fmla="*/ 1398 w 111447"/>
              <a:gd name="connsiteY3" fmla="*/ 463939 h 611759"/>
              <a:gd name="connsiteX4" fmla="*/ 0 w 111447"/>
              <a:gd name="connsiteY4" fmla="*/ 0 h 611759"/>
              <a:gd name="connsiteX0" fmla="*/ 0 w 111447"/>
              <a:gd name="connsiteY0" fmla="*/ 0 h 611759"/>
              <a:gd name="connsiteX1" fmla="*/ 111016 w 111447"/>
              <a:gd name="connsiteY1" fmla="*/ 125680 h 611759"/>
              <a:gd name="connsiteX2" fmla="*/ 108784 w 111447"/>
              <a:gd name="connsiteY2" fmla="*/ 611759 h 611759"/>
              <a:gd name="connsiteX3" fmla="*/ 1398 w 111447"/>
              <a:gd name="connsiteY3" fmla="*/ 463939 h 611759"/>
              <a:gd name="connsiteX4" fmla="*/ 0 w 111447"/>
              <a:gd name="connsiteY4" fmla="*/ 0 h 611759"/>
              <a:gd name="connsiteX0" fmla="*/ 0 w 112257"/>
              <a:gd name="connsiteY0" fmla="*/ 0 h 616034"/>
              <a:gd name="connsiteX1" fmla="*/ 111016 w 112257"/>
              <a:gd name="connsiteY1" fmla="*/ 125680 h 616034"/>
              <a:gd name="connsiteX2" fmla="*/ 112257 w 112257"/>
              <a:gd name="connsiteY2" fmla="*/ 616034 h 616034"/>
              <a:gd name="connsiteX3" fmla="*/ 1398 w 112257"/>
              <a:gd name="connsiteY3" fmla="*/ 463939 h 616034"/>
              <a:gd name="connsiteX4" fmla="*/ 0 w 112257"/>
              <a:gd name="connsiteY4" fmla="*/ 0 h 616034"/>
              <a:gd name="connsiteX0" fmla="*/ 0 w 112257"/>
              <a:gd name="connsiteY0" fmla="*/ 0 h 616034"/>
              <a:gd name="connsiteX1" fmla="*/ 111016 w 112257"/>
              <a:gd name="connsiteY1" fmla="*/ 125680 h 616034"/>
              <a:gd name="connsiteX2" fmla="*/ 112257 w 112257"/>
              <a:gd name="connsiteY2" fmla="*/ 616034 h 616034"/>
              <a:gd name="connsiteX3" fmla="*/ 1398 w 112257"/>
              <a:gd name="connsiteY3" fmla="*/ 463939 h 616034"/>
              <a:gd name="connsiteX4" fmla="*/ 0 w 112257"/>
              <a:gd name="connsiteY4" fmla="*/ 0 h 616034"/>
              <a:gd name="connsiteX0" fmla="*/ 0 w 113312"/>
              <a:gd name="connsiteY0" fmla="*/ 0 h 616034"/>
              <a:gd name="connsiteX1" fmla="*/ 112753 w 113312"/>
              <a:gd name="connsiteY1" fmla="*/ 129955 h 616034"/>
              <a:gd name="connsiteX2" fmla="*/ 112257 w 113312"/>
              <a:gd name="connsiteY2" fmla="*/ 616034 h 616034"/>
              <a:gd name="connsiteX3" fmla="*/ 1398 w 113312"/>
              <a:gd name="connsiteY3" fmla="*/ 463939 h 616034"/>
              <a:gd name="connsiteX4" fmla="*/ 0 w 113312"/>
              <a:gd name="connsiteY4" fmla="*/ 0 h 616034"/>
              <a:gd name="connsiteX0" fmla="*/ 0 w 113312"/>
              <a:gd name="connsiteY0" fmla="*/ 0 h 616034"/>
              <a:gd name="connsiteX1" fmla="*/ 112753 w 113312"/>
              <a:gd name="connsiteY1" fmla="*/ 129955 h 616034"/>
              <a:gd name="connsiteX2" fmla="*/ 112257 w 113312"/>
              <a:gd name="connsiteY2" fmla="*/ 616034 h 616034"/>
              <a:gd name="connsiteX3" fmla="*/ 1398 w 113312"/>
              <a:gd name="connsiteY3" fmla="*/ 463939 h 616034"/>
              <a:gd name="connsiteX4" fmla="*/ 0 w 113312"/>
              <a:gd name="connsiteY4" fmla="*/ 0 h 616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12" h="616034">
                <a:moveTo>
                  <a:pt x="0" y="0"/>
                </a:moveTo>
                <a:cubicBezTo>
                  <a:pt x="121305" y="133652"/>
                  <a:pt x="-1222" y="7750"/>
                  <a:pt x="112753" y="129955"/>
                </a:cubicBezTo>
                <a:cubicBezTo>
                  <a:pt x="114870" y="327863"/>
                  <a:pt x="110140" y="123127"/>
                  <a:pt x="112257" y="616034"/>
                </a:cubicBezTo>
                <a:lnTo>
                  <a:pt x="1398" y="463939"/>
                </a:lnTo>
                <a:cubicBezTo>
                  <a:pt x="2131" y="7477"/>
                  <a:pt x="2896" y="56596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 flipH="1">
            <a:off x="11603008" y="889786"/>
            <a:ext cx="609325" cy="987366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2181 w 110232"/>
              <a:gd name="connsiteY0" fmla="*/ 0 h 750087"/>
              <a:gd name="connsiteX1" fmla="*/ 109673 w 110232"/>
              <a:gd name="connsiteY1" fmla="*/ 212704 h 750087"/>
              <a:gd name="connsiteX2" fmla="*/ 109177 w 110232"/>
              <a:gd name="connsiteY2" fmla="*/ 750087 h 750087"/>
              <a:gd name="connsiteX3" fmla="*/ 0 w 110232"/>
              <a:gd name="connsiteY3" fmla="*/ 438587 h 750087"/>
              <a:gd name="connsiteX4" fmla="*/ 2181 w 110232"/>
              <a:gd name="connsiteY4" fmla="*/ 0 h 750087"/>
              <a:gd name="connsiteX0" fmla="*/ 2181 w 110232"/>
              <a:gd name="connsiteY0" fmla="*/ 0 h 750087"/>
              <a:gd name="connsiteX1" fmla="*/ 109673 w 110232"/>
              <a:gd name="connsiteY1" fmla="*/ 212704 h 750087"/>
              <a:gd name="connsiteX2" fmla="*/ 109177 w 110232"/>
              <a:gd name="connsiteY2" fmla="*/ 750087 h 750087"/>
              <a:gd name="connsiteX3" fmla="*/ 0 w 110232"/>
              <a:gd name="connsiteY3" fmla="*/ 438587 h 750087"/>
              <a:gd name="connsiteX4" fmla="*/ 2181 w 110232"/>
              <a:gd name="connsiteY4" fmla="*/ 0 h 750087"/>
              <a:gd name="connsiteX0" fmla="*/ 2181 w 110232"/>
              <a:gd name="connsiteY0" fmla="*/ 0 h 750087"/>
              <a:gd name="connsiteX1" fmla="*/ 109673 w 110232"/>
              <a:gd name="connsiteY1" fmla="*/ 212704 h 750087"/>
              <a:gd name="connsiteX2" fmla="*/ 109177 w 110232"/>
              <a:gd name="connsiteY2" fmla="*/ 750087 h 750087"/>
              <a:gd name="connsiteX3" fmla="*/ 0 w 110232"/>
              <a:gd name="connsiteY3" fmla="*/ 438587 h 750087"/>
              <a:gd name="connsiteX4" fmla="*/ 2181 w 110232"/>
              <a:gd name="connsiteY4" fmla="*/ 0 h 750087"/>
              <a:gd name="connsiteX0" fmla="*/ 760 w 110602"/>
              <a:gd name="connsiteY0" fmla="*/ 0 h 801775"/>
              <a:gd name="connsiteX1" fmla="*/ 110043 w 110602"/>
              <a:gd name="connsiteY1" fmla="*/ 264392 h 801775"/>
              <a:gd name="connsiteX2" fmla="*/ 109547 w 110602"/>
              <a:gd name="connsiteY2" fmla="*/ 801775 h 801775"/>
              <a:gd name="connsiteX3" fmla="*/ 370 w 110602"/>
              <a:gd name="connsiteY3" fmla="*/ 490275 h 801775"/>
              <a:gd name="connsiteX4" fmla="*/ 760 w 110602"/>
              <a:gd name="connsiteY4" fmla="*/ 0 h 801775"/>
              <a:gd name="connsiteX0" fmla="*/ 760 w 110068"/>
              <a:gd name="connsiteY0" fmla="*/ 0 h 801775"/>
              <a:gd name="connsiteX1" fmla="*/ 110043 w 110068"/>
              <a:gd name="connsiteY1" fmla="*/ 264392 h 801775"/>
              <a:gd name="connsiteX2" fmla="*/ 109547 w 110068"/>
              <a:gd name="connsiteY2" fmla="*/ 801775 h 801775"/>
              <a:gd name="connsiteX3" fmla="*/ 370 w 110068"/>
              <a:gd name="connsiteY3" fmla="*/ 490275 h 801775"/>
              <a:gd name="connsiteX4" fmla="*/ 760 w 110068"/>
              <a:gd name="connsiteY4" fmla="*/ 0 h 801775"/>
              <a:gd name="connsiteX0" fmla="*/ 760 w 111338"/>
              <a:gd name="connsiteY0" fmla="*/ 0 h 827619"/>
              <a:gd name="connsiteX1" fmla="*/ 110043 w 111338"/>
              <a:gd name="connsiteY1" fmla="*/ 264392 h 827619"/>
              <a:gd name="connsiteX2" fmla="*/ 111338 w 111338"/>
              <a:gd name="connsiteY2" fmla="*/ 827619 h 827619"/>
              <a:gd name="connsiteX3" fmla="*/ 370 w 111338"/>
              <a:gd name="connsiteY3" fmla="*/ 490275 h 827619"/>
              <a:gd name="connsiteX4" fmla="*/ 760 w 111338"/>
              <a:gd name="connsiteY4" fmla="*/ 0 h 827619"/>
              <a:gd name="connsiteX0" fmla="*/ 760 w 111338"/>
              <a:gd name="connsiteY0" fmla="*/ 0 h 827619"/>
              <a:gd name="connsiteX1" fmla="*/ 110043 w 111338"/>
              <a:gd name="connsiteY1" fmla="*/ 264392 h 827619"/>
              <a:gd name="connsiteX2" fmla="*/ 111338 w 111338"/>
              <a:gd name="connsiteY2" fmla="*/ 827619 h 827619"/>
              <a:gd name="connsiteX3" fmla="*/ 370 w 111338"/>
              <a:gd name="connsiteY3" fmla="*/ 490275 h 827619"/>
              <a:gd name="connsiteX4" fmla="*/ 760 w 111338"/>
              <a:gd name="connsiteY4" fmla="*/ 0 h 827619"/>
              <a:gd name="connsiteX0" fmla="*/ 760 w 113129"/>
              <a:gd name="connsiteY0" fmla="*/ 0 h 836234"/>
              <a:gd name="connsiteX1" fmla="*/ 110043 w 113129"/>
              <a:gd name="connsiteY1" fmla="*/ 264392 h 836234"/>
              <a:gd name="connsiteX2" fmla="*/ 113129 w 113129"/>
              <a:gd name="connsiteY2" fmla="*/ 836234 h 836234"/>
              <a:gd name="connsiteX3" fmla="*/ 370 w 113129"/>
              <a:gd name="connsiteY3" fmla="*/ 490275 h 836234"/>
              <a:gd name="connsiteX4" fmla="*/ 760 w 113129"/>
              <a:gd name="connsiteY4" fmla="*/ 0 h 836234"/>
              <a:gd name="connsiteX0" fmla="*/ 760 w 113129"/>
              <a:gd name="connsiteY0" fmla="*/ 0 h 836234"/>
              <a:gd name="connsiteX1" fmla="*/ 110043 w 113129"/>
              <a:gd name="connsiteY1" fmla="*/ 264392 h 836234"/>
              <a:gd name="connsiteX2" fmla="*/ 113129 w 113129"/>
              <a:gd name="connsiteY2" fmla="*/ 836234 h 836234"/>
              <a:gd name="connsiteX3" fmla="*/ 370 w 113129"/>
              <a:gd name="connsiteY3" fmla="*/ 490275 h 836234"/>
              <a:gd name="connsiteX4" fmla="*/ 760 w 113129"/>
              <a:gd name="connsiteY4" fmla="*/ 0 h 836234"/>
              <a:gd name="connsiteX0" fmla="*/ 760 w 111338"/>
              <a:gd name="connsiteY0" fmla="*/ 0 h 836234"/>
              <a:gd name="connsiteX1" fmla="*/ 110043 w 111338"/>
              <a:gd name="connsiteY1" fmla="*/ 264392 h 836234"/>
              <a:gd name="connsiteX2" fmla="*/ 111338 w 111338"/>
              <a:gd name="connsiteY2" fmla="*/ 836234 h 836234"/>
              <a:gd name="connsiteX3" fmla="*/ 370 w 111338"/>
              <a:gd name="connsiteY3" fmla="*/ 490275 h 836234"/>
              <a:gd name="connsiteX4" fmla="*/ 760 w 111338"/>
              <a:gd name="connsiteY4" fmla="*/ 0 h 836234"/>
              <a:gd name="connsiteX0" fmla="*/ 760 w 111338"/>
              <a:gd name="connsiteY0" fmla="*/ 0 h 836234"/>
              <a:gd name="connsiteX1" fmla="*/ 110043 w 111338"/>
              <a:gd name="connsiteY1" fmla="*/ 264392 h 836234"/>
              <a:gd name="connsiteX2" fmla="*/ 111338 w 111338"/>
              <a:gd name="connsiteY2" fmla="*/ 836234 h 836234"/>
              <a:gd name="connsiteX3" fmla="*/ 370 w 111338"/>
              <a:gd name="connsiteY3" fmla="*/ 490275 h 836234"/>
              <a:gd name="connsiteX4" fmla="*/ 760 w 111338"/>
              <a:gd name="connsiteY4" fmla="*/ 0 h 836234"/>
              <a:gd name="connsiteX0" fmla="*/ 760 w 114919"/>
              <a:gd name="connsiteY0" fmla="*/ 0 h 819005"/>
              <a:gd name="connsiteX1" fmla="*/ 110043 w 114919"/>
              <a:gd name="connsiteY1" fmla="*/ 264392 h 819005"/>
              <a:gd name="connsiteX2" fmla="*/ 114919 w 114919"/>
              <a:gd name="connsiteY2" fmla="*/ 819005 h 819005"/>
              <a:gd name="connsiteX3" fmla="*/ 370 w 114919"/>
              <a:gd name="connsiteY3" fmla="*/ 490275 h 819005"/>
              <a:gd name="connsiteX4" fmla="*/ 760 w 114919"/>
              <a:gd name="connsiteY4" fmla="*/ 0 h 819005"/>
              <a:gd name="connsiteX0" fmla="*/ 390 w 114549"/>
              <a:gd name="connsiteY0" fmla="*/ 0 h 819005"/>
              <a:gd name="connsiteX1" fmla="*/ 109673 w 114549"/>
              <a:gd name="connsiteY1" fmla="*/ 264392 h 819005"/>
              <a:gd name="connsiteX2" fmla="*/ 114549 w 114549"/>
              <a:gd name="connsiteY2" fmla="*/ 819005 h 819005"/>
              <a:gd name="connsiteX3" fmla="*/ 0 w 114549"/>
              <a:gd name="connsiteY3" fmla="*/ 490275 h 819005"/>
              <a:gd name="connsiteX4" fmla="*/ 390 w 114549"/>
              <a:gd name="connsiteY4" fmla="*/ 0 h 819005"/>
              <a:gd name="connsiteX0" fmla="*/ 390 w 114549"/>
              <a:gd name="connsiteY0" fmla="*/ 0 h 819005"/>
              <a:gd name="connsiteX1" fmla="*/ 109673 w 114549"/>
              <a:gd name="connsiteY1" fmla="*/ 264392 h 819005"/>
              <a:gd name="connsiteX2" fmla="*/ 114549 w 114549"/>
              <a:gd name="connsiteY2" fmla="*/ 819005 h 819005"/>
              <a:gd name="connsiteX3" fmla="*/ 0 w 114549"/>
              <a:gd name="connsiteY3" fmla="*/ 490275 h 819005"/>
              <a:gd name="connsiteX4" fmla="*/ 390 w 114549"/>
              <a:gd name="connsiteY4" fmla="*/ 0 h 81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49" h="819005">
                <a:moveTo>
                  <a:pt x="390" y="0"/>
                </a:moveTo>
                <a:lnTo>
                  <a:pt x="109673" y="264392"/>
                </a:lnTo>
                <a:cubicBezTo>
                  <a:pt x="111790" y="841347"/>
                  <a:pt x="108851" y="242051"/>
                  <a:pt x="114549" y="819005"/>
                </a:cubicBezTo>
                <a:cubicBezTo>
                  <a:pt x="3547" y="485447"/>
                  <a:pt x="116374" y="832448"/>
                  <a:pt x="0" y="490275"/>
                </a:cubicBezTo>
                <a:cubicBezTo>
                  <a:pt x="2469" y="281783"/>
                  <a:pt x="1502" y="466933"/>
                  <a:pt x="39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52DEFF78-37C7-724C-BD42-C4AFF56EE9AD}"/>
              </a:ext>
            </a:extLst>
          </p:cNvPr>
          <p:cNvSpPr/>
          <p:nvPr/>
        </p:nvSpPr>
        <p:spPr>
          <a:xfrm>
            <a:off x="0" y="880967"/>
            <a:ext cx="5578662" cy="678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5B766364-2163-EBCE-07CC-51FF05DEA2C0}"/>
              </a:ext>
            </a:extLst>
          </p:cNvPr>
          <p:cNvSpPr txBox="1"/>
          <p:nvPr/>
        </p:nvSpPr>
        <p:spPr>
          <a:xfrm>
            <a:off x="1476652" y="1012086"/>
            <a:ext cx="2479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КАК СЕЙЧАС</a:t>
            </a:r>
          </a:p>
        </p:txBody>
      </p:sp>
      <p:sp>
        <p:nvSpPr>
          <p:cNvPr id="37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>
            <a:off x="5545214" y="1916832"/>
            <a:ext cx="422832" cy="1531507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3463 w 108441"/>
              <a:gd name="connsiteY0" fmla="*/ 0 h 732434"/>
              <a:gd name="connsiteX1" fmla="*/ 107882 w 108441"/>
              <a:gd name="connsiteY1" fmla="*/ 195051 h 732434"/>
              <a:gd name="connsiteX2" fmla="*/ 107386 w 108441"/>
              <a:gd name="connsiteY2" fmla="*/ 732434 h 732434"/>
              <a:gd name="connsiteX3" fmla="*/ 0 w 108441"/>
              <a:gd name="connsiteY3" fmla="*/ 584614 h 732434"/>
              <a:gd name="connsiteX4" fmla="*/ 3463 w 108441"/>
              <a:gd name="connsiteY4" fmla="*/ 0 h 732434"/>
              <a:gd name="connsiteX0" fmla="*/ 6756 w 111734"/>
              <a:gd name="connsiteY0" fmla="*/ 0 h 732434"/>
              <a:gd name="connsiteX1" fmla="*/ 111175 w 111734"/>
              <a:gd name="connsiteY1" fmla="*/ 195051 h 732434"/>
              <a:gd name="connsiteX2" fmla="*/ 110679 w 111734"/>
              <a:gd name="connsiteY2" fmla="*/ 732434 h 732434"/>
              <a:gd name="connsiteX3" fmla="*/ 0 w 111734"/>
              <a:gd name="connsiteY3" fmla="*/ 566745 h 732434"/>
              <a:gd name="connsiteX4" fmla="*/ 6756 w 111734"/>
              <a:gd name="connsiteY4" fmla="*/ 0 h 732434"/>
              <a:gd name="connsiteX0" fmla="*/ 6756 w 117266"/>
              <a:gd name="connsiteY0" fmla="*/ 0 h 768173"/>
              <a:gd name="connsiteX1" fmla="*/ 111175 w 117266"/>
              <a:gd name="connsiteY1" fmla="*/ 195051 h 768173"/>
              <a:gd name="connsiteX2" fmla="*/ 117266 w 117266"/>
              <a:gd name="connsiteY2" fmla="*/ 768173 h 768173"/>
              <a:gd name="connsiteX3" fmla="*/ 0 w 117266"/>
              <a:gd name="connsiteY3" fmla="*/ 566745 h 768173"/>
              <a:gd name="connsiteX4" fmla="*/ 6756 w 117266"/>
              <a:gd name="connsiteY4" fmla="*/ 0 h 768173"/>
              <a:gd name="connsiteX0" fmla="*/ 732 w 117829"/>
              <a:gd name="connsiteY0" fmla="*/ 0 h 768173"/>
              <a:gd name="connsiteX1" fmla="*/ 111738 w 117829"/>
              <a:gd name="connsiteY1" fmla="*/ 195051 h 768173"/>
              <a:gd name="connsiteX2" fmla="*/ 117829 w 117829"/>
              <a:gd name="connsiteY2" fmla="*/ 768173 h 768173"/>
              <a:gd name="connsiteX3" fmla="*/ 563 w 117829"/>
              <a:gd name="connsiteY3" fmla="*/ 566745 h 768173"/>
              <a:gd name="connsiteX4" fmla="*/ 732 w 117829"/>
              <a:gd name="connsiteY4" fmla="*/ 0 h 768173"/>
              <a:gd name="connsiteX0" fmla="*/ 169 w 117266"/>
              <a:gd name="connsiteY0" fmla="*/ 0 h 768173"/>
              <a:gd name="connsiteX1" fmla="*/ 111175 w 117266"/>
              <a:gd name="connsiteY1" fmla="*/ 195051 h 768173"/>
              <a:gd name="connsiteX2" fmla="*/ 117266 w 117266"/>
              <a:gd name="connsiteY2" fmla="*/ 768173 h 768173"/>
              <a:gd name="connsiteX3" fmla="*/ 0 w 117266"/>
              <a:gd name="connsiteY3" fmla="*/ 566745 h 768173"/>
              <a:gd name="connsiteX4" fmla="*/ 169 w 117266"/>
              <a:gd name="connsiteY4" fmla="*/ 0 h 76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66" h="768173">
                <a:moveTo>
                  <a:pt x="169" y="0"/>
                </a:moveTo>
                <a:cubicBezTo>
                  <a:pt x="36000" y="70901"/>
                  <a:pt x="75344" y="124150"/>
                  <a:pt x="111175" y="195051"/>
                </a:cubicBezTo>
                <a:cubicBezTo>
                  <a:pt x="113292" y="392959"/>
                  <a:pt x="115149" y="570265"/>
                  <a:pt x="117266" y="768173"/>
                </a:cubicBezTo>
                <a:cubicBezTo>
                  <a:pt x="81471" y="718900"/>
                  <a:pt x="35795" y="616018"/>
                  <a:pt x="0" y="566745"/>
                </a:cubicBezTo>
                <a:cubicBezTo>
                  <a:pt x="2469" y="358253"/>
                  <a:pt x="993" y="595660"/>
                  <a:pt x="16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12">
            <a:extLst>
              <a:ext uri="{FF2B5EF4-FFF2-40B4-BE49-F238E27FC236}">
                <a16:creationId xmlns="" xmlns:a16="http://schemas.microsoft.com/office/drawing/2014/main" id="{A22153AC-EB4C-9E4A-B971-B090E6E20246}"/>
              </a:ext>
            </a:extLst>
          </p:cNvPr>
          <p:cNvSpPr/>
          <p:nvPr/>
        </p:nvSpPr>
        <p:spPr>
          <a:xfrm>
            <a:off x="-22248" y="4869160"/>
            <a:ext cx="5578188" cy="111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Прямоугольник 4"/>
          <p:cNvSpPr/>
          <p:nvPr/>
        </p:nvSpPr>
        <p:spPr>
          <a:xfrm>
            <a:off x="10787" y="5075726"/>
            <a:ext cx="5557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Blip>
                <a:blip r:embed="rId2"/>
              </a:buBlip>
              <a:defRPr/>
            </a:pPr>
            <a:r>
              <a:rPr lang="ru-RU" sz="12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при </a:t>
            </a:r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индексации лимитов доходов для перехода на УСН применяется коэффициент - дефлятор для следующего года;</a:t>
            </a:r>
          </a:p>
        </p:txBody>
      </p:sp>
      <p:sp>
        <p:nvSpPr>
          <p:cNvPr id="42" name="Rectángulo 12">
            <a:extLst>
              <a:ext uri="{FF2B5EF4-FFF2-40B4-BE49-F238E27FC236}">
                <a16:creationId xmlns="" xmlns:a16="http://schemas.microsoft.com/office/drawing/2014/main" id="{A22153AC-EB4C-9E4A-B971-B090E6E20246}"/>
              </a:ext>
            </a:extLst>
          </p:cNvPr>
          <p:cNvSpPr/>
          <p:nvPr/>
        </p:nvSpPr>
        <p:spPr>
          <a:xfrm>
            <a:off x="5970624" y="5265204"/>
            <a:ext cx="5678128" cy="111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Прямоугольник 11"/>
          <p:cNvSpPr/>
          <p:nvPr/>
        </p:nvSpPr>
        <p:spPr>
          <a:xfrm>
            <a:off x="5948098" y="5354632"/>
            <a:ext cx="56698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Blip>
                <a:blip r:embed="rId2"/>
              </a:buBlip>
            </a:pPr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при индексации лимитов доходов для перехода на УСН применяется коэффициент - дефлятор соответствующего года </a:t>
            </a:r>
            <a:r>
              <a:rPr lang="ru-RU" sz="12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(</a:t>
            </a:r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п. 2 ст. 346.12 НК РФ);</a:t>
            </a:r>
          </a:p>
        </p:txBody>
      </p:sp>
      <p:sp>
        <p:nvSpPr>
          <p:cNvPr id="52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 flipH="1">
            <a:off x="11631993" y="4979625"/>
            <a:ext cx="626083" cy="1401579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760 w 108811"/>
              <a:gd name="connsiteY0" fmla="*/ 0 h 723607"/>
              <a:gd name="connsiteX1" fmla="*/ 108252 w 108811"/>
              <a:gd name="connsiteY1" fmla="*/ 186224 h 723607"/>
              <a:gd name="connsiteX2" fmla="*/ 107756 w 108811"/>
              <a:gd name="connsiteY2" fmla="*/ 723607 h 723607"/>
              <a:gd name="connsiteX3" fmla="*/ 370 w 108811"/>
              <a:gd name="connsiteY3" fmla="*/ 575787 h 723607"/>
              <a:gd name="connsiteX4" fmla="*/ 760 w 108811"/>
              <a:gd name="connsiteY4" fmla="*/ 0 h 723607"/>
              <a:gd name="connsiteX0" fmla="*/ 760 w 108811"/>
              <a:gd name="connsiteY0" fmla="*/ 0 h 723607"/>
              <a:gd name="connsiteX1" fmla="*/ 108252 w 108811"/>
              <a:gd name="connsiteY1" fmla="*/ 186224 h 723607"/>
              <a:gd name="connsiteX2" fmla="*/ 107756 w 108811"/>
              <a:gd name="connsiteY2" fmla="*/ 723607 h 723607"/>
              <a:gd name="connsiteX3" fmla="*/ 370 w 108811"/>
              <a:gd name="connsiteY3" fmla="*/ 575787 h 723607"/>
              <a:gd name="connsiteX4" fmla="*/ 760 w 108811"/>
              <a:gd name="connsiteY4" fmla="*/ 0 h 723607"/>
              <a:gd name="connsiteX0" fmla="*/ 582 w 110421"/>
              <a:gd name="connsiteY0" fmla="*/ 0 h 701541"/>
              <a:gd name="connsiteX1" fmla="*/ 109862 w 110421"/>
              <a:gd name="connsiteY1" fmla="*/ 164158 h 701541"/>
              <a:gd name="connsiteX2" fmla="*/ 109366 w 110421"/>
              <a:gd name="connsiteY2" fmla="*/ 701541 h 701541"/>
              <a:gd name="connsiteX3" fmla="*/ 1980 w 110421"/>
              <a:gd name="connsiteY3" fmla="*/ 553721 h 701541"/>
              <a:gd name="connsiteX4" fmla="*/ 582 w 110421"/>
              <a:gd name="connsiteY4" fmla="*/ 0 h 701541"/>
              <a:gd name="connsiteX0" fmla="*/ 582 w 110421"/>
              <a:gd name="connsiteY0" fmla="*/ 0 h 701541"/>
              <a:gd name="connsiteX1" fmla="*/ 109862 w 110421"/>
              <a:gd name="connsiteY1" fmla="*/ 164158 h 701541"/>
              <a:gd name="connsiteX2" fmla="*/ 109366 w 110421"/>
              <a:gd name="connsiteY2" fmla="*/ 701541 h 701541"/>
              <a:gd name="connsiteX3" fmla="*/ 1980 w 110421"/>
              <a:gd name="connsiteY3" fmla="*/ 553721 h 701541"/>
              <a:gd name="connsiteX4" fmla="*/ 582 w 110421"/>
              <a:gd name="connsiteY4" fmla="*/ 0 h 701541"/>
              <a:gd name="connsiteX0" fmla="*/ 0 w 109839"/>
              <a:gd name="connsiteY0" fmla="*/ 0 h 701541"/>
              <a:gd name="connsiteX1" fmla="*/ 109280 w 109839"/>
              <a:gd name="connsiteY1" fmla="*/ 164158 h 701541"/>
              <a:gd name="connsiteX2" fmla="*/ 108784 w 109839"/>
              <a:gd name="connsiteY2" fmla="*/ 701541 h 701541"/>
              <a:gd name="connsiteX3" fmla="*/ 1398 w 109839"/>
              <a:gd name="connsiteY3" fmla="*/ 553721 h 701541"/>
              <a:gd name="connsiteX4" fmla="*/ 0 w 109839"/>
              <a:gd name="connsiteY4" fmla="*/ 0 h 701541"/>
              <a:gd name="connsiteX0" fmla="*/ 0 w 109839"/>
              <a:gd name="connsiteY0" fmla="*/ 0 h 611759"/>
              <a:gd name="connsiteX1" fmla="*/ 109280 w 109839"/>
              <a:gd name="connsiteY1" fmla="*/ 74376 h 611759"/>
              <a:gd name="connsiteX2" fmla="*/ 108784 w 109839"/>
              <a:gd name="connsiteY2" fmla="*/ 611759 h 611759"/>
              <a:gd name="connsiteX3" fmla="*/ 1398 w 109839"/>
              <a:gd name="connsiteY3" fmla="*/ 463939 h 611759"/>
              <a:gd name="connsiteX4" fmla="*/ 0 w 109839"/>
              <a:gd name="connsiteY4" fmla="*/ 0 h 611759"/>
              <a:gd name="connsiteX0" fmla="*/ 0 w 113105"/>
              <a:gd name="connsiteY0" fmla="*/ 0 h 611759"/>
              <a:gd name="connsiteX1" fmla="*/ 112753 w 113105"/>
              <a:gd name="connsiteY1" fmla="*/ 125680 h 611759"/>
              <a:gd name="connsiteX2" fmla="*/ 108784 w 113105"/>
              <a:gd name="connsiteY2" fmla="*/ 611759 h 611759"/>
              <a:gd name="connsiteX3" fmla="*/ 1398 w 113105"/>
              <a:gd name="connsiteY3" fmla="*/ 463939 h 611759"/>
              <a:gd name="connsiteX4" fmla="*/ 0 w 113105"/>
              <a:gd name="connsiteY4" fmla="*/ 0 h 611759"/>
              <a:gd name="connsiteX0" fmla="*/ 0 w 113105"/>
              <a:gd name="connsiteY0" fmla="*/ 0 h 611759"/>
              <a:gd name="connsiteX1" fmla="*/ 112753 w 113105"/>
              <a:gd name="connsiteY1" fmla="*/ 125680 h 611759"/>
              <a:gd name="connsiteX2" fmla="*/ 108784 w 113105"/>
              <a:gd name="connsiteY2" fmla="*/ 611759 h 611759"/>
              <a:gd name="connsiteX3" fmla="*/ 1398 w 113105"/>
              <a:gd name="connsiteY3" fmla="*/ 463939 h 611759"/>
              <a:gd name="connsiteX4" fmla="*/ 0 w 113105"/>
              <a:gd name="connsiteY4" fmla="*/ 0 h 611759"/>
              <a:gd name="connsiteX0" fmla="*/ 0 w 113105"/>
              <a:gd name="connsiteY0" fmla="*/ 0 h 611759"/>
              <a:gd name="connsiteX1" fmla="*/ 112753 w 113105"/>
              <a:gd name="connsiteY1" fmla="*/ 125680 h 611759"/>
              <a:gd name="connsiteX2" fmla="*/ 108784 w 113105"/>
              <a:gd name="connsiteY2" fmla="*/ 611759 h 611759"/>
              <a:gd name="connsiteX3" fmla="*/ 1398 w 113105"/>
              <a:gd name="connsiteY3" fmla="*/ 463939 h 611759"/>
              <a:gd name="connsiteX4" fmla="*/ 0 w 113105"/>
              <a:gd name="connsiteY4" fmla="*/ 0 h 611759"/>
              <a:gd name="connsiteX0" fmla="*/ 0 w 111447"/>
              <a:gd name="connsiteY0" fmla="*/ 0 h 611759"/>
              <a:gd name="connsiteX1" fmla="*/ 111016 w 111447"/>
              <a:gd name="connsiteY1" fmla="*/ 134231 h 611759"/>
              <a:gd name="connsiteX2" fmla="*/ 108784 w 111447"/>
              <a:gd name="connsiteY2" fmla="*/ 611759 h 611759"/>
              <a:gd name="connsiteX3" fmla="*/ 1398 w 111447"/>
              <a:gd name="connsiteY3" fmla="*/ 463939 h 611759"/>
              <a:gd name="connsiteX4" fmla="*/ 0 w 111447"/>
              <a:gd name="connsiteY4" fmla="*/ 0 h 611759"/>
              <a:gd name="connsiteX0" fmla="*/ 0 w 111447"/>
              <a:gd name="connsiteY0" fmla="*/ 0 h 611759"/>
              <a:gd name="connsiteX1" fmla="*/ 111016 w 111447"/>
              <a:gd name="connsiteY1" fmla="*/ 125680 h 611759"/>
              <a:gd name="connsiteX2" fmla="*/ 108784 w 111447"/>
              <a:gd name="connsiteY2" fmla="*/ 611759 h 611759"/>
              <a:gd name="connsiteX3" fmla="*/ 1398 w 111447"/>
              <a:gd name="connsiteY3" fmla="*/ 463939 h 611759"/>
              <a:gd name="connsiteX4" fmla="*/ 0 w 111447"/>
              <a:gd name="connsiteY4" fmla="*/ 0 h 611759"/>
              <a:gd name="connsiteX0" fmla="*/ 0 w 112257"/>
              <a:gd name="connsiteY0" fmla="*/ 0 h 616034"/>
              <a:gd name="connsiteX1" fmla="*/ 111016 w 112257"/>
              <a:gd name="connsiteY1" fmla="*/ 125680 h 616034"/>
              <a:gd name="connsiteX2" fmla="*/ 112257 w 112257"/>
              <a:gd name="connsiteY2" fmla="*/ 616034 h 616034"/>
              <a:gd name="connsiteX3" fmla="*/ 1398 w 112257"/>
              <a:gd name="connsiteY3" fmla="*/ 463939 h 616034"/>
              <a:gd name="connsiteX4" fmla="*/ 0 w 112257"/>
              <a:gd name="connsiteY4" fmla="*/ 0 h 616034"/>
              <a:gd name="connsiteX0" fmla="*/ 0 w 112257"/>
              <a:gd name="connsiteY0" fmla="*/ 0 h 616034"/>
              <a:gd name="connsiteX1" fmla="*/ 111016 w 112257"/>
              <a:gd name="connsiteY1" fmla="*/ 125680 h 616034"/>
              <a:gd name="connsiteX2" fmla="*/ 112257 w 112257"/>
              <a:gd name="connsiteY2" fmla="*/ 616034 h 616034"/>
              <a:gd name="connsiteX3" fmla="*/ 1398 w 112257"/>
              <a:gd name="connsiteY3" fmla="*/ 463939 h 616034"/>
              <a:gd name="connsiteX4" fmla="*/ 0 w 112257"/>
              <a:gd name="connsiteY4" fmla="*/ 0 h 616034"/>
              <a:gd name="connsiteX0" fmla="*/ 0 w 113312"/>
              <a:gd name="connsiteY0" fmla="*/ 0 h 616034"/>
              <a:gd name="connsiteX1" fmla="*/ 112753 w 113312"/>
              <a:gd name="connsiteY1" fmla="*/ 129955 h 616034"/>
              <a:gd name="connsiteX2" fmla="*/ 112257 w 113312"/>
              <a:gd name="connsiteY2" fmla="*/ 616034 h 616034"/>
              <a:gd name="connsiteX3" fmla="*/ 1398 w 113312"/>
              <a:gd name="connsiteY3" fmla="*/ 463939 h 616034"/>
              <a:gd name="connsiteX4" fmla="*/ 0 w 113312"/>
              <a:gd name="connsiteY4" fmla="*/ 0 h 616034"/>
              <a:gd name="connsiteX0" fmla="*/ 0 w 113312"/>
              <a:gd name="connsiteY0" fmla="*/ 0 h 616034"/>
              <a:gd name="connsiteX1" fmla="*/ 112753 w 113312"/>
              <a:gd name="connsiteY1" fmla="*/ 129955 h 616034"/>
              <a:gd name="connsiteX2" fmla="*/ 112257 w 113312"/>
              <a:gd name="connsiteY2" fmla="*/ 616034 h 616034"/>
              <a:gd name="connsiteX3" fmla="*/ 1398 w 113312"/>
              <a:gd name="connsiteY3" fmla="*/ 463939 h 616034"/>
              <a:gd name="connsiteX4" fmla="*/ 0 w 113312"/>
              <a:gd name="connsiteY4" fmla="*/ 0 h 616034"/>
              <a:gd name="connsiteX0" fmla="*/ 0 w 120258"/>
              <a:gd name="connsiteY0" fmla="*/ 0 h 621146"/>
              <a:gd name="connsiteX1" fmla="*/ 119699 w 120258"/>
              <a:gd name="connsiteY1" fmla="*/ 135067 h 621146"/>
              <a:gd name="connsiteX2" fmla="*/ 119203 w 120258"/>
              <a:gd name="connsiteY2" fmla="*/ 621146 h 621146"/>
              <a:gd name="connsiteX3" fmla="*/ 8344 w 120258"/>
              <a:gd name="connsiteY3" fmla="*/ 469051 h 621146"/>
              <a:gd name="connsiteX4" fmla="*/ 0 w 120258"/>
              <a:gd name="connsiteY4" fmla="*/ 0 h 621146"/>
              <a:gd name="connsiteX0" fmla="*/ 2075 w 122333"/>
              <a:gd name="connsiteY0" fmla="*/ 0 h 621146"/>
              <a:gd name="connsiteX1" fmla="*/ 121774 w 122333"/>
              <a:gd name="connsiteY1" fmla="*/ 135067 h 621146"/>
              <a:gd name="connsiteX2" fmla="*/ 121278 w 122333"/>
              <a:gd name="connsiteY2" fmla="*/ 621146 h 621146"/>
              <a:gd name="connsiteX3" fmla="*/ 0 w 122333"/>
              <a:gd name="connsiteY3" fmla="*/ 469051 h 621146"/>
              <a:gd name="connsiteX4" fmla="*/ 2075 w 122333"/>
              <a:gd name="connsiteY4" fmla="*/ 0 h 621146"/>
              <a:gd name="connsiteX0" fmla="*/ 0 w 120258"/>
              <a:gd name="connsiteY0" fmla="*/ 0 h 621146"/>
              <a:gd name="connsiteX1" fmla="*/ 119699 w 120258"/>
              <a:gd name="connsiteY1" fmla="*/ 135067 h 621146"/>
              <a:gd name="connsiteX2" fmla="*/ 119203 w 120258"/>
              <a:gd name="connsiteY2" fmla="*/ 621146 h 621146"/>
              <a:gd name="connsiteX3" fmla="*/ 3135 w 120258"/>
              <a:gd name="connsiteY3" fmla="*/ 469051 h 621146"/>
              <a:gd name="connsiteX4" fmla="*/ 0 w 120258"/>
              <a:gd name="connsiteY4" fmla="*/ 0 h 621146"/>
              <a:gd name="connsiteX0" fmla="*/ 0 w 118521"/>
              <a:gd name="connsiteY0" fmla="*/ 0 h 616034"/>
              <a:gd name="connsiteX1" fmla="*/ 117962 w 118521"/>
              <a:gd name="connsiteY1" fmla="*/ 129955 h 616034"/>
              <a:gd name="connsiteX2" fmla="*/ 117466 w 118521"/>
              <a:gd name="connsiteY2" fmla="*/ 616034 h 616034"/>
              <a:gd name="connsiteX3" fmla="*/ 1398 w 118521"/>
              <a:gd name="connsiteY3" fmla="*/ 463939 h 616034"/>
              <a:gd name="connsiteX4" fmla="*/ 0 w 118521"/>
              <a:gd name="connsiteY4" fmla="*/ 0 h 616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21" h="616034">
                <a:moveTo>
                  <a:pt x="0" y="0"/>
                </a:moveTo>
                <a:cubicBezTo>
                  <a:pt x="121305" y="133652"/>
                  <a:pt x="3987" y="7750"/>
                  <a:pt x="117962" y="129955"/>
                </a:cubicBezTo>
                <a:cubicBezTo>
                  <a:pt x="120079" y="327863"/>
                  <a:pt x="115349" y="123127"/>
                  <a:pt x="117466" y="616034"/>
                </a:cubicBezTo>
                <a:lnTo>
                  <a:pt x="1398" y="463939"/>
                </a:lnTo>
                <a:cubicBezTo>
                  <a:pt x="2131" y="7477"/>
                  <a:pt x="2896" y="565966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>
            <a:off x="5567874" y="3340106"/>
            <a:ext cx="422832" cy="1531507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3463 w 108441"/>
              <a:gd name="connsiteY0" fmla="*/ 0 h 732434"/>
              <a:gd name="connsiteX1" fmla="*/ 107882 w 108441"/>
              <a:gd name="connsiteY1" fmla="*/ 195051 h 732434"/>
              <a:gd name="connsiteX2" fmla="*/ 107386 w 108441"/>
              <a:gd name="connsiteY2" fmla="*/ 732434 h 732434"/>
              <a:gd name="connsiteX3" fmla="*/ 0 w 108441"/>
              <a:gd name="connsiteY3" fmla="*/ 584614 h 732434"/>
              <a:gd name="connsiteX4" fmla="*/ 3463 w 108441"/>
              <a:gd name="connsiteY4" fmla="*/ 0 h 732434"/>
              <a:gd name="connsiteX0" fmla="*/ 6756 w 111734"/>
              <a:gd name="connsiteY0" fmla="*/ 0 h 732434"/>
              <a:gd name="connsiteX1" fmla="*/ 111175 w 111734"/>
              <a:gd name="connsiteY1" fmla="*/ 195051 h 732434"/>
              <a:gd name="connsiteX2" fmla="*/ 110679 w 111734"/>
              <a:gd name="connsiteY2" fmla="*/ 732434 h 732434"/>
              <a:gd name="connsiteX3" fmla="*/ 0 w 111734"/>
              <a:gd name="connsiteY3" fmla="*/ 566745 h 732434"/>
              <a:gd name="connsiteX4" fmla="*/ 6756 w 111734"/>
              <a:gd name="connsiteY4" fmla="*/ 0 h 732434"/>
              <a:gd name="connsiteX0" fmla="*/ 6756 w 117266"/>
              <a:gd name="connsiteY0" fmla="*/ 0 h 768173"/>
              <a:gd name="connsiteX1" fmla="*/ 111175 w 117266"/>
              <a:gd name="connsiteY1" fmla="*/ 195051 h 768173"/>
              <a:gd name="connsiteX2" fmla="*/ 117266 w 117266"/>
              <a:gd name="connsiteY2" fmla="*/ 768173 h 768173"/>
              <a:gd name="connsiteX3" fmla="*/ 0 w 117266"/>
              <a:gd name="connsiteY3" fmla="*/ 566745 h 768173"/>
              <a:gd name="connsiteX4" fmla="*/ 6756 w 117266"/>
              <a:gd name="connsiteY4" fmla="*/ 0 h 768173"/>
              <a:gd name="connsiteX0" fmla="*/ 732 w 117829"/>
              <a:gd name="connsiteY0" fmla="*/ 0 h 768173"/>
              <a:gd name="connsiteX1" fmla="*/ 111738 w 117829"/>
              <a:gd name="connsiteY1" fmla="*/ 195051 h 768173"/>
              <a:gd name="connsiteX2" fmla="*/ 117829 w 117829"/>
              <a:gd name="connsiteY2" fmla="*/ 768173 h 768173"/>
              <a:gd name="connsiteX3" fmla="*/ 563 w 117829"/>
              <a:gd name="connsiteY3" fmla="*/ 566745 h 768173"/>
              <a:gd name="connsiteX4" fmla="*/ 732 w 117829"/>
              <a:gd name="connsiteY4" fmla="*/ 0 h 768173"/>
              <a:gd name="connsiteX0" fmla="*/ 169 w 117266"/>
              <a:gd name="connsiteY0" fmla="*/ 0 h 768173"/>
              <a:gd name="connsiteX1" fmla="*/ 111175 w 117266"/>
              <a:gd name="connsiteY1" fmla="*/ 195051 h 768173"/>
              <a:gd name="connsiteX2" fmla="*/ 117266 w 117266"/>
              <a:gd name="connsiteY2" fmla="*/ 768173 h 768173"/>
              <a:gd name="connsiteX3" fmla="*/ 0 w 117266"/>
              <a:gd name="connsiteY3" fmla="*/ 566745 h 768173"/>
              <a:gd name="connsiteX4" fmla="*/ 169 w 117266"/>
              <a:gd name="connsiteY4" fmla="*/ 0 h 76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66" h="768173">
                <a:moveTo>
                  <a:pt x="169" y="0"/>
                </a:moveTo>
                <a:cubicBezTo>
                  <a:pt x="36000" y="70901"/>
                  <a:pt x="75344" y="124150"/>
                  <a:pt x="111175" y="195051"/>
                </a:cubicBezTo>
                <a:cubicBezTo>
                  <a:pt x="113292" y="392959"/>
                  <a:pt x="115149" y="570265"/>
                  <a:pt x="117266" y="768173"/>
                </a:cubicBezTo>
                <a:cubicBezTo>
                  <a:pt x="81471" y="718900"/>
                  <a:pt x="35795" y="616018"/>
                  <a:pt x="0" y="566745"/>
                </a:cubicBezTo>
                <a:cubicBezTo>
                  <a:pt x="2469" y="358253"/>
                  <a:pt x="993" y="595660"/>
                  <a:pt x="1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>
            <a:off x="5555940" y="4869160"/>
            <a:ext cx="422832" cy="1531507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3463 w 108441"/>
              <a:gd name="connsiteY0" fmla="*/ 0 h 732434"/>
              <a:gd name="connsiteX1" fmla="*/ 107882 w 108441"/>
              <a:gd name="connsiteY1" fmla="*/ 195051 h 732434"/>
              <a:gd name="connsiteX2" fmla="*/ 107386 w 108441"/>
              <a:gd name="connsiteY2" fmla="*/ 732434 h 732434"/>
              <a:gd name="connsiteX3" fmla="*/ 0 w 108441"/>
              <a:gd name="connsiteY3" fmla="*/ 584614 h 732434"/>
              <a:gd name="connsiteX4" fmla="*/ 3463 w 108441"/>
              <a:gd name="connsiteY4" fmla="*/ 0 h 732434"/>
              <a:gd name="connsiteX0" fmla="*/ 6756 w 111734"/>
              <a:gd name="connsiteY0" fmla="*/ 0 h 732434"/>
              <a:gd name="connsiteX1" fmla="*/ 111175 w 111734"/>
              <a:gd name="connsiteY1" fmla="*/ 195051 h 732434"/>
              <a:gd name="connsiteX2" fmla="*/ 110679 w 111734"/>
              <a:gd name="connsiteY2" fmla="*/ 732434 h 732434"/>
              <a:gd name="connsiteX3" fmla="*/ 0 w 111734"/>
              <a:gd name="connsiteY3" fmla="*/ 566745 h 732434"/>
              <a:gd name="connsiteX4" fmla="*/ 6756 w 111734"/>
              <a:gd name="connsiteY4" fmla="*/ 0 h 732434"/>
              <a:gd name="connsiteX0" fmla="*/ 6756 w 117266"/>
              <a:gd name="connsiteY0" fmla="*/ 0 h 768173"/>
              <a:gd name="connsiteX1" fmla="*/ 111175 w 117266"/>
              <a:gd name="connsiteY1" fmla="*/ 195051 h 768173"/>
              <a:gd name="connsiteX2" fmla="*/ 117266 w 117266"/>
              <a:gd name="connsiteY2" fmla="*/ 768173 h 768173"/>
              <a:gd name="connsiteX3" fmla="*/ 0 w 117266"/>
              <a:gd name="connsiteY3" fmla="*/ 566745 h 768173"/>
              <a:gd name="connsiteX4" fmla="*/ 6756 w 117266"/>
              <a:gd name="connsiteY4" fmla="*/ 0 h 768173"/>
              <a:gd name="connsiteX0" fmla="*/ 732 w 117829"/>
              <a:gd name="connsiteY0" fmla="*/ 0 h 768173"/>
              <a:gd name="connsiteX1" fmla="*/ 111738 w 117829"/>
              <a:gd name="connsiteY1" fmla="*/ 195051 h 768173"/>
              <a:gd name="connsiteX2" fmla="*/ 117829 w 117829"/>
              <a:gd name="connsiteY2" fmla="*/ 768173 h 768173"/>
              <a:gd name="connsiteX3" fmla="*/ 563 w 117829"/>
              <a:gd name="connsiteY3" fmla="*/ 566745 h 768173"/>
              <a:gd name="connsiteX4" fmla="*/ 732 w 117829"/>
              <a:gd name="connsiteY4" fmla="*/ 0 h 768173"/>
              <a:gd name="connsiteX0" fmla="*/ 169 w 117266"/>
              <a:gd name="connsiteY0" fmla="*/ 0 h 768173"/>
              <a:gd name="connsiteX1" fmla="*/ 111175 w 117266"/>
              <a:gd name="connsiteY1" fmla="*/ 195051 h 768173"/>
              <a:gd name="connsiteX2" fmla="*/ 117266 w 117266"/>
              <a:gd name="connsiteY2" fmla="*/ 768173 h 768173"/>
              <a:gd name="connsiteX3" fmla="*/ 0 w 117266"/>
              <a:gd name="connsiteY3" fmla="*/ 566745 h 768173"/>
              <a:gd name="connsiteX4" fmla="*/ 169 w 117266"/>
              <a:gd name="connsiteY4" fmla="*/ 0 h 768173"/>
              <a:gd name="connsiteX0" fmla="*/ 169 w 117266"/>
              <a:gd name="connsiteY0" fmla="*/ 0 h 768173"/>
              <a:gd name="connsiteX1" fmla="*/ 111175 w 117266"/>
              <a:gd name="connsiteY1" fmla="*/ 195051 h 768173"/>
              <a:gd name="connsiteX2" fmla="*/ 117266 w 117266"/>
              <a:gd name="connsiteY2" fmla="*/ 768173 h 768173"/>
              <a:gd name="connsiteX3" fmla="*/ 0 w 117266"/>
              <a:gd name="connsiteY3" fmla="*/ 566745 h 768173"/>
              <a:gd name="connsiteX4" fmla="*/ 169 w 117266"/>
              <a:gd name="connsiteY4" fmla="*/ 0 h 768173"/>
              <a:gd name="connsiteX0" fmla="*/ 169 w 117266"/>
              <a:gd name="connsiteY0" fmla="*/ 0 h 768173"/>
              <a:gd name="connsiteX1" fmla="*/ 114469 w 117266"/>
              <a:gd name="connsiteY1" fmla="*/ 183138 h 768173"/>
              <a:gd name="connsiteX2" fmla="*/ 117266 w 117266"/>
              <a:gd name="connsiteY2" fmla="*/ 768173 h 768173"/>
              <a:gd name="connsiteX3" fmla="*/ 0 w 117266"/>
              <a:gd name="connsiteY3" fmla="*/ 566745 h 768173"/>
              <a:gd name="connsiteX4" fmla="*/ 169 w 117266"/>
              <a:gd name="connsiteY4" fmla="*/ 0 h 76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66" h="768173">
                <a:moveTo>
                  <a:pt x="169" y="0"/>
                </a:moveTo>
                <a:cubicBezTo>
                  <a:pt x="36000" y="70901"/>
                  <a:pt x="124746" y="189670"/>
                  <a:pt x="114469" y="183138"/>
                </a:cubicBezTo>
                <a:cubicBezTo>
                  <a:pt x="116586" y="381046"/>
                  <a:pt x="115149" y="570265"/>
                  <a:pt x="117266" y="768173"/>
                </a:cubicBezTo>
                <a:cubicBezTo>
                  <a:pt x="81471" y="718900"/>
                  <a:pt x="35795" y="616018"/>
                  <a:pt x="0" y="566745"/>
                </a:cubicBezTo>
                <a:cubicBezTo>
                  <a:pt x="2469" y="358253"/>
                  <a:pt x="993" y="595660"/>
                  <a:pt x="169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BA642D0-FF22-EFB7-F60C-F4B3BF91898A}"/>
              </a:ext>
            </a:extLst>
          </p:cNvPr>
          <p:cNvSpPr txBox="1"/>
          <p:nvPr/>
        </p:nvSpPr>
        <p:spPr>
          <a:xfrm>
            <a:off x="2636389" y="38293"/>
            <a:ext cx="9012363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Упрощённая система налогообложения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(Закон № 176 ФЗ от 12.07.2024 г.)</a:t>
            </a:r>
          </a:p>
        </p:txBody>
      </p:sp>
      <p:sp>
        <p:nvSpPr>
          <p:cNvPr id="47" name="Rectángulo 6">
            <a:extLst>
              <a:ext uri="{FF2B5EF4-FFF2-40B4-BE49-F238E27FC236}">
                <a16:creationId xmlns:a16="http://schemas.microsoft.com/office/drawing/2014/main" xmlns="" id="{03D72D32-BFD7-BF44-80F4-B12863626D66}"/>
              </a:ext>
            </a:extLst>
          </p:cNvPr>
          <p:cNvSpPr/>
          <p:nvPr/>
        </p:nvSpPr>
        <p:spPr>
          <a:xfrm>
            <a:off x="11676620" y="6364207"/>
            <a:ext cx="514611" cy="485173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760 w 169699"/>
              <a:gd name="connsiteY0" fmla="*/ 0 h 2493305"/>
              <a:gd name="connsiteX1" fmla="*/ 169140 w 169699"/>
              <a:gd name="connsiteY1" fmla="*/ 356241 h 2493305"/>
              <a:gd name="connsiteX2" fmla="*/ 168643 w 169699"/>
              <a:gd name="connsiteY2" fmla="*/ 972190 h 2493305"/>
              <a:gd name="connsiteX3" fmla="*/ 370 w 169699"/>
              <a:gd name="connsiteY3" fmla="*/ 2493305 h 2493305"/>
              <a:gd name="connsiteX4" fmla="*/ 760 w 169699"/>
              <a:gd name="connsiteY4" fmla="*/ 0 h 2493305"/>
              <a:gd name="connsiteX0" fmla="*/ 760 w 173673"/>
              <a:gd name="connsiteY0" fmla="*/ 0 h 2493305"/>
              <a:gd name="connsiteX1" fmla="*/ 169140 w 173673"/>
              <a:gd name="connsiteY1" fmla="*/ 356241 h 2493305"/>
              <a:gd name="connsiteX2" fmla="*/ 173673 w 173673"/>
              <a:gd name="connsiteY2" fmla="*/ 2482636 h 2493305"/>
              <a:gd name="connsiteX3" fmla="*/ 370 w 173673"/>
              <a:gd name="connsiteY3" fmla="*/ 2493305 h 2493305"/>
              <a:gd name="connsiteX4" fmla="*/ 760 w 173673"/>
              <a:gd name="connsiteY4" fmla="*/ 0 h 2493305"/>
              <a:gd name="connsiteX0" fmla="*/ 5420 w 178333"/>
              <a:gd name="connsiteY0" fmla="*/ 0 h 2483560"/>
              <a:gd name="connsiteX1" fmla="*/ 173800 w 178333"/>
              <a:gd name="connsiteY1" fmla="*/ 356241 h 2483560"/>
              <a:gd name="connsiteX2" fmla="*/ 178333 w 178333"/>
              <a:gd name="connsiteY2" fmla="*/ 2482636 h 2483560"/>
              <a:gd name="connsiteX3" fmla="*/ 0 w 178333"/>
              <a:gd name="connsiteY3" fmla="*/ 2483560 h 2483560"/>
              <a:gd name="connsiteX4" fmla="*/ 5420 w 178333"/>
              <a:gd name="connsiteY4" fmla="*/ 0 h 2483560"/>
              <a:gd name="connsiteX0" fmla="*/ 5420 w 178333"/>
              <a:gd name="connsiteY0" fmla="*/ 1110353 h 3593913"/>
              <a:gd name="connsiteX1" fmla="*/ 173800 w 178333"/>
              <a:gd name="connsiteY1" fmla="*/ 0 h 3593913"/>
              <a:gd name="connsiteX2" fmla="*/ 178333 w 178333"/>
              <a:gd name="connsiteY2" fmla="*/ 3592989 h 3593913"/>
              <a:gd name="connsiteX3" fmla="*/ 0 w 178333"/>
              <a:gd name="connsiteY3" fmla="*/ 3593913 h 3593913"/>
              <a:gd name="connsiteX4" fmla="*/ 5420 w 178333"/>
              <a:gd name="connsiteY4" fmla="*/ 1110353 h 3593913"/>
              <a:gd name="connsiteX0" fmla="*/ 5420 w 178333"/>
              <a:gd name="connsiteY0" fmla="*/ 0 h 3594468"/>
              <a:gd name="connsiteX1" fmla="*/ 173800 w 178333"/>
              <a:gd name="connsiteY1" fmla="*/ 555 h 3594468"/>
              <a:gd name="connsiteX2" fmla="*/ 178333 w 178333"/>
              <a:gd name="connsiteY2" fmla="*/ 3593544 h 3594468"/>
              <a:gd name="connsiteX3" fmla="*/ 0 w 178333"/>
              <a:gd name="connsiteY3" fmla="*/ 3594468 h 3594468"/>
              <a:gd name="connsiteX4" fmla="*/ 5420 w 178333"/>
              <a:gd name="connsiteY4" fmla="*/ 0 h 359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333" h="3594468">
                <a:moveTo>
                  <a:pt x="5420" y="0"/>
                </a:moveTo>
                <a:lnTo>
                  <a:pt x="173800" y="555"/>
                </a:lnTo>
                <a:cubicBezTo>
                  <a:pt x="175917" y="198463"/>
                  <a:pt x="176216" y="3395636"/>
                  <a:pt x="178333" y="3593544"/>
                </a:cubicBezTo>
                <a:lnTo>
                  <a:pt x="0" y="3594468"/>
                </a:lnTo>
                <a:cubicBezTo>
                  <a:pt x="2469" y="3385976"/>
                  <a:pt x="2951" y="208492"/>
                  <a:pt x="542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lang="es-ES" sz="23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9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6848" y="8620"/>
            <a:ext cx="90477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Налог на добавленную стоимость </a:t>
            </a:r>
            <a:endParaRPr lang="ru-RU" b="1" dirty="0" smtClean="0">
              <a:solidFill>
                <a:schemeClr val="accent5">
                  <a:lumMod val="75000"/>
                </a:schemeClr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(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Закон № 176 ФЗ от 12.07.2024 г.) 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-21157" y="-1712"/>
            <a:ext cx="2668005" cy="823960"/>
            <a:chOff x="-21157" y="-1712"/>
            <a:chExt cx="2668005" cy="823960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-7233" y="0"/>
              <a:ext cx="2654081" cy="822248"/>
              <a:chOff x="-7233" y="0"/>
              <a:chExt cx="2654081" cy="764704"/>
            </a:xfrm>
          </p:grpSpPr>
          <p:sp>
            <p:nvSpPr>
              <p:cNvPr id="54" name="Прямоугольник 53"/>
              <p:cNvSpPr/>
              <p:nvPr/>
            </p:nvSpPr>
            <p:spPr>
              <a:xfrm>
                <a:off x="-7233" y="0"/>
                <a:ext cx="2654081" cy="7647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5" name="Прямая соединительная линия 54"/>
              <p:cNvCxnSpPr/>
              <p:nvPr/>
            </p:nvCxnSpPr>
            <p:spPr>
              <a:xfrm flipV="1">
                <a:off x="-7232" y="610198"/>
                <a:ext cx="1170286" cy="116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 flipV="1">
                <a:off x="1167843" y="153339"/>
                <a:ext cx="607734" cy="458026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1775577" y="149037"/>
                <a:ext cx="860812" cy="0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446" b="75349" l="16928" r="886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6" t="27412" r="13990" b="24442"/>
            <a:stretch/>
          </p:blipFill>
          <p:spPr bwMode="auto">
            <a:xfrm>
              <a:off x="-21157" y="-1712"/>
              <a:ext cx="692620" cy="664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Объект 2">
              <a:extLst>
                <a:ext uri="{DACA69C3-1D7A-4AB6-A0E9-4674F0C9C2E7}">
  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D4CDD0C-4FA1-4EA5-80AD-4AE4F7AE4CFF}"/>
                </a:ext>
              </a:extLst>
            </p:cNvPr>
            <p:cNvSpPr txBox="1">
              <a:spLocks/>
            </p:cNvSpPr>
            <p:nvPr/>
          </p:nvSpPr>
          <p:spPr>
            <a:xfrm>
              <a:off x="731404" y="212097"/>
              <a:ext cx="1534520" cy="118514"/>
            </a:xfrm>
            <a:prstGeom prst="rect">
              <a:avLst/>
            </a:prstGeom>
            <a:noFill/>
            <a:ln w="9525" cap="flat">
              <a:noFill/>
              <a:prstDash val="solid"/>
              <a:round/>
            </a:ln>
          </p:spPr>
          <p:txBody>
            <a:bodyPr vert="horz" lIns="0" tIns="0" rIns="0" bIns="0" rtlCol="0">
              <a:noAutofit/>
            </a:bodyPr>
            <a:lstStyle>
              <a:lvl1pPr marL="0" lvl="0" indent="0" algn="l" rtl="0">
                <a:lnSpc>
                  <a:spcPct val="125000"/>
                </a:lnSpc>
                <a:spcBef>
                  <a:spcPts val="1200"/>
                </a:spcBef>
                <a:buClr>
                  <a:schemeClr val="accent1"/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1pPr>
              <a:lvl2pPr marL="457200" lvl="1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2pPr>
              <a:lvl3pPr marL="914400" lvl="2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3pPr>
              <a:lvl4pPr marL="1371600" lvl="3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4pPr>
              <a:lvl5pPr marL="1828800" lvl="4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5pPr>
              <a:lvl6pPr marL="2514600" lvl="5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6pPr>
              <a:lvl7pPr marL="2971800" lvl="6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7pPr>
              <a:lvl8pPr marL="3429000" lvl="7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8pPr>
              <a:lvl9pPr marL="3886200" lvl="8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buClr>
                  <a:srgbClr val="A5A5A5"/>
                </a:buClr>
              </a:pPr>
              <a:r>
                <a:rPr lang="ru-RU" b="1" dirty="0" smtClean="0">
                  <a:latin typeface="Roboto Condensed" panose="020B0604020202020204" charset="0"/>
                  <a:cs typeface="Roboto Condensed" panose="020B0604020202020204" charset="0"/>
                </a:rPr>
                <a:t>УФНС РОССИИ 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buClr>
                  <a:srgbClr val="A5A5A5"/>
                </a:buClr>
              </a:pPr>
              <a:r>
                <a:rPr lang="ru-RU" b="1" dirty="0" smtClean="0">
                  <a:latin typeface="Roboto Condensed" panose="020B0604020202020204" charset="0"/>
                  <a:cs typeface="Roboto Condensed" panose="020B0604020202020204" charset="0"/>
                </a:rPr>
                <a:t>ПО ОРЕНБУРГСКОЙ ОБЛАСТИ</a:t>
              </a:r>
              <a:endParaRPr lang="ru-RU" b="1" kern="1200" dirty="0" smtClean="0">
                <a:latin typeface="Roboto Condensed" panose="020B0604020202020204" charset="0"/>
                <a:cs typeface="Roboto Condensed" panose="020B0604020202020204" charset="0"/>
              </a:endParaRPr>
            </a:p>
          </p:txBody>
        </p:sp>
      </p:grpSp>
      <p:sp>
        <p:nvSpPr>
          <p:cNvPr id="9" name="Rectángulo 6">
            <a:extLst>
              <a:ext uri="{FF2B5EF4-FFF2-40B4-BE49-F238E27FC236}">
                <a16:creationId xmlns:a16="http://schemas.microsoft.com/office/drawing/2014/main" xmlns="" id="{03D72D32-BFD7-BF44-80F4-B12863626D66}"/>
              </a:ext>
            </a:extLst>
          </p:cNvPr>
          <p:cNvSpPr/>
          <p:nvPr/>
        </p:nvSpPr>
        <p:spPr>
          <a:xfrm>
            <a:off x="11703110" y="15646"/>
            <a:ext cx="497247" cy="6858000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760 w 169699"/>
              <a:gd name="connsiteY0" fmla="*/ 0 h 2493305"/>
              <a:gd name="connsiteX1" fmla="*/ 169140 w 169699"/>
              <a:gd name="connsiteY1" fmla="*/ 356241 h 2493305"/>
              <a:gd name="connsiteX2" fmla="*/ 168643 w 169699"/>
              <a:gd name="connsiteY2" fmla="*/ 972190 h 2493305"/>
              <a:gd name="connsiteX3" fmla="*/ 370 w 169699"/>
              <a:gd name="connsiteY3" fmla="*/ 2493305 h 2493305"/>
              <a:gd name="connsiteX4" fmla="*/ 760 w 169699"/>
              <a:gd name="connsiteY4" fmla="*/ 0 h 2493305"/>
              <a:gd name="connsiteX0" fmla="*/ 760 w 173673"/>
              <a:gd name="connsiteY0" fmla="*/ 0 h 2493305"/>
              <a:gd name="connsiteX1" fmla="*/ 169140 w 173673"/>
              <a:gd name="connsiteY1" fmla="*/ 356241 h 2493305"/>
              <a:gd name="connsiteX2" fmla="*/ 173673 w 173673"/>
              <a:gd name="connsiteY2" fmla="*/ 2482636 h 2493305"/>
              <a:gd name="connsiteX3" fmla="*/ 370 w 173673"/>
              <a:gd name="connsiteY3" fmla="*/ 2493305 h 2493305"/>
              <a:gd name="connsiteX4" fmla="*/ 760 w 173673"/>
              <a:gd name="connsiteY4" fmla="*/ 0 h 2493305"/>
              <a:gd name="connsiteX0" fmla="*/ 5420 w 178333"/>
              <a:gd name="connsiteY0" fmla="*/ 0 h 2483560"/>
              <a:gd name="connsiteX1" fmla="*/ 173800 w 178333"/>
              <a:gd name="connsiteY1" fmla="*/ 356241 h 2483560"/>
              <a:gd name="connsiteX2" fmla="*/ 178333 w 178333"/>
              <a:gd name="connsiteY2" fmla="*/ 2482636 h 2483560"/>
              <a:gd name="connsiteX3" fmla="*/ 0 w 178333"/>
              <a:gd name="connsiteY3" fmla="*/ 2483560 h 2483560"/>
              <a:gd name="connsiteX4" fmla="*/ 5420 w 178333"/>
              <a:gd name="connsiteY4" fmla="*/ 0 h 2483560"/>
              <a:gd name="connsiteX0" fmla="*/ 5420 w 178333"/>
              <a:gd name="connsiteY0" fmla="*/ 1110353 h 3593913"/>
              <a:gd name="connsiteX1" fmla="*/ 173800 w 178333"/>
              <a:gd name="connsiteY1" fmla="*/ 0 h 3593913"/>
              <a:gd name="connsiteX2" fmla="*/ 178333 w 178333"/>
              <a:gd name="connsiteY2" fmla="*/ 3592989 h 3593913"/>
              <a:gd name="connsiteX3" fmla="*/ 0 w 178333"/>
              <a:gd name="connsiteY3" fmla="*/ 3593913 h 3593913"/>
              <a:gd name="connsiteX4" fmla="*/ 5420 w 178333"/>
              <a:gd name="connsiteY4" fmla="*/ 1110353 h 3593913"/>
              <a:gd name="connsiteX0" fmla="*/ 5420 w 178333"/>
              <a:gd name="connsiteY0" fmla="*/ 0 h 3594468"/>
              <a:gd name="connsiteX1" fmla="*/ 173800 w 178333"/>
              <a:gd name="connsiteY1" fmla="*/ 555 h 3594468"/>
              <a:gd name="connsiteX2" fmla="*/ 178333 w 178333"/>
              <a:gd name="connsiteY2" fmla="*/ 3593544 h 3594468"/>
              <a:gd name="connsiteX3" fmla="*/ 0 w 178333"/>
              <a:gd name="connsiteY3" fmla="*/ 3594468 h 3594468"/>
              <a:gd name="connsiteX4" fmla="*/ 5420 w 178333"/>
              <a:gd name="connsiteY4" fmla="*/ 0 h 359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333" h="3594468">
                <a:moveTo>
                  <a:pt x="5420" y="0"/>
                </a:moveTo>
                <a:lnTo>
                  <a:pt x="173800" y="555"/>
                </a:lnTo>
                <a:cubicBezTo>
                  <a:pt x="175917" y="198463"/>
                  <a:pt x="176216" y="3395636"/>
                  <a:pt x="178333" y="3593544"/>
                </a:cubicBezTo>
                <a:lnTo>
                  <a:pt x="0" y="3594468"/>
                </a:lnTo>
                <a:cubicBezTo>
                  <a:pt x="2469" y="3385976"/>
                  <a:pt x="2951" y="208492"/>
                  <a:pt x="542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1" name="Rectángulo 6">
            <a:extLst>
              <a:ext uri="{FF2B5EF4-FFF2-40B4-BE49-F238E27FC236}">
                <a16:creationId xmlns:a16="http://schemas.microsoft.com/office/drawing/2014/main" xmlns="" id="{49A82080-E185-E645-A59C-16DEBB62EAEE}"/>
              </a:ext>
            </a:extLst>
          </p:cNvPr>
          <p:cNvSpPr/>
          <p:nvPr/>
        </p:nvSpPr>
        <p:spPr>
          <a:xfrm flipH="1">
            <a:off x="11698711" y="728700"/>
            <a:ext cx="517969" cy="666000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77447 w 169329"/>
              <a:gd name="connsiteY0" fmla="*/ 0 h 803000"/>
              <a:gd name="connsiteX1" fmla="*/ 168770 w 169329"/>
              <a:gd name="connsiteY1" fmla="*/ 187051 h 803000"/>
              <a:gd name="connsiteX2" fmla="*/ 168273 w 169329"/>
              <a:gd name="connsiteY2" fmla="*/ 803000 h 803000"/>
              <a:gd name="connsiteX3" fmla="*/ 0 w 169329"/>
              <a:gd name="connsiteY3" fmla="*/ 457984 h 803000"/>
              <a:gd name="connsiteX4" fmla="*/ 77447 w 169329"/>
              <a:gd name="connsiteY4" fmla="*/ 0 h 803000"/>
              <a:gd name="connsiteX0" fmla="*/ 387 w 92269"/>
              <a:gd name="connsiteY0" fmla="*/ 0 h 803000"/>
              <a:gd name="connsiteX1" fmla="*/ 91710 w 92269"/>
              <a:gd name="connsiteY1" fmla="*/ 187051 h 803000"/>
              <a:gd name="connsiteX2" fmla="*/ 91213 w 92269"/>
              <a:gd name="connsiteY2" fmla="*/ 803000 h 803000"/>
              <a:gd name="connsiteX3" fmla="*/ 5705 w 92269"/>
              <a:gd name="connsiteY3" fmla="*/ 661012 h 803000"/>
              <a:gd name="connsiteX4" fmla="*/ 387 w 92269"/>
              <a:gd name="connsiteY4" fmla="*/ 0 h 803000"/>
              <a:gd name="connsiteX0" fmla="*/ 760 w 92642"/>
              <a:gd name="connsiteY0" fmla="*/ 0 h 803000"/>
              <a:gd name="connsiteX1" fmla="*/ 92083 w 92642"/>
              <a:gd name="connsiteY1" fmla="*/ 187051 h 803000"/>
              <a:gd name="connsiteX2" fmla="*/ 91586 w 92642"/>
              <a:gd name="connsiteY2" fmla="*/ 803000 h 803000"/>
              <a:gd name="connsiteX3" fmla="*/ 370 w 92642"/>
              <a:gd name="connsiteY3" fmla="*/ 672291 h 803000"/>
              <a:gd name="connsiteX4" fmla="*/ 760 w 92642"/>
              <a:gd name="connsiteY4" fmla="*/ 0 h 803000"/>
              <a:gd name="connsiteX0" fmla="*/ 760 w 92642"/>
              <a:gd name="connsiteY0" fmla="*/ 0 h 803000"/>
              <a:gd name="connsiteX1" fmla="*/ 92083 w 92642"/>
              <a:gd name="connsiteY1" fmla="*/ 187051 h 803000"/>
              <a:gd name="connsiteX2" fmla="*/ 91586 w 92642"/>
              <a:gd name="connsiteY2" fmla="*/ 803000 h 803000"/>
              <a:gd name="connsiteX3" fmla="*/ 370 w 92642"/>
              <a:gd name="connsiteY3" fmla="*/ 627174 h 803000"/>
              <a:gd name="connsiteX4" fmla="*/ 760 w 92642"/>
              <a:gd name="connsiteY4" fmla="*/ 0 h 803000"/>
              <a:gd name="connsiteX0" fmla="*/ 760 w 94881"/>
              <a:gd name="connsiteY0" fmla="*/ 0 h 803000"/>
              <a:gd name="connsiteX1" fmla="*/ 92083 w 94881"/>
              <a:gd name="connsiteY1" fmla="*/ 187051 h 803000"/>
              <a:gd name="connsiteX2" fmla="*/ 94881 w 94881"/>
              <a:gd name="connsiteY2" fmla="*/ 803000 h 803000"/>
              <a:gd name="connsiteX3" fmla="*/ 370 w 94881"/>
              <a:gd name="connsiteY3" fmla="*/ 627174 h 803000"/>
              <a:gd name="connsiteX4" fmla="*/ 760 w 94881"/>
              <a:gd name="connsiteY4" fmla="*/ 0 h 803000"/>
              <a:gd name="connsiteX0" fmla="*/ 760 w 94881"/>
              <a:gd name="connsiteY0" fmla="*/ 0 h 803000"/>
              <a:gd name="connsiteX1" fmla="*/ 93730 w 94881"/>
              <a:gd name="connsiteY1" fmla="*/ 215177 h 803000"/>
              <a:gd name="connsiteX2" fmla="*/ 94881 w 94881"/>
              <a:gd name="connsiteY2" fmla="*/ 803000 h 803000"/>
              <a:gd name="connsiteX3" fmla="*/ 370 w 94881"/>
              <a:gd name="connsiteY3" fmla="*/ 627174 h 803000"/>
              <a:gd name="connsiteX4" fmla="*/ 760 w 94881"/>
              <a:gd name="connsiteY4" fmla="*/ 0 h 803000"/>
              <a:gd name="connsiteX0" fmla="*/ 760 w 94881"/>
              <a:gd name="connsiteY0" fmla="*/ 0 h 762613"/>
              <a:gd name="connsiteX1" fmla="*/ 93730 w 94881"/>
              <a:gd name="connsiteY1" fmla="*/ 174790 h 762613"/>
              <a:gd name="connsiteX2" fmla="*/ 94881 w 94881"/>
              <a:gd name="connsiteY2" fmla="*/ 762613 h 762613"/>
              <a:gd name="connsiteX3" fmla="*/ 370 w 94881"/>
              <a:gd name="connsiteY3" fmla="*/ 586787 h 762613"/>
              <a:gd name="connsiteX4" fmla="*/ 760 w 94881"/>
              <a:gd name="connsiteY4" fmla="*/ 0 h 762613"/>
              <a:gd name="connsiteX0" fmla="*/ 760 w 94089"/>
              <a:gd name="connsiteY0" fmla="*/ 0 h 752551"/>
              <a:gd name="connsiteX1" fmla="*/ 93730 w 94089"/>
              <a:gd name="connsiteY1" fmla="*/ 174790 h 752551"/>
              <a:gd name="connsiteX2" fmla="*/ 89938 w 94089"/>
              <a:gd name="connsiteY2" fmla="*/ 752551 h 752551"/>
              <a:gd name="connsiteX3" fmla="*/ 370 w 94089"/>
              <a:gd name="connsiteY3" fmla="*/ 586787 h 752551"/>
              <a:gd name="connsiteX4" fmla="*/ 760 w 94089"/>
              <a:gd name="connsiteY4" fmla="*/ 0 h 752551"/>
              <a:gd name="connsiteX0" fmla="*/ 760 w 89938"/>
              <a:gd name="connsiteY0" fmla="*/ 0 h 752551"/>
              <a:gd name="connsiteX1" fmla="*/ 87140 w 89938"/>
              <a:gd name="connsiteY1" fmla="*/ 144606 h 752551"/>
              <a:gd name="connsiteX2" fmla="*/ 89938 w 89938"/>
              <a:gd name="connsiteY2" fmla="*/ 752551 h 752551"/>
              <a:gd name="connsiteX3" fmla="*/ 370 w 89938"/>
              <a:gd name="connsiteY3" fmla="*/ 586787 h 752551"/>
              <a:gd name="connsiteX4" fmla="*/ 760 w 89938"/>
              <a:gd name="connsiteY4" fmla="*/ 0 h 752551"/>
              <a:gd name="connsiteX0" fmla="*/ 760 w 89938"/>
              <a:gd name="connsiteY0" fmla="*/ 0 h 725525"/>
              <a:gd name="connsiteX1" fmla="*/ 87140 w 89938"/>
              <a:gd name="connsiteY1" fmla="*/ 117580 h 725525"/>
              <a:gd name="connsiteX2" fmla="*/ 89938 w 89938"/>
              <a:gd name="connsiteY2" fmla="*/ 725525 h 725525"/>
              <a:gd name="connsiteX3" fmla="*/ 370 w 89938"/>
              <a:gd name="connsiteY3" fmla="*/ 559761 h 725525"/>
              <a:gd name="connsiteX4" fmla="*/ 760 w 89938"/>
              <a:gd name="connsiteY4" fmla="*/ 0 h 725525"/>
              <a:gd name="connsiteX0" fmla="*/ 760 w 89938"/>
              <a:gd name="connsiteY0" fmla="*/ 0 h 725525"/>
              <a:gd name="connsiteX1" fmla="*/ 87140 w 89938"/>
              <a:gd name="connsiteY1" fmla="*/ 117580 h 725525"/>
              <a:gd name="connsiteX2" fmla="*/ 89938 w 89938"/>
              <a:gd name="connsiteY2" fmla="*/ 725525 h 725525"/>
              <a:gd name="connsiteX3" fmla="*/ 370 w 89938"/>
              <a:gd name="connsiteY3" fmla="*/ 559761 h 725525"/>
              <a:gd name="connsiteX4" fmla="*/ 760 w 89938"/>
              <a:gd name="connsiteY4" fmla="*/ 0 h 725525"/>
              <a:gd name="connsiteX0" fmla="*/ 760 w 89938"/>
              <a:gd name="connsiteY0" fmla="*/ 0 h 725525"/>
              <a:gd name="connsiteX1" fmla="*/ 87140 w 89938"/>
              <a:gd name="connsiteY1" fmla="*/ 117580 h 725525"/>
              <a:gd name="connsiteX2" fmla="*/ 89938 w 89938"/>
              <a:gd name="connsiteY2" fmla="*/ 725525 h 725525"/>
              <a:gd name="connsiteX3" fmla="*/ 370 w 89938"/>
              <a:gd name="connsiteY3" fmla="*/ 559761 h 725525"/>
              <a:gd name="connsiteX4" fmla="*/ 760 w 89938"/>
              <a:gd name="connsiteY4" fmla="*/ 0 h 725525"/>
              <a:gd name="connsiteX0" fmla="*/ 760 w 88015"/>
              <a:gd name="connsiteY0" fmla="*/ 0 h 716516"/>
              <a:gd name="connsiteX1" fmla="*/ 87140 w 88015"/>
              <a:gd name="connsiteY1" fmla="*/ 117580 h 716516"/>
              <a:gd name="connsiteX2" fmla="*/ 88015 w 88015"/>
              <a:gd name="connsiteY2" fmla="*/ 716516 h 716516"/>
              <a:gd name="connsiteX3" fmla="*/ 370 w 88015"/>
              <a:gd name="connsiteY3" fmla="*/ 559761 h 716516"/>
              <a:gd name="connsiteX4" fmla="*/ 760 w 88015"/>
              <a:gd name="connsiteY4" fmla="*/ 0 h 716516"/>
              <a:gd name="connsiteX0" fmla="*/ 760 w 89478"/>
              <a:gd name="connsiteY0" fmla="*/ 0 h 716516"/>
              <a:gd name="connsiteX1" fmla="*/ 88959 w 89478"/>
              <a:gd name="connsiteY1" fmla="*/ 135597 h 716516"/>
              <a:gd name="connsiteX2" fmla="*/ 88015 w 89478"/>
              <a:gd name="connsiteY2" fmla="*/ 716516 h 716516"/>
              <a:gd name="connsiteX3" fmla="*/ 370 w 89478"/>
              <a:gd name="connsiteY3" fmla="*/ 559761 h 716516"/>
              <a:gd name="connsiteX4" fmla="*/ 760 w 89478"/>
              <a:gd name="connsiteY4" fmla="*/ 0 h 716516"/>
              <a:gd name="connsiteX0" fmla="*/ 395 w 94568"/>
              <a:gd name="connsiteY0" fmla="*/ 0 h 707508"/>
              <a:gd name="connsiteX1" fmla="*/ 94049 w 94568"/>
              <a:gd name="connsiteY1" fmla="*/ 126589 h 707508"/>
              <a:gd name="connsiteX2" fmla="*/ 93105 w 94568"/>
              <a:gd name="connsiteY2" fmla="*/ 707508 h 707508"/>
              <a:gd name="connsiteX3" fmla="*/ 5460 w 94568"/>
              <a:gd name="connsiteY3" fmla="*/ 550753 h 707508"/>
              <a:gd name="connsiteX4" fmla="*/ 395 w 94568"/>
              <a:gd name="connsiteY4" fmla="*/ 0 h 707508"/>
              <a:gd name="connsiteX0" fmla="*/ 0 w 94173"/>
              <a:gd name="connsiteY0" fmla="*/ 0 h 707508"/>
              <a:gd name="connsiteX1" fmla="*/ 93654 w 94173"/>
              <a:gd name="connsiteY1" fmla="*/ 126589 h 707508"/>
              <a:gd name="connsiteX2" fmla="*/ 92710 w 94173"/>
              <a:gd name="connsiteY2" fmla="*/ 707508 h 707508"/>
              <a:gd name="connsiteX3" fmla="*/ 5065 w 94173"/>
              <a:gd name="connsiteY3" fmla="*/ 550753 h 707508"/>
              <a:gd name="connsiteX4" fmla="*/ 0 w 94173"/>
              <a:gd name="connsiteY4" fmla="*/ 0 h 707508"/>
              <a:gd name="connsiteX0" fmla="*/ 2209 w 89108"/>
              <a:gd name="connsiteY0" fmla="*/ 0 h 707508"/>
              <a:gd name="connsiteX1" fmla="*/ 88589 w 89108"/>
              <a:gd name="connsiteY1" fmla="*/ 126589 h 707508"/>
              <a:gd name="connsiteX2" fmla="*/ 87645 w 89108"/>
              <a:gd name="connsiteY2" fmla="*/ 707508 h 707508"/>
              <a:gd name="connsiteX3" fmla="*/ 0 w 89108"/>
              <a:gd name="connsiteY3" fmla="*/ 550753 h 707508"/>
              <a:gd name="connsiteX4" fmla="*/ 2209 w 89108"/>
              <a:gd name="connsiteY4" fmla="*/ 0 h 707508"/>
              <a:gd name="connsiteX0" fmla="*/ 2209 w 89108"/>
              <a:gd name="connsiteY0" fmla="*/ 0 h 707508"/>
              <a:gd name="connsiteX1" fmla="*/ 88589 w 89108"/>
              <a:gd name="connsiteY1" fmla="*/ 126589 h 707508"/>
              <a:gd name="connsiteX2" fmla="*/ 87645 w 89108"/>
              <a:gd name="connsiteY2" fmla="*/ 707508 h 707508"/>
              <a:gd name="connsiteX3" fmla="*/ 0 w 89108"/>
              <a:gd name="connsiteY3" fmla="*/ 550753 h 707508"/>
              <a:gd name="connsiteX4" fmla="*/ 2209 w 89108"/>
              <a:gd name="connsiteY4" fmla="*/ 0 h 707508"/>
              <a:gd name="connsiteX0" fmla="*/ 2209 w 88589"/>
              <a:gd name="connsiteY0" fmla="*/ 0 h 707508"/>
              <a:gd name="connsiteX1" fmla="*/ 88589 w 88589"/>
              <a:gd name="connsiteY1" fmla="*/ 126589 h 707508"/>
              <a:gd name="connsiteX2" fmla="*/ 87645 w 88589"/>
              <a:gd name="connsiteY2" fmla="*/ 707508 h 707508"/>
              <a:gd name="connsiteX3" fmla="*/ 0 w 88589"/>
              <a:gd name="connsiteY3" fmla="*/ 550753 h 707508"/>
              <a:gd name="connsiteX4" fmla="*/ 2209 w 88589"/>
              <a:gd name="connsiteY4" fmla="*/ 0 h 707508"/>
              <a:gd name="connsiteX0" fmla="*/ 2209 w 88589"/>
              <a:gd name="connsiteY0" fmla="*/ 0 h 707508"/>
              <a:gd name="connsiteX1" fmla="*/ 88589 w 88589"/>
              <a:gd name="connsiteY1" fmla="*/ 126589 h 707508"/>
              <a:gd name="connsiteX2" fmla="*/ 87645 w 88589"/>
              <a:gd name="connsiteY2" fmla="*/ 707508 h 707508"/>
              <a:gd name="connsiteX3" fmla="*/ 0 w 88589"/>
              <a:gd name="connsiteY3" fmla="*/ 550753 h 707508"/>
              <a:gd name="connsiteX4" fmla="*/ 2209 w 88589"/>
              <a:gd name="connsiteY4" fmla="*/ 0 h 70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89" h="707508">
                <a:moveTo>
                  <a:pt x="2209" y="0"/>
                </a:moveTo>
                <a:cubicBezTo>
                  <a:pt x="98722" y="154781"/>
                  <a:pt x="-7924" y="-1167"/>
                  <a:pt x="88589" y="126589"/>
                </a:cubicBezTo>
                <a:cubicBezTo>
                  <a:pt x="87205" y="701454"/>
                  <a:pt x="86695" y="139892"/>
                  <a:pt x="87645" y="707508"/>
                </a:cubicBezTo>
                <a:cubicBezTo>
                  <a:pt x="57240" y="648899"/>
                  <a:pt x="30405" y="609362"/>
                  <a:pt x="0" y="550753"/>
                </a:cubicBezTo>
                <a:cubicBezTo>
                  <a:pt x="2469" y="342261"/>
                  <a:pt x="1559" y="577838"/>
                  <a:pt x="2209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7">
            <a:extLst>
              <a:ext uri="{FF2B5EF4-FFF2-40B4-BE49-F238E27FC236}">
                <a16:creationId xmlns:a16="http://schemas.microsoft.com/office/drawing/2014/main" xmlns="" id="{2B6DCF69-C329-B449-B618-9CDD3016A451}"/>
              </a:ext>
            </a:extLst>
          </p:cNvPr>
          <p:cNvSpPr/>
          <p:nvPr/>
        </p:nvSpPr>
        <p:spPr>
          <a:xfrm>
            <a:off x="-21157" y="851172"/>
            <a:ext cx="11724269" cy="525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</a:rPr>
              <a:t>              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ПРЕДСТОЯЩИЕ ИЗМЕНЕНИЯ 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 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2025 ГОДУ (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ст.145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, 164, 170, 171, 346.11 НК 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РФ)</a:t>
            </a:r>
            <a:endParaRPr lang="ru-RU" sz="1800" b="1" dirty="0">
              <a:solidFill>
                <a:schemeClr val="accent5">
                  <a:lumMod val="75000"/>
                </a:schemeClr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49" name="Параллелограмм 48"/>
          <p:cNvSpPr/>
          <p:nvPr/>
        </p:nvSpPr>
        <p:spPr>
          <a:xfrm rot="16200000" flipV="1">
            <a:off x="9479436" y="3636451"/>
            <a:ext cx="4960051" cy="512700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Rectángulo 6">
            <a:extLst>
              <a:ext uri="{FF2B5EF4-FFF2-40B4-BE49-F238E27FC236}">
                <a16:creationId xmlns="" xmlns:a16="http://schemas.microsoft.com/office/drawing/2014/main" id="{03D72D32-BFD7-BF44-80F4-B12863626D66}"/>
              </a:ext>
            </a:extLst>
          </p:cNvPr>
          <p:cNvSpPr/>
          <p:nvPr/>
        </p:nvSpPr>
        <p:spPr>
          <a:xfrm>
            <a:off x="11703112" y="6372827"/>
            <a:ext cx="514611" cy="485173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760 w 169699"/>
              <a:gd name="connsiteY0" fmla="*/ 0 h 2493305"/>
              <a:gd name="connsiteX1" fmla="*/ 169140 w 169699"/>
              <a:gd name="connsiteY1" fmla="*/ 356241 h 2493305"/>
              <a:gd name="connsiteX2" fmla="*/ 168643 w 169699"/>
              <a:gd name="connsiteY2" fmla="*/ 972190 h 2493305"/>
              <a:gd name="connsiteX3" fmla="*/ 370 w 169699"/>
              <a:gd name="connsiteY3" fmla="*/ 2493305 h 2493305"/>
              <a:gd name="connsiteX4" fmla="*/ 760 w 169699"/>
              <a:gd name="connsiteY4" fmla="*/ 0 h 2493305"/>
              <a:gd name="connsiteX0" fmla="*/ 760 w 173673"/>
              <a:gd name="connsiteY0" fmla="*/ 0 h 2493305"/>
              <a:gd name="connsiteX1" fmla="*/ 169140 w 173673"/>
              <a:gd name="connsiteY1" fmla="*/ 356241 h 2493305"/>
              <a:gd name="connsiteX2" fmla="*/ 173673 w 173673"/>
              <a:gd name="connsiteY2" fmla="*/ 2482636 h 2493305"/>
              <a:gd name="connsiteX3" fmla="*/ 370 w 173673"/>
              <a:gd name="connsiteY3" fmla="*/ 2493305 h 2493305"/>
              <a:gd name="connsiteX4" fmla="*/ 760 w 173673"/>
              <a:gd name="connsiteY4" fmla="*/ 0 h 2493305"/>
              <a:gd name="connsiteX0" fmla="*/ 5420 w 178333"/>
              <a:gd name="connsiteY0" fmla="*/ 0 h 2483560"/>
              <a:gd name="connsiteX1" fmla="*/ 173800 w 178333"/>
              <a:gd name="connsiteY1" fmla="*/ 356241 h 2483560"/>
              <a:gd name="connsiteX2" fmla="*/ 178333 w 178333"/>
              <a:gd name="connsiteY2" fmla="*/ 2482636 h 2483560"/>
              <a:gd name="connsiteX3" fmla="*/ 0 w 178333"/>
              <a:gd name="connsiteY3" fmla="*/ 2483560 h 2483560"/>
              <a:gd name="connsiteX4" fmla="*/ 5420 w 178333"/>
              <a:gd name="connsiteY4" fmla="*/ 0 h 2483560"/>
              <a:gd name="connsiteX0" fmla="*/ 5420 w 178333"/>
              <a:gd name="connsiteY0" fmla="*/ 1110353 h 3593913"/>
              <a:gd name="connsiteX1" fmla="*/ 173800 w 178333"/>
              <a:gd name="connsiteY1" fmla="*/ 0 h 3593913"/>
              <a:gd name="connsiteX2" fmla="*/ 178333 w 178333"/>
              <a:gd name="connsiteY2" fmla="*/ 3592989 h 3593913"/>
              <a:gd name="connsiteX3" fmla="*/ 0 w 178333"/>
              <a:gd name="connsiteY3" fmla="*/ 3593913 h 3593913"/>
              <a:gd name="connsiteX4" fmla="*/ 5420 w 178333"/>
              <a:gd name="connsiteY4" fmla="*/ 1110353 h 3593913"/>
              <a:gd name="connsiteX0" fmla="*/ 5420 w 178333"/>
              <a:gd name="connsiteY0" fmla="*/ 0 h 3594468"/>
              <a:gd name="connsiteX1" fmla="*/ 173800 w 178333"/>
              <a:gd name="connsiteY1" fmla="*/ 555 h 3594468"/>
              <a:gd name="connsiteX2" fmla="*/ 178333 w 178333"/>
              <a:gd name="connsiteY2" fmla="*/ 3593544 h 3594468"/>
              <a:gd name="connsiteX3" fmla="*/ 0 w 178333"/>
              <a:gd name="connsiteY3" fmla="*/ 3594468 h 3594468"/>
              <a:gd name="connsiteX4" fmla="*/ 5420 w 178333"/>
              <a:gd name="connsiteY4" fmla="*/ 0 h 359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333" h="3594468">
                <a:moveTo>
                  <a:pt x="5420" y="0"/>
                </a:moveTo>
                <a:lnTo>
                  <a:pt x="173800" y="555"/>
                </a:lnTo>
                <a:cubicBezTo>
                  <a:pt x="175917" y="198463"/>
                  <a:pt x="176216" y="3395636"/>
                  <a:pt x="178333" y="3593544"/>
                </a:cubicBezTo>
                <a:lnTo>
                  <a:pt x="0" y="3594468"/>
                </a:lnTo>
                <a:cubicBezTo>
                  <a:pt x="2469" y="3385976"/>
                  <a:pt x="2951" y="208492"/>
                  <a:pt x="542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>
                <a:solidFill>
                  <a:schemeClr val="accent5">
                    <a:lumMod val="75000"/>
                  </a:schemeClr>
                </a:solidFill>
              </a:rPr>
              <a:t>5</a:t>
            </a:r>
            <a:endParaRPr lang="es-ES" sz="2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273564" y="1520788"/>
            <a:ext cx="5988939" cy="324037"/>
          </a:xfrm>
          <a:prstGeom prst="roundRect">
            <a:avLst>
              <a:gd name="adj" fmla="val 8895"/>
            </a:avLst>
          </a:prstGeom>
          <a:solidFill>
            <a:schemeClr val="bg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Open Sans Light"/>
                <a:cs typeface="Segoe UI" panose="020B0502040204020203" pitchFamily="34" charset="0"/>
              </a:rPr>
              <a:t>УСН-плательщики = плательщики НДС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Open Sans Light"/>
              <a:cs typeface="Segoe UI" panose="020B0502040204020203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292651" y="3961378"/>
            <a:ext cx="1898926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6232999" y="3894703"/>
            <a:ext cx="153988" cy="133350"/>
          </a:xfrm>
          <a:prstGeom prst="ellipse">
            <a:avLst/>
          </a:prstGeom>
          <a:solidFill>
            <a:srgbClr val="0681B0"/>
          </a:solidFill>
          <a:ln>
            <a:solidFill>
              <a:srgbClr val="0681B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1pPr>
            <a:lvl2pPr marL="457200" indent="-285750" algn="l" defTabSz="912813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2pPr>
            <a:lvl3pPr marL="914400" indent="-571500" algn="l" defTabSz="912813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3pPr>
            <a:lvl4pPr marL="1371600" indent="-857250" algn="l" defTabSz="912813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4pPr>
            <a:lvl5pPr marL="1828800" indent="-1143000" algn="l" defTabSz="912813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9pPr>
          </a:lstStyle>
          <a:p>
            <a:pPr algn="ctr">
              <a:defRPr/>
            </a:pPr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345569" y="3961378"/>
            <a:ext cx="2887430" cy="0"/>
          </a:xfrm>
          <a:prstGeom prst="line">
            <a:avLst/>
          </a:prstGeom>
          <a:ln w="28575">
            <a:solidFill>
              <a:srgbClr val="0681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8868643" y="3894703"/>
            <a:ext cx="153988" cy="13335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1pPr>
            <a:lvl2pPr marL="457200" indent="-285750" algn="l" defTabSz="912813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2pPr>
            <a:lvl3pPr marL="914400" indent="-571500" algn="l" defTabSz="912813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3pPr>
            <a:lvl4pPr marL="1371600" indent="-857250" algn="l" defTabSz="912813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4pPr>
            <a:lvl5pPr marL="1828800" indent="-1143000" algn="l" defTabSz="912813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9pPr>
          </a:lstStyle>
          <a:p>
            <a:pPr algn="ctr">
              <a:defRPr/>
            </a:pPr>
            <a:endParaRPr lang="ru-RU"/>
          </a:p>
        </p:txBody>
      </p:sp>
      <p:cxnSp>
        <p:nvCxnSpPr>
          <p:cNvPr id="30" name="Прямая соединительная линия 29"/>
          <p:cNvCxnSpPr>
            <a:stCxn id="27" idx="6"/>
          </p:cNvCxnSpPr>
          <p:nvPr/>
        </p:nvCxnSpPr>
        <p:spPr>
          <a:xfrm>
            <a:off x="6386987" y="3961378"/>
            <a:ext cx="2481656" cy="0"/>
          </a:xfrm>
          <a:prstGeom prst="line">
            <a:avLst/>
          </a:prstGeom>
          <a:ln w="28575">
            <a:solidFill>
              <a:srgbClr val="0681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9022631" y="3961378"/>
            <a:ext cx="18989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022119" y="3656578"/>
            <a:ext cx="189892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endCxn id="43" idx="1"/>
          </p:cNvCxnSpPr>
          <p:nvPr/>
        </p:nvCxnSpPr>
        <p:spPr>
          <a:xfrm>
            <a:off x="2921045" y="3656578"/>
            <a:ext cx="293083" cy="257654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3268571" y="3684334"/>
            <a:ext cx="292946" cy="257654"/>
          </a:xfrm>
          <a:prstGeom prst="line">
            <a:avLst/>
          </a:prstGeom>
          <a:ln w="12700">
            <a:solidFill>
              <a:srgbClr val="0681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561517" y="3684334"/>
            <a:ext cx="1898926" cy="0"/>
          </a:xfrm>
          <a:prstGeom prst="line">
            <a:avLst/>
          </a:prstGeom>
          <a:ln w="12700">
            <a:solidFill>
              <a:srgbClr val="0681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11424" y="3378478"/>
            <a:ext cx="2243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</a:lstStyle>
          <a:p>
            <a:r>
              <a:rPr lang="ru-RU" sz="1600" dirty="0"/>
              <a:t>Освобождение от НДС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94389" y="3414482"/>
            <a:ext cx="1833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Облагается НДС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8945637" y="3465004"/>
            <a:ext cx="316866" cy="471342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9238583" y="3465004"/>
            <a:ext cx="189892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019337" y="3176972"/>
            <a:ext cx="2225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Утрата права на УСН</a:t>
            </a:r>
          </a:p>
        </p:txBody>
      </p:sp>
      <p:sp>
        <p:nvSpPr>
          <p:cNvPr id="43" name="Овал 42"/>
          <p:cNvSpPr/>
          <p:nvPr/>
        </p:nvSpPr>
        <p:spPr>
          <a:xfrm>
            <a:off x="3191577" y="3894703"/>
            <a:ext cx="153988" cy="13335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1pPr>
            <a:lvl2pPr marL="457200" indent="-285750" algn="l" defTabSz="912813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2pPr>
            <a:lvl3pPr marL="914400" indent="-571500" algn="l" defTabSz="912813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3pPr>
            <a:lvl4pPr marL="1371600" indent="-857250" algn="l" defTabSz="912813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4pPr>
            <a:lvl5pPr marL="1828800" indent="-1143000" algn="l" defTabSz="912813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oFo San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2901020" y="4041508"/>
            <a:ext cx="889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Narrow" panose="020B0606020202030204" pitchFamily="34" charset="0"/>
              </a:rPr>
              <a:t>60 млн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865444" y="4041508"/>
            <a:ext cx="889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Narrow" panose="020B0606020202030204" pitchFamily="34" charset="0"/>
              </a:rPr>
              <a:t>250 млн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502780" y="4041508"/>
            <a:ext cx="889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Narrow" panose="020B0606020202030204" pitchFamily="34" charset="0"/>
              </a:rPr>
              <a:t>450 млн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 flipV="1">
            <a:off x="3268571" y="2997236"/>
            <a:ext cx="2058994" cy="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V="1">
            <a:off x="3269905" y="2209804"/>
            <a:ext cx="2058994" cy="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V="1">
            <a:off x="6308658" y="3015166"/>
            <a:ext cx="2058994" cy="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6309992" y="2227734"/>
            <a:ext cx="2058994" cy="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8936672" y="2180588"/>
            <a:ext cx="2058994" cy="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 rot="16200000">
            <a:off x="2492002" y="2324964"/>
            <a:ext cx="109137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ВЫБОР</a:t>
            </a:r>
          </a:p>
        </p:txBody>
      </p:sp>
      <p:sp>
        <p:nvSpPr>
          <p:cNvPr id="64" name="TextBox 63"/>
          <p:cNvSpPr txBox="1"/>
          <p:nvPr/>
        </p:nvSpPr>
        <p:spPr>
          <a:xfrm rot="16200000">
            <a:off x="5593115" y="2481916"/>
            <a:ext cx="971992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ВЫБОР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257114" y="1930634"/>
            <a:ext cx="2167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Общая ставка НДС (20%)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263692" y="2689460"/>
            <a:ext cx="2472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</a:lstStyle>
          <a:p>
            <a:r>
              <a:rPr lang="ru-RU" dirty="0"/>
              <a:t>Пониженная ставка НДС (5%)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08658" y="1963943"/>
            <a:ext cx="2216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Общая ставка НДС (20%)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333167" y="2722769"/>
            <a:ext cx="2535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</a:lstStyle>
          <a:p>
            <a:r>
              <a:rPr lang="ru-RU" dirty="0"/>
              <a:t>Пониженная ставка НДС (7%)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947329" y="1916832"/>
            <a:ext cx="222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</a:lstStyle>
          <a:p>
            <a:r>
              <a:rPr lang="ru-RU" dirty="0"/>
              <a:t>Общая ставка НДС (20%)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936672" y="2144843"/>
            <a:ext cx="20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Можно  использовать вычет НДС с покупок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309993" y="2193586"/>
            <a:ext cx="20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Можно  использовать вычет НДС с покупок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259284" y="2171213"/>
            <a:ext cx="20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Можно  использовать вычет НДС с покупок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271807" y="2952411"/>
            <a:ext cx="20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Нельзя использовать вычет НДС с покупок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315237" y="2973464"/>
            <a:ext cx="20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Нельзя использовать вычет НДС с покупок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19336" y="1929399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* В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Оренбургской  области 2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% НП от общего количества НП, применяющих УСН с доходами свыше 60 млн руб.</a:t>
            </a:r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 flipH="1">
            <a:off x="6333166" y="3684334"/>
            <a:ext cx="292946" cy="257654"/>
          </a:xfrm>
          <a:prstGeom prst="line">
            <a:avLst/>
          </a:prstGeom>
          <a:ln w="12700">
            <a:solidFill>
              <a:srgbClr val="0681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6626112" y="3684334"/>
            <a:ext cx="1898926" cy="0"/>
          </a:xfrm>
          <a:prstGeom prst="line">
            <a:avLst/>
          </a:prstGeom>
          <a:ln w="12700">
            <a:solidFill>
              <a:srgbClr val="0681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564052" y="3414482"/>
            <a:ext cx="1833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accent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</a:lstStyle>
          <a:p>
            <a:r>
              <a:rPr lang="ru-RU" dirty="0"/>
              <a:t>Облагается НДС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606771" y="4477448"/>
            <a:ext cx="5513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Обязанность выставлять счета-фактуры, </a:t>
            </a:r>
          </a:p>
          <a:p>
            <a:pPr algn="ctr"/>
            <a:r>
              <a:rPr lang="ru-RU" sz="15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вести </a:t>
            </a:r>
            <a:r>
              <a:rPr lang="ru-RU" sz="15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книгу </a:t>
            </a:r>
            <a:r>
              <a:rPr lang="ru-RU" sz="15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продаж и подавать декларации по НДС</a:t>
            </a:r>
          </a:p>
        </p:txBody>
      </p:sp>
      <p:sp>
        <p:nvSpPr>
          <p:cNvPr id="80" name="Правая фигурная скобка 79"/>
          <p:cNvSpPr/>
          <p:nvPr/>
        </p:nvSpPr>
        <p:spPr>
          <a:xfrm rot="5400000">
            <a:off x="6065498" y="1597309"/>
            <a:ext cx="124281" cy="5618066"/>
          </a:xfrm>
          <a:prstGeom prst="rightBrace">
            <a:avLst>
              <a:gd name="adj1" fmla="val 177816"/>
              <a:gd name="adj2" fmla="val 50000"/>
            </a:avLst>
          </a:prstGeom>
          <a:ln w="38100">
            <a:solidFill>
              <a:srgbClr val="0681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1" name="Прямая со стрелкой 80"/>
          <p:cNvCxnSpPr/>
          <p:nvPr/>
        </p:nvCxnSpPr>
        <p:spPr>
          <a:xfrm>
            <a:off x="3318605" y="4468483"/>
            <a:ext cx="0" cy="5937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Скругленный прямоугольник 81"/>
          <p:cNvSpPr/>
          <p:nvPr/>
        </p:nvSpPr>
        <p:spPr>
          <a:xfrm>
            <a:off x="1710566" y="5459658"/>
            <a:ext cx="3338054" cy="525626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ИП 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– 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УСН + ПАТЕНТ</a:t>
            </a: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6861604" y="5085184"/>
            <a:ext cx="4382968" cy="63073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УСН + НДС. ОСВОБОЖДЕНИЕ от НДС</a:t>
            </a:r>
          </a:p>
          <a:p>
            <a:pPr algn="ctr"/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(ст. 145 НК РФ)</a:t>
            </a: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6168008" y="5805264"/>
            <a:ext cx="5436604" cy="936104"/>
          </a:xfrm>
          <a:prstGeom prst="roundRect">
            <a:avLst>
              <a:gd name="adj" fmla="val 8895"/>
            </a:avLst>
          </a:prstGeom>
          <a:solidFill>
            <a:schemeClr val="bg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Освобождаются при соблюдении одного из следующих условий: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При переходе на УСН: </a:t>
            </a:r>
            <a:r>
              <a:rPr lang="en-US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&lt; </a:t>
            </a:r>
            <a:r>
              <a:rPr lang="ru-RU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60 млн доход за прошлый год, </a:t>
            </a:r>
            <a:endParaRPr lang="en-US" sz="14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При продолжении УСН: </a:t>
            </a:r>
            <a:r>
              <a:rPr lang="en-US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&lt; </a:t>
            </a:r>
            <a:r>
              <a:rPr lang="ru-RU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60 млн доход за прошлый год,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Вновь созданная организация на УСН: с даты постановки на учет</a:t>
            </a:r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 flipH="1">
            <a:off x="3232386" y="2209805"/>
            <a:ext cx="31307" cy="1680406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H="1">
            <a:off x="6277351" y="2215117"/>
            <a:ext cx="31307" cy="1680406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 flipH="1">
            <a:off x="8921018" y="2202486"/>
            <a:ext cx="31307" cy="1680406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Правая фигурная скобка 90"/>
          <p:cNvSpPr/>
          <p:nvPr/>
        </p:nvSpPr>
        <p:spPr>
          <a:xfrm rot="5400000">
            <a:off x="1934981" y="3140623"/>
            <a:ext cx="133247" cy="2540403"/>
          </a:xfrm>
          <a:prstGeom prst="rightBrace">
            <a:avLst>
              <a:gd name="adj1" fmla="val 177816"/>
              <a:gd name="adj2" fmla="val 50000"/>
            </a:avLst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TextBox 92"/>
          <p:cNvSpPr txBox="1"/>
          <p:nvPr/>
        </p:nvSpPr>
        <p:spPr>
          <a:xfrm>
            <a:off x="718784" y="4473116"/>
            <a:ext cx="2676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Отсутствует обязанность </a:t>
            </a:r>
            <a:endParaRPr lang="ru-RU" sz="1500" dirty="0"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  <a:p>
            <a:pPr algn="ctr"/>
            <a:r>
              <a:rPr lang="ru-RU" sz="15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вести книгу </a:t>
            </a:r>
            <a:r>
              <a:rPr lang="ru-RU" sz="15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продаж и книгу покупок, представлять декларацию по НДС</a:t>
            </a:r>
            <a:endParaRPr lang="ru-RU" sz="1500" dirty="0"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258692" y="3465004"/>
            <a:ext cx="2705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 начала того квартала, в котором допущено превышение</a:t>
            </a:r>
            <a:endParaRPr lang="ru-RU" sz="1200" dirty="0"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66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па 43"/>
          <p:cNvGrpSpPr/>
          <p:nvPr/>
        </p:nvGrpSpPr>
        <p:grpSpPr>
          <a:xfrm>
            <a:off x="-21157" y="-1712"/>
            <a:ext cx="2668005" cy="823960"/>
            <a:chOff x="-21157" y="-1712"/>
            <a:chExt cx="2668005" cy="823960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-7233" y="0"/>
              <a:ext cx="2654081" cy="822248"/>
              <a:chOff x="-7233" y="0"/>
              <a:chExt cx="2654081" cy="764704"/>
            </a:xfrm>
          </p:grpSpPr>
          <p:sp>
            <p:nvSpPr>
              <p:cNvPr id="54" name="Прямоугольник 53"/>
              <p:cNvSpPr/>
              <p:nvPr/>
            </p:nvSpPr>
            <p:spPr>
              <a:xfrm>
                <a:off x="-7233" y="0"/>
                <a:ext cx="2654081" cy="7647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5" name="Прямая соединительная линия 54"/>
              <p:cNvCxnSpPr/>
              <p:nvPr/>
            </p:nvCxnSpPr>
            <p:spPr>
              <a:xfrm flipV="1">
                <a:off x="-7232" y="610198"/>
                <a:ext cx="1170286" cy="116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 flipV="1">
                <a:off x="1167843" y="153339"/>
                <a:ext cx="607734" cy="458026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1775577" y="149037"/>
                <a:ext cx="860812" cy="0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446" b="75349" l="16928" r="886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6" t="27412" r="13990" b="24442"/>
            <a:stretch/>
          </p:blipFill>
          <p:spPr bwMode="auto">
            <a:xfrm>
              <a:off x="-21157" y="-1712"/>
              <a:ext cx="692620" cy="664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Объект 2">
              <a:extLst>
                <a:ext uri="{DACA69C3-1D7A-4AB6-A0E9-4674F0C9C2E7}">
  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D4CDD0C-4FA1-4EA5-80AD-4AE4F7AE4CFF}"/>
                </a:ext>
              </a:extLst>
            </p:cNvPr>
            <p:cNvSpPr txBox="1">
              <a:spLocks/>
            </p:cNvSpPr>
            <p:nvPr/>
          </p:nvSpPr>
          <p:spPr>
            <a:xfrm>
              <a:off x="731404" y="212097"/>
              <a:ext cx="1534520" cy="118514"/>
            </a:xfrm>
            <a:prstGeom prst="rect">
              <a:avLst/>
            </a:prstGeom>
            <a:noFill/>
            <a:ln w="9525" cap="flat">
              <a:noFill/>
              <a:prstDash val="solid"/>
              <a:round/>
            </a:ln>
          </p:spPr>
          <p:txBody>
            <a:bodyPr vert="horz" lIns="0" tIns="0" rIns="0" bIns="0" rtlCol="0">
              <a:noAutofit/>
            </a:bodyPr>
            <a:lstStyle>
              <a:lvl1pPr marL="0" lvl="0" indent="0" algn="l" rtl="0">
                <a:lnSpc>
                  <a:spcPct val="125000"/>
                </a:lnSpc>
                <a:spcBef>
                  <a:spcPts val="1200"/>
                </a:spcBef>
                <a:buClr>
                  <a:schemeClr val="accent1"/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1pPr>
              <a:lvl2pPr marL="457200" lvl="1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2pPr>
              <a:lvl3pPr marL="914400" lvl="2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3pPr>
              <a:lvl4pPr marL="1371600" lvl="3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4pPr>
              <a:lvl5pPr marL="1828800" lvl="4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5pPr>
              <a:lvl6pPr marL="2514600" lvl="5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6pPr>
              <a:lvl7pPr marL="2971800" lvl="6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7pPr>
              <a:lvl8pPr marL="3429000" lvl="7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8pPr>
              <a:lvl9pPr marL="3886200" lvl="8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buClr>
                  <a:srgbClr val="A5A5A5"/>
                </a:buClr>
              </a:pPr>
              <a:r>
                <a:rPr lang="ru-RU" b="1" dirty="0" smtClean="0">
                  <a:latin typeface="Roboto Condensed" panose="020B0604020202020204" charset="0"/>
                  <a:cs typeface="Roboto Condensed" panose="020B0604020202020204" charset="0"/>
                </a:rPr>
                <a:t>УФНС РОССИИ 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buClr>
                  <a:srgbClr val="A5A5A5"/>
                </a:buClr>
              </a:pPr>
              <a:r>
                <a:rPr lang="ru-RU" b="1" dirty="0" smtClean="0">
                  <a:latin typeface="Roboto Condensed" panose="020B0604020202020204" charset="0"/>
                  <a:cs typeface="Roboto Condensed" panose="020B0604020202020204" charset="0"/>
                </a:rPr>
                <a:t>ПО ОРЕНБУРГСКОЙ ОБЛАСТИ</a:t>
              </a:r>
              <a:endParaRPr lang="ru-RU" b="1" kern="1200" dirty="0" smtClean="0">
                <a:latin typeface="Roboto Condensed" panose="020B0604020202020204" charset="0"/>
                <a:cs typeface="Roboto Condensed" panose="020B060402020202020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636389" y="141154"/>
            <a:ext cx="9066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Примеры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9" name="Rectángulo 6">
            <a:extLst>
              <a:ext uri="{FF2B5EF4-FFF2-40B4-BE49-F238E27FC236}">
                <a16:creationId xmlns:a16="http://schemas.microsoft.com/office/drawing/2014/main" xmlns="" id="{03D72D32-BFD7-BF44-80F4-B12863626D66}"/>
              </a:ext>
            </a:extLst>
          </p:cNvPr>
          <p:cNvSpPr/>
          <p:nvPr/>
        </p:nvSpPr>
        <p:spPr>
          <a:xfrm>
            <a:off x="11703112" y="8620"/>
            <a:ext cx="488888" cy="6858000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760 w 169699"/>
              <a:gd name="connsiteY0" fmla="*/ 0 h 2493305"/>
              <a:gd name="connsiteX1" fmla="*/ 169140 w 169699"/>
              <a:gd name="connsiteY1" fmla="*/ 356241 h 2493305"/>
              <a:gd name="connsiteX2" fmla="*/ 168643 w 169699"/>
              <a:gd name="connsiteY2" fmla="*/ 972190 h 2493305"/>
              <a:gd name="connsiteX3" fmla="*/ 370 w 169699"/>
              <a:gd name="connsiteY3" fmla="*/ 2493305 h 2493305"/>
              <a:gd name="connsiteX4" fmla="*/ 760 w 169699"/>
              <a:gd name="connsiteY4" fmla="*/ 0 h 2493305"/>
              <a:gd name="connsiteX0" fmla="*/ 760 w 173673"/>
              <a:gd name="connsiteY0" fmla="*/ 0 h 2493305"/>
              <a:gd name="connsiteX1" fmla="*/ 169140 w 173673"/>
              <a:gd name="connsiteY1" fmla="*/ 356241 h 2493305"/>
              <a:gd name="connsiteX2" fmla="*/ 173673 w 173673"/>
              <a:gd name="connsiteY2" fmla="*/ 2482636 h 2493305"/>
              <a:gd name="connsiteX3" fmla="*/ 370 w 173673"/>
              <a:gd name="connsiteY3" fmla="*/ 2493305 h 2493305"/>
              <a:gd name="connsiteX4" fmla="*/ 760 w 173673"/>
              <a:gd name="connsiteY4" fmla="*/ 0 h 2493305"/>
              <a:gd name="connsiteX0" fmla="*/ 5420 w 178333"/>
              <a:gd name="connsiteY0" fmla="*/ 0 h 2483560"/>
              <a:gd name="connsiteX1" fmla="*/ 173800 w 178333"/>
              <a:gd name="connsiteY1" fmla="*/ 356241 h 2483560"/>
              <a:gd name="connsiteX2" fmla="*/ 178333 w 178333"/>
              <a:gd name="connsiteY2" fmla="*/ 2482636 h 2483560"/>
              <a:gd name="connsiteX3" fmla="*/ 0 w 178333"/>
              <a:gd name="connsiteY3" fmla="*/ 2483560 h 2483560"/>
              <a:gd name="connsiteX4" fmla="*/ 5420 w 178333"/>
              <a:gd name="connsiteY4" fmla="*/ 0 h 2483560"/>
              <a:gd name="connsiteX0" fmla="*/ 5420 w 178333"/>
              <a:gd name="connsiteY0" fmla="*/ 1110353 h 3593913"/>
              <a:gd name="connsiteX1" fmla="*/ 173800 w 178333"/>
              <a:gd name="connsiteY1" fmla="*/ 0 h 3593913"/>
              <a:gd name="connsiteX2" fmla="*/ 178333 w 178333"/>
              <a:gd name="connsiteY2" fmla="*/ 3592989 h 3593913"/>
              <a:gd name="connsiteX3" fmla="*/ 0 w 178333"/>
              <a:gd name="connsiteY3" fmla="*/ 3593913 h 3593913"/>
              <a:gd name="connsiteX4" fmla="*/ 5420 w 178333"/>
              <a:gd name="connsiteY4" fmla="*/ 1110353 h 3593913"/>
              <a:gd name="connsiteX0" fmla="*/ 5420 w 178333"/>
              <a:gd name="connsiteY0" fmla="*/ 0 h 3594468"/>
              <a:gd name="connsiteX1" fmla="*/ 173800 w 178333"/>
              <a:gd name="connsiteY1" fmla="*/ 555 h 3594468"/>
              <a:gd name="connsiteX2" fmla="*/ 178333 w 178333"/>
              <a:gd name="connsiteY2" fmla="*/ 3593544 h 3594468"/>
              <a:gd name="connsiteX3" fmla="*/ 0 w 178333"/>
              <a:gd name="connsiteY3" fmla="*/ 3594468 h 3594468"/>
              <a:gd name="connsiteX4" fmla="*/ 5420 w 178333"/>
              <a:gd name="connsiteY4" fmla="*/ 0 h 359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333" h="3594468">
                <a:moveTo>
                  <a:pt x="5420" y="0"/>
                </a:moveTo>
                <a:lnTo>
                  <a:pt x="173800" y="555"/>
                </a:lnTo>
                <a:cubicBezTo>
                  <a:pt x="175917" y="198463"/>
                  <a:pt x="176216" y="3395636"/>
                  <a:pt x="178333" y="3593544"/>
                </a:cubicBezTo>
                <a:lnTo>
                  <a:pt x="0" y="3594468"/>
                </a:lnTo>
                <a:cubicBezTo>
                  <a:pt x="2469" y="3385976"/>
                  <a:pt x="2951" y="208492"/>
                  <a:pt x="542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7" name="Rectángulo 6">
            <a:extLst>
              <a:ext uri="{FF2B5EF4-FFF2-40B4-BE49-F238E27FC236}">
                <a16:creationId xmlns="" xmlns:a16="http://schemas.microsoft.com/office/drawing/2014/main" id="{03D72D32-BFD7-BF44-80F4-B12863626D66}"/>
              </a:ext>
            </a:extLst>
          </p:cNvPr>
          <p:cNvSpPr/>
          <p:nvPr/>
        </p:nvSpPr>
        <p:spPr>
          <a:xfrm>
            <a:off x="11676620" y="6372827"/>
            <a:ext cx="514611" cy="485173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760 w 169699"/>
              <a:gd name="connsiteY0" fmla="*/ 0 h 2493305"/>
              <a:gd name="connsiteX1" fmla="*/ 169140 w 169699"/>
              <a:gd name="connsiteY1" fmla="*/ 356241 h 2493305"/>
              <a:gd name="connsiteX2" fmla="*/ 168643 w 169699"/>
              <a:gd name="connsiteY2" fmla="*/ 972190 h 2493305"/>
              <a:gd name="connsiteX3" fmla="*/ 370 w 169699"/>
              <a:gd name="connsiteY3" fmla="*/ 2493305 h 2493305"/>
              <a:gd name="connsiteX4" fmla="*/ 760 w 169699"/>
              <a:gd name="connsiteY4" fmla="*/ 0 h 2493305"/>
              <a:gd name="connsiteX0" fmla="*/ 760 w 173673"/>
              <a:gd name="connsiteY0" fmla="*/ 0 h 2493305"/>
              <a:gd name="connsiteX1" fmla="*/ 169140 w 173673"/>
              <a:gd name="connsiteY1" fmla="*/ 356241 h 2493305"/>
              <a:gd name="connsiteX2" fmla="*/ 173673 w 173673"/>
              <a:gd name="connsiteY2" fmla="*/ 2482636 h 2493305"/>
              <a:gd name="connsiteX3" fmla="*/ 370 w 173673"/>
              <a:gd name="connsiteY3" fmla="*/ 2493305 h 2493305"/>
              <a:gd name="connsiteX4" fmla="*/ 760 w 173673"/>
              <a:gd name="connsiteY4" fmla="*/ 0 h 2493305"/>
              <a:gd name="connsiteX0" fmla="*/ 5420 w 178333"/>
              <a:gd name="connsiteY0" fmla="*/ 0 h 2483560"/>
              <a:gd name="connsiteX1" fmla="*/ 173800 w 178333"/>
              <a:gd name="connsiteY1" fmla="*/ 356241 h 2483560"/>
              <a:gd name="connsiteX2" fmla="*/ 178333 w 178333"/>
              <a:gd name="connsiteY2" fmla="*/ 2482636 h 2483560"/>
              <a:gd name="connsiteX3" fmla="*/ 0 w 178333"/>
              <a:gd name="connsiteY3" fmla="*/ 2483560 h 2483560"/>
              <a:gd name="connsiteX4" fmla="*/ 5420 w 178333"/>
              <a:gd name="connsiteY4" fmla="*/ 0 h 2483560"/>
              <a:gd name="connsiteX0" fmla="*/ 5420 w 178333"/>
              <a:gd name="connsiteY0" fmla="*/ 1110353 h 3593913"/>
              <a:gd name="connsiteX1" fmla="*/ 173800 w 178333"/>
              <a:gd name="connsiteY1" fmla="*/ 0 h 3593913"/>
              <a:gd name="connsiteX2" fmla="*/ 178333 w 178333"/>
              <a:gd name="connsiteY2" fmla="*/ 3592989 h 3593913"/>
              <a:gd name="connsiteX3" fmla="*/ 0 w 178333"/>
              <a:gd name="connsiteY3" fmla="*/ 3593913 h 3593913"/>
              <a:gd name="connsiteX4" fmla="*/ 5420 w 178333"/>
              <a:gd name="connsiteY4" fmla="*/ 1110353 h 3593913"/>
              <a:gd name="connsiteX0" fmla="*/ 5420 w 178333"/>
              <a:gd name="connsiteY0" fmla="*/ 0 h 3594468"/>
              <a:gd name="connsiteX1" fmla="*/ 173800 w 178333"/>
              <a:gd name="connsiteY1" fmla="*/ 555 h 3594468"/>
              <a:gd name="connsiteX2" fmla="*/ 178333 w 178333"/>
              <a:gd name="connsiteY2" fmla="*/ 3593544 h 3594468"/>
              <a:gd name="connsiteX3" fmla="*/ 0 w 178333"/>
              <a:gd name="connsiteY3" fmla="*/ 3594468 h 3594468"/>
              <a:gd name="connsiteX4" fmla="*/ 5420 w 178333"/>
              <a:gd name="connsiteY4" fmla="*/ 0 h 359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333" h="3594468">
                <a:moveTo>
                  <a:pt x="5420" y="0"/>
                </a:moveTo>
                <a:lnTo>
                  <a:pt x="173800" y="555"/>
                </a:lnTo>
                <a:cubicBezTo>
                  <a:pt x="175917" y="198463"/>
                  <a:pt x="176216" y="3395636"/>
                  <a:pt x="178333" y="3593544"/>
                </a:cubicBezTo>
                <a:lnTo>
                  <a:pt x="0" y="3594468"/>
                </a:lnTo>
                <a:cubicBezTo>
                  <a:pt x="2469" y="3385976"/>
                  <a:pt x="2951" y="208492"/>
                  <a:pt x="542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accent5">
                    <a:lumMod val="75000"/>
                  </a:schemeClr>
                </a:solidFill>
              </a:rPr>
              <a:t>6</a:t>
            </a:r>
            <a:endParaRPr lang="es-ES" sz="2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2" name="Rectángulo 12">
            <a:extLst>
              <a:ext uri="{FF2B5EF4-FFF2-40B4-BE49-F238E27FC236}">
                <a16:creationId xmlns:a16="http://schemas.microsoft.com/office/drawing/2014/main" xmlns="" id="{A22153AC-EB4C-9E4A-B971-B090E6E20246}"/>
              </a:ext>
            </a:extLst>
          </p:cNvPr>
          <p:cNvSpPr/>
          <p:nvPr/>
        </p:nvSpPr>
        <p:spPr>
          <a:xfrm>
            <a:off x="325152" y="922821"/>
            <a:ext cx="11377959" cy="6565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017898"/>
              </p:ext>
            </p:extLst>
          </p:nvPr>
        </p:nvGraphicFramePr>
        <p:xfrm>
          <a:off x="335360" y="1700808"/>
          <a:ext cx="10992061" cy="42039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8212"/>
                <a:gridCol w="4189391"/>
                <a:gridCol w="4894458"/>
              </a:tblGrid>
              <a:tr h="504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Показатель</a:t>
                      </a:r>
                    </a:p>
                  </a:txBody>
                  <a:tcPr marL="6632" marR="6632" marT="6632" marB="6632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УСН Д-Р с НДС 5%</a:t>
                      </a:r>
                    </a:p>
                  </a:txBody>
                  <a:tcPr marL="6632" marR="6632" marT="6632" marB="6632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ОСНО</a:t>
                      </a:r>
                    </a:p>
                  </a:txBody>
                  <a:tcPr marL="6632" marR="6632" marT="6632" marB="6632"/>
                </a:tc>
              </a:tr>
              <a:tr h="467508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Доход</a:t>
                      </a:r>
                      <a:endParaRPr lang="ru-RU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 panose="020B0604020202020204" charset="0"/>
                      </a:endParaRPr>
                    </a:p>
                  </a:txBody>
                  <a:tcPr marL="6632" marR="6632" marT="6632" marB="6632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61 500 000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 panose="020B0604020202020204" charset="0"/>
                      </a:endParaRPr>
                    </a:p>
                  </a:txBody>
                  <a:tcPr marL="6632" marR="6632" marT="6632" marB="6632" anchor="ctr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61 500 000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 panose="020B0604020202020204" charset="0"/>
                      </a:endParaRPr>
                    </a:p>
                  </a:txBody>
                  <a:tcPr marL="6632" marR="6632" marT="6632" marB="6632" anchor="ctr"/>
                </a:tc>
              </a:tr>
              <a:tr h="466920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Расход </a:t>
                      </a:r>
                      <a:r>
                        <a:rPr lang="ru-RU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(с НДС)</a:t>
                      </a:r>
                    </a:p>
                  </a:txBody>
                  <a:tcPr marL="6632" marR="6632" marT="6632" marB="6632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60 490 000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 panose="020B0604020202020204" charset="0"/>
                      </a:endParaRPr>
                    </a:p>
                  </a:txBody>
                  <a:tcPr marL="6632" marR="6632" marT="6632" marB="6632" anchor="ctr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60 490 000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 panose="020B0604020202020204" charset="0"/>
                      </a:endParaRPr>
                    </a:p>
                  </a:txBody>
                  <a:tcPr marL="6632" marR="6632" marT="6632" marB="6632" anchor="ctr"/>
                </a:tc>
              </a:tr>
              <a:tr h="613200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НДС </a:t>
                      </a:r>
                      <a:r>
                        <a:rPr lang="ru-RU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в 2025 году</a:t>
                      </a:r>
                    </a:p>
                  </a:txBody>
                  <a:tcPr marL="6632" marR="6632" marT="6632" marB="6632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(61 500 000 – 60 000 000) 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х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5 /105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= 71 428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 panose="020B0604020202020204" charset="0"/>
                      </a:endParaRPr>
                    </a:p>
                  </a:txBody>
                  <a:tcPr marL="6632" marR="6632" marT="6632" marB="6632" anchor="ctr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61 500 000 х 20 / 120 – 60 490 000 х 20 / 120 = </a:t>
                      </a:r>
                    </a:p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10 250 000 – 10 081 667 = 168 333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 panose="020B0604020202020204" charset="0"/>
                      </a:endParaRPr>
                    </a:p>
                  </a:txBody>
                  <a:tcPr marL="6632" marR="6632" marT="6632" marB="6632" anchor="ctr"/>
                </a:tc>
              </a:tr>
              <a:tr h="504644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Налоговая база</a:t>
                      </a:r>
                      <a:endParaRPr lang="ru-RU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 panose="020B0604020202020204" charset="0"/>
                      </a:endParaRPr>
                    </a:p>
                  </a:txBody>
                  <a:tcPr marL="6632" marR="6632" marT="6632" marB="6632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61 500 000 – 71 428 – 60 490 000 </a:t>
                      </a:r>
                    </a:p>
                    <a:p>
                      <a:pPr marL="0" marR="0" indent="0" algn="ctr" defTabSz="121917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= 938 572 </a:t>
                      </a:r>
                    </a:p>
                  </a:txBody>
                  <a:tcPr marL="6632" marR="6632" marT="6632" marB="6632" anchor="ctr"/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(61 500 000 - 10 250 000 ) – (60 490 000 - 10 081 667) </a:t>
                      </a:r>
                    </a:p>
                    <a:p>
                      <a:pPr marL="0" marR="0" indent="0" algn="ctr" defTabSz="121917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= 51 250 000 – 50 408 333 = 841 667</a:t>
                      </a:r>
                    </a:p>
                  </a:txBody>
                  <a:tcPr marL="6632" marR="6632" marT="6632" marB="6632" anchor="ctr"/>
                </a:tc>
              </a:tr>
              <a:tr h="548936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Налог</a:t>
                      </a:r>
                      <a:endParaRPr lang="ru-RU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 panose="020B0604020202020204" charset="0"/>
                      </a:endParaRPr>
                    </a:p>
                  </a:txBody>
                  <a:tcPr marL="6632" marR="6632" marT="6632" marB="6632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УСН  10% = 938 572  х 10% = 93 857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УСН 1% = 61 500 000 х 1% = 615 000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 panose="020B0604020202020204" charset="0"/>
                      </a:endParaRPr>
                    </a:p>
                  </a:txBody>
                  <a:tcPr marL="6632" marR="6632" marT="6632" marB="6632" anchor="ctr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Налог на прибыль 25% = 841 667 х 25% </a:t>
                      </a:r>
                    </a:p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= 210 417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 panose="020B0604020202020204" charset="0"/>
                      </a:endParaRPr>
                    </a:p>
                  </a:txBody>
                  <a:tcPr marL="6632" marR="6632" marT="6632" marB="6632" anchor="ctr"/>
                </a:tc>
              </a:tr>
              <a:tr h="516804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Итого </a:t>
                      </a:r>
                      <a:r>
                        <a:rPr lang="ru-RU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налоги 2025</a:t>
                      </a:r>
                    </a:p>
                  </a:txBody>
                  <a:tcPr marL="6632" marR="6632" marT="6632" marB="6632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615 000 + 71 428= 686 428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 panose="020B0604020202020204" charset="0"/>
                      </a:endParaRPr>
                    </a:p>
                  </a:txBody>
                  <a:tcPr marL="6632" marR="6632" marT="6632" marB="6632" anchor="ctr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168 333 + 210 417 = 378 750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 panose="020B0604020202020204" charset="0"/>
                      </a:endParaRPr>
                    </a:p>
                  </a:txBody>
                  <a:tcPr marL="6632" marR="6632" marT="6632" marB="6632" anchor="ctr"/>
                </a:tc>
              </a:tr>
            </a:tbl>
          </a:graphicData>
        </a:graphic>
      </p:graphicFrame>
      <p:sp>
        <p:nvSpPr>
          <p:cNvPr id="26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 flipH="1">
            <a:off x="11703112" y="692696"/>
            <a:ext cx="543143" cy="886712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3463 w 108441"/>
              <a:gd name="connsiteY0" fmla="*/ 0 h 732434"/>
              <a:gd name="connsiteX1" fmla="*/ 107882 w 108441"/>
              <a:gd name="connsiteY1" fmla="*/ 195051 h 732434"/>
              <a:gd name="connsiteX2" fmla="*/ 107386 w 108441"/>
              <a:gd name="connsiteY2" fmla="*/ 732434 h 732434"/>
              <a:gd name="connsiteX3" fmla="*/ 0 w 108441"/>
              <a:gd name="connsiteY3" fmla="*/ 584614 h 732434"/>
              <a:gd name="connsiteX4" fmla="*/ 3463 w 108441"/>
              <a:gd name="connsiteY4" fmla="*/ 0 h 732434"/>
              <a:gd name="connsiteX0" fmla="*/ 3463 w 112178"/>
              <a:gd name="connsiteY0" fmla="*/ 0 h 732434"/>
              <a:gd name="connsiteX1" fmla="*/ 111843 w 112178"/>
              <a:gd name="connsiteY1" fmla="*/ 237844 h 732434"/>
              <a:gd name="connsiteX2" fmla="*/ 107386 w 112178"/>
              <a:gd name="connsiteY2" fmla="*/ 732434 h 732434"/>
              <a:gd name="connsiteX3" fmla="*/ 0 w 112178"/>
              <a:gd name="connsiteY3" fmla="*/ 584614 h 732434"/>
              <a:gd name="connsiteX4" fmla="*/ 3463 w 112178"/>
              <a:gd name="connsiteY4" fmla="*/ 0 h 732434"/>
              <a:gd name="connsiteX0" fmla="*/ 3463 w 112178"/>
              <a:gd name="connsiteY0" fmla="*/ 0 h 732434"/>
              <a:gd name="connsiteX1" fmla="*/ 111843 w 112178"/>
              <a:gd name="connsiteY1" fmla="*/ 237844 h 732434"/>
              <a:gd name="connsiteX2" fmla="*/ 107386 w 112178"/>
              <a:gd name="connsiteY2" fmla="*/ 732434 h 732434"/>
              <a:gd name="connsiteX3" fmla="*/ 0 w 112178"/>
              <a:gd name="connsiteY3" fmla="*/ 552519 h 732434"/>
              <a:gd name="connsiteX4" fmla="*/ 3463 w 112178"/>
              <a:gd name="connsiteY4" fmla="*/ 0 h 732434"/>
              <a:gd name="connsiteX0" fmla="*/ 1340 w 112178"/>
              <a:gd name="connsiteY0" fmla="*/ 0 h 703762"/>
              <a:gd name="connsiteX1" fmla="*/ 111843 w 112178"/>
              <a:gd name="connsiteY1" fmla="*/ 209172 h 703762"/>
              <a:gd name="connsiteX2" fmla="*/ 107386 w 112178"/>
              <a:gd name="connsiteY2" fmla="*/ 703762 h 703762"/>
              <a:gd name="connsiteX3" fmla="*/ 0 w 112178"/>
              <a:gd name="connsiteY3" fmla="*/ 523847 h 703762"/>
              <a:gd name="connsiteX4" fmla="*/ 1340 w 112178"/>
              <a:gd name="connsiteY4" fmla="*/ 0 h 703762"/>
              <a:gd name="connsiteX0" fmla="*/ 3463 w 112178"/>
              <a:gd name="connsiteY0" fmla="*/ 0 h 681710"/>
              <a:gd name="connsiteX1" fmla="*/ 111843 w 112178"/>
              <a:gd name="connsiteY1" fmla="*/ 187120 h 681710"/>
              <a:gd name="connsiteX2" fmla="*/ 107386 w 112178"/>
              <a:gd name="connsiteY2" fmla="*/ 681710 h 681710"/>
              <a:gd name="connsiteX3" fmla="*/ 0 w 112178"/>
              <a:gd name="connsiteY3" fmla="*/ 501795 h 681710"/>
              <a:gd name="connsiteX4" fmla="*/ 3463 w 112178"/>
              <a:gd name="connsiteY4" fmla="*/ 0 h 681710"/>
              <a:gd name="connsiteX0" fmla="*/ 3463 w 107386"/>
              <a:gd name="connsiteY0" fmla="*/ 0 h 681710"/>
              <a:gd name="connsiteX1" fmla="*/ 105473 w 107386"/>
              <a:gd name="connsiteY1" fmla="*/ 187120 h 681710"/>
              <a:gd name="connsiteX2" fmla="*/ 107386 w 107386"/>
              <a:gd name="connsiteY2" fmla="*/ 681710 h 681710"/>
              <a:gd name="connsiteX3" fmla="*/ 0 w 107386"/>
              <a:gd name="connsiteY3" fmla="*/ 501795 h 681710"/>
              <a:gd name="connsiteX4" fmla="*/ 3463 w 107386"/>
              <a:gd name="connsiteY4" fmla="*/ 0 h 681710"/>
              <a:gd name="connsiteX0" fmla="*/ 714 w 108083"/>
              <a:gd name="connsiteY0" fmla="*/ 0 h 681710"/>
              <a:gd name="connsiteX1" fmla="*/ 106170 w 108083"/>
              <a:gd name="connsiteY1" fmla="*/ 187120 h 681710"/>
              <a:gd name="connsiteX2" fmla="*/ 108083 w 108083"/>
              <a:gd name="connsiteY2" fmla="*/ 681710 h 681710"/>
              <a:gd name="connsiteX3" fmla="*/ 697 w 108083"/>
              <a:gd name="connsiteY3" fmla="*/ 501795 h 681710"/>
              <a:gd name="connsiteX4" fmla="*/ 714 w 108083"/>
              <a:gd name="connsiteY4" fmla="*/ 0 h 681710"/>
              <a:gd name="connsiteX0" fmla="*/ 714 w 106803"/>
              <a:gd name="connsiteY0" fmla="*/ 0 h 668285"/>
              <a:gd name="connsiteX1" fmla="*/ 106170 w 106803"/>
              <a:gd name="connsiteY1" fmla="*/ 187120 h 668285"/>
              <a:gd name="connsiteX2" fmla="*/ 106360 w 106803"/>
              <a:gd name="connsiteY2" fmla="*/ 668285 h 668285"/>
              <a:gd name="connsiteX3" fmla="*/ 697 w 106803"/>
              <a:gd name="connsiteY3" fmla="*/ 501795 h 668285"/>
              <a:gd name="connsiteX4" fmla="*/ 714 w 106803"/>
              <a:gd name="connsiteY4" fmla="*/ 0 h 66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03" h="668285">
                <a:moveTo>
                  <a:pt x="714" y="0"/>
                </a:moveTo>
                <a:cubicBezTo>
                  <a:pt x="36545" y="70901"/>
                  <a:pt x="70339" y="116219"/>
                  <a:pt x="106170" y="187120"/>
                </a:cubicBezTo>
                <a:cubicBezTo>
                  <a:pt x="108287" y="385028"/>
                  <a:pt x="104243" y="470377"/>
                  <a:pt x="106360" y="668285"/>
                </a:cubicBezTo>
                <a:lnTo>
                  <a:pt x="697" y="501795"/>
                </a:lnTo>
                <a:cubicBezTo>
                  <a:pt x="3166" y="293303"/>
                  <a:pt x="-1755" y="208492"/>
                  <a:pt x="714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Прямоугольник 1"/>
          <p:cNvSpPr/>
          <p:nvPr/>
        </p:nvSpPr>
        <p:spPr>
          <a:xfrm>
            <a:off x="371364" y="947883"/>
            <a:ext cx="113412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Расчет налогов для бизнеса с доходами </a:t>
            </a:r>
            <a:r>
              <a:rPr lang="ru-RU" sz="18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61,5 </a:t>
            </a:r>
            <a:r>
              <a:rPr lang="ru-RU" sz="18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млн руб. и расходами </a:t>
            </a:r>
            <a:r>
              <a:rPr lang="ru-RU" sz="18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60,49 </a:t>
            </a:r>
            <a:r>
              <a:rPr lang="ru-RU" sz="18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млн, на которые есть счета-фактуры с входящим НДС. Превышение доходов (60 млн руб.) в </a:t>
            </a:r>
            <a:r>
              <a:rPr lang="ru-RU" sz="1800" dirty="0" smtClean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сентябре </a:t>
            </a:r>
            <a:r>
              <a:rPr lang="ru-RU" sz="18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2025 года</a:t>
            </a:r>
          </a:p>
        </p:txBody>
      </p:sp>
      <p:sp>
        <p:nvSpPr>
          <p:cNvPr id="27" name="Rectángulo 12">
            <a:extLst>
              <a:ext uri="{FF2B5EF4-FFF2-40B4-BE49-F238E27FC236}">
                <a16:creationId xmlns:a16="http://schemas.microsoft.com/office/drawing/2014/main" xmlns="" id="{A22153AC-EB4C-9E4A-B971-B090E6E20246}"/>
              </a:ext>
            </a:extLst>
          </p:cNvPr>
          <p:cNvSpPr/>
          <p:nvPr/>
        </p:nvSpPr>
        <p:spPr>
          <a:xfrm>
            <a:off x="2477597" y="6049799"/>
            <a:ext cx="3888433" cy="6565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sz="1200" dirty="0">
              <a:solidFill>
                <a:srgbClr val="57565A">
                  <a:lumMod val="50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28" name="Rectángulo 12">
            <a:extLst>
              <a:ext uri="{FF2B5EF4-FFF2-40B4-BE49-F238E27FC236}">
                <a16:creationId xmlns:a16="http://schemas.microsoft.com/office/drawing/2014/main" xmlns="" id="{A22153AC-EB4C-9E4A-B971-B090E6E20246}"/>
              </a:ext>
            </a:extLst>
          </p:cNvPr>
          <p:cNvSpPr/>
          <p:nvPr/>
        </p:nvSpPr>
        <p:spPr>
          <a:xfrm>
            <a:off x="7038810" y="5903946"/>
            <a:ext cx="4070038" cy="8734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sz="1200" dirty="0">
              <a:solidFill>
                <a:srgbClr val="57565A">
                  <a:lumMod val="50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67608" y="6068339"/>
            <a:ext cx="3708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Выгодно – УСН: сфера услуг </a:t>
            </a:r>
          </a:p>
          <a:p>
            <a:pPr algn="ctr"/>
            <a:r>
              <a:rPr lang="ru-RU" sz="18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(большая доля расходов на труд)</a:t>
            </a:r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15396" y="5871002"/>
            <a:ext cx="4116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Выгодно – ОСНО: высокая доля затрат, убыток по результатам деятельности, высокая доля входного НДС</a:t>
            </a:r>
          </a:p>
        </p:txBody>
      </p:sp>
    </p:spTree>
    <p:extLst>
      <p:ext uri="{BB962C8B-B14F-4D97-AF65-F5344CB8AC3E}">
        <p14:creationId xmlns:p14="http://schemas.microsoft.com/office/powerpoint/2010/main" val="6787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па 43"/>
          <p:cNvGrpSpPr/>
          <p:nvPr/>
        </p:nvGrpSpPr>
        <p:grpSpPr>
          <a:xfrm>
            <a:off x="-21157" y="-1712"/>
            <a:ext cx="2668005" cy="823960"/>
            <a:chOff x="-21157" y="-1712"/>
            <a:chExt cx="2668005" cy="823960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-7233" y="0"/>
              <a:ext cx="2654081" cy="822248"/>
              <a:chOff x="-7233" y="0"/>
              <a:chExt cx="2654081" cy="764704"/>
            </a:xfrm>
          </p:grpSpPr>
          <p:sp>
            <p:nvSpPr>
              <p:cNvPr id="54" name="Прямоугольник 53"/>
              <p:cNvSpPr/>
              <p:nvPr/>
            </p:nvSpPr>
            <p:spPr>
              <a:xfrm>
                <a:off x="-7233" y="0"/>
                <a:ext cx="2654081" cy="7647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5" name="Прямая соединительная линия 54"/>
              <p:cNvCxnSpPr/>
              <p:nvPr/>
            </p:nvCxnSpPr>
            <p:spPr>
              <a:xfrm flipV="1">
                <a:off x="-7232" y="610198"/>
                <a:ext cx="1170286" cy="116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 flipV="1">
                <a:off x="1167843" y="153339"/>
                <a:ext cx="607734" cy="458026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1775577" y="149037"/>
                <a:ext cx="860812" cy="0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446" b="75349" l="16928" r="886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6" t="27412" r="13990" b="24442"/>
            <a:stretch/>
          </p:blipFill>
          <p:spPr bwMode="auto">
            <a:xfrm>
              <a:off x="-21157" y="-1712"/>
              <a:ext cx="692620" cy="664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Объект 2">
              <a:extLst>
                <a:ext uri="{DACA69C3-1D7A-4AB6-A0E9-4674F0C9C2E7}">
  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D4CDD0C-4FA1-4EA5-80AD-4AE4F7AE4CFF}"/>
                </a:ext>
              </a:extLst>
            </p:cNvPr>
            <p:cNvSpPr txBox="1">
              <a:spLocks/>
            </p:cNvSpPr>
            <p:nvPr/>
          </p:nvSpPr>
          <p:spPr>
            <a:xfrm>
              <a:off x="731404" y="212097"/>
              <a:ext cx="1534520" cy="118514"/>
            </a:xfrm>
            <a:prstGeom prst="rect">
              <a:avLst/>
            </a:prstGeom>
            <a:noFill/>
            <a:ln w="9525" cap="flat">
              <a:noFill/>
              <a:prstDash val="solid"/>
              <a:round/>
            </a:ln>
          </p:spPr>
          <p:txBody>
            <a:bodyPr vert="horz" lIns="0" tIns="0" rIns="0" bIns="0" rtlCol="0">
              <a:noAutofit/>
            </a:bodyPr>
            <a:lstStyle>
              <a:lvl1pPr marL="0" lvl="0" indent="0" algn="l" rtl="0">
                <a:lnSpc>
                  <a:spcPct val="125000"/>
                </a:lnSpc>
                <a:spcBef>
                  <a:spcPts val="1200"/>
                </a:spcBef>
                <a:buClr>
                  <a:schemeClr val="accent1"/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1pPr>
              <a:lvl2pPr marL="457200" lvl="1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2pPr>
              <a:lvl3pPr marL="914400" lvl="2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3pPr>
              <a:lvl4pPr marL="1371600" lvl="3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4pPr>
              <a:lvl5pPr marL="1828800" lvl="4" indent="0" algn="l" rtl="0">
                <a:lnSpc>
                  <a:spcPct val="125000"/>
                </a:lnSpc>
                <a:spcBef>
                  <a:spcPts val="3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/>
                <a:buNone/>
                <a:defRPr lang="en-US" sz="1100" b="0" i="0" cap="none" dirty="0">
                  <a:solidFill>
                    <a:srgbClr val="FFFFFF"/>
                  </a:solidFill>
                  <a:latin typeface="Source Sans Pro-light"/>
                </a:defRPr>
              </a:lvl5pPr>
              <a:lvl6pPr marL="2514600" lvl="5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6pPr>
              <a:lvl7pPr marL="2971800" lvl="6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7pPr>
              <a:lvl8pPr marL="3429000" lvl="7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8pPr>
              <a:lvl9pPr marL="3886200" lvl="8" indent="-228600" algn="l" rtl="0">
                <a:spcBef>
                  <a:spcPct val="20000"/>
                </a:spcBef>
                <a:buFont typeface="Arial"/>
                <a:buChar char="-"/>
                <a:defRPr lang="en-US" sz="900" b="0" i="0" dirty="0">
                  <a:solidFill>
                    <a:schemeClr val="bg1">
                      <a:lumMod val="50000"/>
                    </a:schemeClr>
                  </a:solidFill>
                  <a:latin typeface="+mn-lt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buClr>
                  <a:srgbClr val="A5A5A5"/>
                </a:buClr>
              </a:pPr>
              <a:r>
                <a:rPr lang="ru-RU" b="1" dirty="0" smtClean="0">
                  <a:latin typeface="Roboto Condensed" panose="020B0604020202020204" charset="0"/>
                  <a:cs typeface="Roboto Condensed" panose="020B0604020202020204" charset="0"/>
                </a:rPr>
                <a:t>УФНС РОССИИ 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buClr>
                  <a:srgbClr val="A5A5A5"/>
                </a:buClr>
              </a:pPr>
              <a:r>
                <a:rPr lang="ru-RU" b="1" dirty="0" smtClean="0">
                  <a:latin typeface="Roboto Condensed" panose="020B0604020202020204" charset="0"/>
                  <a:cs typeface="Roboto Condensed" panose="020B0604020202020204" charset="0"/>
                </a:rPr>
                <a:t>ПО  ОРЕНБУРГСКОЙ ОБЛАСТИ</a:t>
              </a:r>
              <a:endParaRPr lang="ru-RU" b="1" kern="1200" dirty="0" smtClean="0">
                <a:latin typeface="Roboto Condensed" panose="020B0604020202020204" charset="0"/>
                <a:cs typeface="Roboto Condensed" panose="020B060402020202020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459596" y="141154"/>
            <a:ext cx="9066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Примеры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9" name="Rectángulo 6">
            <a:extLst>
              <a:ext uri="{FF2B5EF4-FFF2-40B4-BE49-F238E27FC236}">
                <a16:creationId xmlns:a16="http://schemas.microsoft.com/office/drawing/2014/main" xmlns="" id="{03D72D32-BFD7-BF44-80F4-B12863626D66}"/>
              </a:ext>
            </a:extLst>
          </p:cNvPr>
          <p:cNvSpPr/>
          <p:nvPr/>
        </p:nvSpPr>
        <p:spPr>
          <a:xfrm>
            <a:off x="11703112" y="8620"/>
            <a:ext cx="488888" cy="6858000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760 w 169699"/>
              <a:gd name="connsiteY0" fmla="*/ 0 h 2493305"/>
              <a:gd name="connsiteX1" fmla="*/ 169140 w 169699"/>
              <a:gd name="connsiteY1" fmla="*/ 356241 h 2493305"/>
              <a:gd name="connsiteX2" fmla="*/ 168643 w 169699"/>
              <a:gd name="connsiteY2" fmla="*/ 972190 h 2493305"/>
              <a:gd name="connsiteX3" fmla="*/ 370 w 169699"/>
              <a:gd name="connsiteY3" fmla="*/ 2493305 h 2493305"/>
              <a:gd name="connsiteX4" fmla="*/ 760 w 169699"/>
              <a:gd name="connsiteY4" fmla="*/ 0 h 2493305"/>
              <a:gd name="connsiteX0" fmla="*/ 760 w 173673"/>
              <a:gd name="connsiteY0" fmla="*/ 0 h 2493305"/>
              <a:gd name="connsiteX1" fmla="*/ 169140 w 173673"/>
              <a:gd name="connsiteY1" fmla="*/ 356241 h 2493305"/>
              <a:gd name="connsiteX2" fmla="*/ 173673 w 173673"/>
              <a:gd name="connsiteY2" fmla="*/ 2482636 h 2493305"/>
              <a:gd name="connsiteX3" fmla="*/ 370 w 173673"/>
              <a:gd name="connsiteY3" fmla="*/ 2493305 h 2493305"/>
              <a:gd name="connsiteX4" fmla="*/ 760 w 173673"/>
              <a:gd name="connsiteY4" fmla="*/ 0 h 2493305"/>
              <a:gd name="connsiteX0" fmla="*/ 5420 w 178333"/>
              <a:gd name="connsiteY0" fmla="*/ 0 h 2483560"/>
              <a:gd name="connsiteX1" fmla="*/ 173800 w 178333"/>
              <a:gd name="connsiteY1" fmla="*/ 356241 h 2483560"/>
              <a:gd name="connsiteX2" fmla="*/ 178333 w 178333"/>
              <a:gd name="connsiteY2" fmla="*/ 2482636 h 2483560"/>
              <a:gd name="connsiteX3" fmla="*/ 0 w 178333"/>
              <a:gd name="connsiteY3" fmla="*/ 2483560 h 2483560"/>
              <a:gd name="connsiteX4" fmla="*/ 5420 w 178333"/>
              <a:gd name="connsiteY4" fmla="*/ 0 h 2483560"/>
              <a:gd name="connsiteX0" fmla="*/ 5420 w 178333"/>
              <a:gd name="connsiteY0" fmla="*/ 1110353 h 3593913"/>
              <a:gd name="connsiteX1" fmla="*/ 173800 w 178333"/>
              <a:gd name="connsiteY1" fmla="*/ 0 h 3593913"/>
              <a:gd name="connsiteX2" fmla="*/ 178333 w 178333"/>
              <a:gd name="connsiteY2" fmla="*/ 3592989 h 3593913"/>
              <a:gd name="connsiteX3" fmla="*/ 0 w 178333"/>
              <a:gd name="connsiteY3" fmla="*/ 3593913 h 3593913"/>
              <a:gd name="connsiteX4" fmla="*/ 5420 w 178333"/>
              <a:gd name="connsiteY4" fmla="*/ 1110353 h 3593913"/>
              <a:gd name="connsiteX0" fmla="*/ 5420 w 178333"/>
              <a:gd name="connsiteY0" fmla="*/ 0 h 3594468"/>
              <a:gd name="connsiteX1" fmla="*/ 173800 w 178333"/>
              <a:gd name="connsiteY1" fmla="*/ 555 h 3594468"/>
              <a:gd name="connsiteX2" fmla="*/ 178333 w 178333"/>
              <a:gd name="connsiteY2" fmla="*/ 3593544 h 3594468"/>
              <a:gd name="connsiteX3" fmla="*/ 0 w 178333"/>
              <a:gd name="connsiteY3" fmla="*/ 3594468 h 3594468"/>
              <a:gd name="connsiteX4" fmla="*/ 5420 w 178333"/>
              <a:gd name="connsiteY4" fmla="*/ 0 h 359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333" h="3594468">
                <a:moveTo>
                  <a:pt x="5420" y="0"/>
                </a:moveTo>
                <a:lnTo>
                  <a:pt x="173800" y="555"/>
                </a:lnTo>
                <a:cubicBezTo>
                  <a:pt x="175917" y="198463"/>
                  <a:pt x="176216" y="3395636"/>
                  <a:pt x="178333" y="3593544"/>
                </a:cubicBezTo>
                <a:lnTo>
                  <a:pt x="0" y="3594468"/>
                </a:lnTo>
                <a:cubicBezTo>
                  <a:pt x="2469" y="3385976"/>
                  <a:pt x="2951" y="208492"/>
                  <a:pt x="542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2" name="Rectángulo 12">
            <a:extLst>
              <a:ext uri="{FF2B5EF4-FFF2-40B4-BE49-F238E27FC236}">
                <a16:creationId xmlns:a16="http://schemas.microsoft.com/office/drawing/2014/main" xmlns="" id="{A22153AC-EB4C-9E4A-B971-B090E6E20246}"/>
              </a:ext>
            </a:extLst>
          </p:cNvPr>
          <p:cNvSpPr/>
          <p:nvPr/>
        </p:nvSpPr>
        <p:spPr>
          <a:xfrm>
            <a:off x="0" y="922821"/>
            <a:ext cx="11703111" cy="6565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 flipH="1">
            <a:off x="11703112" y="692696"/>
            <a:ext cx="543143" cy="886712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3463 w 108441"/>
              <a:gd name="connsiteY0" fmla="*/ 0 h 732434"/>
              <a:gd name="connsiteX1" fmla="*/ 107882 w 108441"/>
              <a:gd name="connsiteY1" fmla="*/ 195051 h 732434"/>
              <a:gd name="connsiteX2" fmla="*/ 107386 w 108441"/>
              <a:gd name="connsiteY2" fmla="*/ 732434 h 732434"/>
              <a:gd name="connsiteX3" fmla="*/ 0 w 108441"/>
              <a:gd name="connsiteY3" fmla="*/ 584614 h 732434"/>
              <a:gd name="connsiteX4" fmla="*/ 3463 w 108441"/>
              <a:gd name="connsiteY4" fmla="*/ 0 h 732434"/>
              <a:gd name="connsiteX0" fmla="*/ 3463 w 112178"/>
              <a:gd name="connsiteY0" fmla="*/ 0 h 732434"/>
              <a:gd name="connsiteX1" fmla="*/ 111843 w 112178"/>
              <a:gd name="connsiteY1" fmla="*/ 237844 h 732434"/>
              <a:gd name="connsiteX2" fmla="*/ 107386 w 112178"/>
              <a:gd name="connsiteY2" fmla="*/ 732434 h 732434"/>
              <a:gd name="connsiteX3" fmla="*/ 0 w 112178"/>
              <a:gd name="connsiteY3" fmla="*/ 584614 h 732434"/>
              <a:gd name="connsiteX4" fmla="*/ 3463 w 112178"/>
              <a:gd name="connsiteY4" fmla="*/ 0 h 732434"/>
              <a:gd name="connsiteX0" fmla="*/ 3463 w 112178"/>
              <a:gd name="connsiteY0" fmla="*/ 0 h 732434"/>
              <a:gd name="connsiteX1" fmla="*/ 111843 w 112178"/>
              <a:gd name="connsiteY1" fmla="*/ 237844 h 732434"/>
              <a:gd name="connsiteX2" fmla="*/ 107386 w 112178"/>
              <a:gd name="connsiteY2" fmla="*/ 732434 h 732434"/>
              <a:gd name="connsiteX3" fmla="*/ 0 w 112178"/>
              <a:gd name="connsiteY3" fmla="*/ 552519 h 732434"/>
              <a:gd name="connsiteX4" fmla="*/ 3463 w 112178"/>
              <a:gd name="connsiteY4" fmla="*/ 0 h 732434"/>
              <a:gd name="connsiteX0" fmla="*/ 1340 w 112178"/>
              <a:gd name="connsiteY0" fmla="*/ 0 h 703762"/>
              <a:gd name="connsiteX1" fmla="*/ 111843 w 112178"/>
              <a:gd name="connsiteY1" fmla="*/ 209172 h 703762"/>
              <a:gd name="connsiteX2" fmla="*/ 107386 w 112178"/>
              <a:gd name="connsiteY2" fmla="*/ 703762 h 703762"/>
              <a:gd name="connsiteX3" fmla="*/ 0 w 112178"/>
              <a:gd name="connsiteY3" fmla="*/ 523847 h 703762"/>
              <a:gd name="connsiteX4" fmla="*/ 1340 w 112178"/>
              <a:gd name="connsiteY4" fmla="*/ 0 h 703762"/>
              <a:gd name="connsiteX0" fmla="*/ 3463 w 112178"/>
              <a:gd name="connsiteY0" fmla="*/ 0 h 681710"/>
              <a:gd name="connsiteX1" fmla="*/ 111843 w 112178"/>
              <a:gd name="connsiteY1" fmla="*/ 187120 h 681710"/>
              <a:gd name="connsiteX2" fmla="*/ 107386 w 112178"/>
              <a:gd name="connsiteY2" fmla="*/ 681710 h 681710"/>
              <a:gd name="connsiteX3" fmla="*/ 0 w 112178"/>
              <a:gd name="connsiteY3" fmla="*/ 501795 h 681710"/>
              <a:gd name="connsiteX4" fmla="*/ 3463 w 112178"/>
              <a:gd name="connsiteY4" fmla="*/ 0 h 681710"/>
              <a:gd name="connsiteX0" fmla="*/ 3463 w 107386"/>
              <a:gd name="connsiteY0" fmla="*/ 0 h 681710"/>
              <a:gd name="connsiteX1" fmla="*/ 105473 w 107386"/>
              <a:gd name="connsiteY1" fmla="*/ 187120 h 681710"/>
              <a:gd name="connsiteX2" fmla="*/ 107386 w 107386"/>
              <a:gd name="connsiteY2" fmla="*/ 681710 h 681710"/>
              <a:gd name="connsiteX3" fmla="*/ 0 w 107386"/>
              <a:gd name="connsiteY3" fmla="*/ 501795 h 681710"/>
              <a:gd name="connsiteX4" fmla="*/ 3463 w 107386"/>
              <a:gd name="connsiteY4" fmla="*/ 0 h 681710"/>
              <a:gd name="connsiteX0" fmla="*/ 714 w 108083"/>
              <a:gd name="connsiteY0" fmla="*/ 0 h 681710"/>
              <a:gd name="connsiteX1" fmla="*/ 106170 w 108083"/>
              <a:gd name="connsiteY1" fmla="*/ 187120 h 681710"/>
              <a:gd name="connsiteX2" fmla="*/ 108083 w 108083"/>
              <a:gd name="connsiteY2" fmla="*/ 681710 h 681710"/>
              <a:gd name="connsiteX3" fmla="*/ 697 w 108083"/>
              <a:gd name="connsiteY3" fmla="*/ 501795 h 681710"/>
              <a:gd name="connsiteX4" fmla="*/ 714 w 108083"/>
              <a:gd name="connsiteY4" fmla="*/ 0 h 681710"/>
              <a:gd name="connsiteX0" fmla="*/ 714 w 106803"/>
              <a:gd name="connsiteY0" fmla="*/ 0 h 668285"/>
              <a:gd name="connsiteX1" fmla="*/ 106170 w 106803"/>
              <a:gd name="connsiteY1" fmla="*/ 187120 h 668285"/>
              <a:gd name="connsiteX2" fmla="*/ 106360 w 106803"/>
              <a:gd name="connsiteY2" fmla="*/ 668285 h 668285"/>
              <a:gd name="connsiteX3" fmla="*/ 697 w 106803"/>
              <a:gd name="connsiteY3" fmla="*/ 501795 h 668285"/>
              <a:gd name="connsiteX4" fmla="*/ 714 w 106803"/>
              <a:gd name="connsiteY4" fmla="*/ 0 h 66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03" h="668285">
                <a:moveTo>
                  <a:pt x="714" y="0"/>
                </a:moveTo>
                <a:cubicBezTo>
                  <a:pt x="36545" y="70901"/>
                  <a:pt x="70339" y="116219"/>
                  <a:pt x="106170" y="187120"/>
                </a:cubicBezTo>
                <a:cubicBezTo>
                  <a:pt x="108287" y="385028"/>
                  <a:pt x="104243" y="470377"/>
                  <a:pt x="106360" y="668285"/>
                </a:cubicBezTo>
                <a:lnTo>
                  <a:pt x="697" y="501795"/>
                </a:lnTo>
                <a:cubicBezTo>
                  <a:pt x="3166" y="293303"/>
                  <a:pt x="-1755" y="208492"/>
                  <a:pt x="714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Прямоугольник 1"/>
          <p:cNvSpPr/>
          <p:nvPr/>
        </p:nvSpPr>
        <p:spPr>
          <a:xfrm>
            <a:off x="0" y="947883"/>
            <a:ext cx="11712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Расчет налогов для бизнеса с доходами 120 млн руб. и расходами 96 млн, на которые есть счета-фактуры с входящим НДС. В примере размер доходов и расходов кассовым методом и по начислению совпадают.</a:t>
            </a:r>
          </a:p>
        </p:txBody>
      </p:sp>
      <p:sp>
        <p:nvSpPr>
          <p:cNvPr id="28" name="Rectángulo 12">
            <a:extLst>
              <a:ext uri="{FF2B5EF4-FFF2-40B4-BE49-F238E27FC236}">
                <a16:creationId xmlns:a16="http://schemas.microsoft.com/office/drawing/2014/main" xmlns="" id="{A22153AC-EB4C-9E4A-B971-B090E6E20246}"/>
              </a:ext>
            </a:extLst>
          </p:cNvPr>
          <p:cNvSpPr/>
          <p:nvPr/>
        </p:nvSpPr>
        <p:spPr>
          <a:xfrm>
            <a:off x="2" y="5903946"/>
            <a:ext cx="11712624" cy="8734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dirty="0">
              <a:solidFill>
                <a:srgbClr val="57565A">
                  <a:lumMod val="50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888185"/>
              </p:ext>
            </p:extLst>
          </p:nvPr>
        </p:nvGraphicFramePr>
        <p:xfrm>
          <a:off x="587389" y="1713802"/>
          <a:ext cx="10346533" cy="40554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9729"/>
                <a:gridCol w="2362880"/>
                <a:gridCol w="2379444"/>
                <a:gridCol w="2494480"/>
              </a:tblGrid>
              <a:tr h="485846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 Показатель</a:t>
                      </a:r>
                    </a:p>
                  </a:txBody>
                  <a:tcPr marL="6632" marR="6632" marT="6632" marB="6632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УСН Д-Р с НДС 5%</a:t>
                      </a:r>
                    </a:p>
                  </a:txBody>
                  <a:tcPr marL="6632" marR="6632" marT="6632" marB="6632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УСН Д-Р с НДС 20%</a:t>
                      </a:r>
                    </a:p>
                  </a:txBody>
                  <a:tcPr marL="6632" marR="6632" marT="6632" marB="6632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ОСНО</a:t>
                      </a:r>
                    </a:p>
                  </a:txBody>
                  <a:tcPr marL="6632" marR="6632" marT="6632" marB="6632"/>
                </a:tc>
              </a:tr>
              <a:tr h="485846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Доход</a:t>
                      </a:r>
                      <a:endParaRPr lang="ru-RU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 panose="020B0604020202020204" charset="0"/>
                      </a:endParaRPr>
                    </a:p>
                  </a:txBody>
                  <a:tcPr marL="6632" marR="6632" marT="6632" marB="6632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120 000 000</a:t>
                      </a:r>
                    </a:p>
                  </a:txBody>
                  <a:tcPr marL="6632" marR="6632" marT="6632" marB="6632" anchor="ctr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120 000 000</a:t>
                      </a:r>
                    </a:p>
                  </a:txBody>
                  <a:tcPr marL="6632" marR="6632" marT="6632" marB="6632" anchor="ctr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120 000 000</a:t>
                      </a:r>
                    </a:p>
                  </a:txBody>
                  <a:tcPr marL="6632" marR="6632" marT="6632" marB="6632" anchor="ctr"/>
                </a:tc>
              </a:tr>
              <a:tr h="485846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Расход </a:t>
                      </a:r>
                      <a:r>
                        <a:rPr lang="ru-RU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(с НДС)</a:t>
                      </a:r>
                    </a:p>
                  </a:txBody>
                  <a:tcPr marL="6632" marR="6632" marT="6632" marB="6632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96 000 000</a:t>
                      </a:r>
                    </a:p>
                  </a:txBody>
                  <a:tcPr marL="6632" marR="6632" marT="6632" marB="6632" anchor="ctr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96 000 000</a:t>
                      </a:r>
                    </a:p>
                  </a:txBody>
                  <a:tcPr marL="6632" marR="6632" marT="6632" marB="6632" anchor="ctr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96 000 000</a:t>
                      </a:r>
                    </a:p>
                  </a:txBody>
                  <a:tcPr marL="6632" marR="6632" marT="6632" marB="6632" anchor="ctr"/>
                </a:tc>
              </a:tr>
              <a:tr h="1085752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НДС </a:t>
                      </a:r>
                      <a:r>
                        <a:rPr lang="ru-RU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в 2025 году</a:t>
                      </a:r>
                    </a:p>
                  </a:txBody>
                  <a:tcPr marL="6632" marR="6632" marT="6632" marB="6632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120 000 000 /105 х 5 = 5 714 286</a:t>
                      </a:r>
                    </a:p>
                  </a:txBody>
                  <a:tcPr marL="6632" marR="6632" marT="6632" marB="6632" anchor="ctr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120 000 000 / 120 х 20 – 96 000 000 / 120 х 20 = 4 000 000</a:t>
                      </a:r>
                    </a:p>
                  </a:txBody>
                  <a:tcPr marL="6632" marR="6632" marT="6632" marB="6632" anchor="ctr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120 000 000 / 120 х 20 – 96 000 000 / 120 х 20 = 4 000 000</a:t>
                      </a:r>
                    </a:p>
                  </a:txBody>
                  <a:tcPr marL="6632" marR="6632" marT="6632" marB="6632" anchor="ctr"/>
                </a:tc>
              </a:tr>
              <a:tr h="1071578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Налог </a:t>
                      </a:r>
                      <a:r>
                        <a:rPr lang="ru-RU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(по УСН/на прибыль) в 2025 году</a:t>
                      </a:r>
                    </a:p>
                  </a:txBody>
                  <a:tcPr marL="6632" marR="6632" marT="6632" marB="6632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(120 000 000 / 1,05 – 96 000 000) х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10% 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= 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 panose="020B0604020202020204" charset="0"/>
                      </a:endParaRPr>
                    </a:p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1 828 571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 panose="020B0604020202020204" charset="0"/>
                      </a:endParaRPr>
                    </a:p>
                  </a:txBody>
                  <a:tcPr marL="6632" marR="6632" marT="6632" marB="6632" anchor="ctr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(120 000 000 / 1,2 – 96 000 000 / 1,2) х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10% 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=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2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 000 000</a:t>
                      </a:r>
                    </a:p>
                  </a:txBody>
                  <a:tcPr marL="6632" marR="6632" marT="6632" marB="6632" anchor="ctr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(120 000 000 / 1,2 – 96 000 000 / 1,2) х 25% = 5 000 000</a:t>
                      </a:r>
                    </a:p>
                  </a:txBody>
                  <a:tcPr marL="6632" marR="6632" marT="6632" marB="6632" anchor="ctr"/>
                </a:tc>
              </a:tr>
              <a:tr h="440590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Итого </a:t>
                      </a:r>
                      <a:r>
                        <a:rPr lang="ru-RU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налоги 2025</a:t>
                      </a:r>
                    </a:p>
                  </a:txBody>
                  <a:tcPr marL="6632" marR="6632" marT="6632" marB="6632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7 542 857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 panose="020B0604020202020204" charset="0"/>
                      </a:endParaRPr>
                    </a:p>
                  </a:txBody>
                  <a:tcPr marL="6632" marR="6632" marT="6632" marB="6632" anchor="ctr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6 000 000</a:t>
                      </a:r>
                    </a:p>
                  </a:txBody>
                  <a:tcPr marL="6632" marR="6632" marT="6632" marB="6632" anchor="ctr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9 000 000</a:t>
                      </a:r>
                    </a:p>
                  </a:txBody>
                  <a:tcPr marL="6632" marR="6632" marT="6632" marB="6632"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" y="6021288"/>
            <a:ext cx="11712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Для определения наиболее выгодных условий компании необходимо произвести расчет налоговой нагрузки при каждом режиме (УСН с НДС 5%, УСН с НДС 20%, ОСНО), основываясь на характеристиках предприятия</a:t>
            </a:r>
          </a:p>
        </p:txBody>
      </p:sp>
      <p:sp>
        <p:nvSpPr>
          <p:cNvPr id="24" name="Rectángulo 6">
            <a:extLst>
              <a:ext uri="{FF2B5EF4-FFF2-40B4-BE49-F238E27FC236}">
                <a16:creationId xmlns="" xmlns:a16="http://schemas.microsoft.com/office/drawing/2014/main" id="{A4126A02-61CB-DD44-B873-9C22BB97D03C}"/>
              </a:ext>
            </a:extLst>
          </p:cNvPr>
          <p:cNvSpPr/>
          <p:nvPr/>
        </p:nvSpPr>
        <p:spPr>
          <a:xfrm flipH="1">
            <a:off x="11675984" y="5638632"/>
            <a:ext cx="543143" cy="886712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524 w 169463"/>
              <a:gd name="connsiteY0" fmla="*/ 0 h 972190"/>
              <a:gd name="connsiteX1" fmla="*/ 168904 w 169463"/>
              <a:gd name="connsiteY1" fmla="*/ 356241 h 972190"/>
              <a:gd name="connsiteX2" fmla="*/ 168407 w 169463"/>
              <a:gd name="connsiteY2" fmla="*/ 972190 h 972190"/>
              <a:gd name="connsiteX3" fmla="*/ 2781 w 169463"/>
              <a:gd name="connsiteY3" fmla="*/ 633463 h 972190"/>
              <a:gd name="connsiteX4" fmla="*/ 524 w 169463"/>
              <a:gd name="connsiteY4" fmla="*/ 0 h 972190"/>
              <a:gd name="connsiteX0" fmla="*/ 524 w 171055"/>
              <a:gd name="connsiteY0" fmla="*/ 0 h 808674"/>
              <a:gd name="connsiteX1" fmla="*/ 168904 w 171055"/>
              <a:gd name="connsiteY1" fmla="*/ 35624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71055"/>
              <a:gd name="connsiteY0" fmla="*/ 0 h 808674"/>
              <a:gd name="connsiteX1" fmla="*/ 108016 w 171055"/>
              <a:gd name="connsiteY1" fmla="*/ 217881 h 808674"/>
              <a:gd name="connsiteX2" fmla="*/ 171055 w 171055"/>
              <a:gd name="connsiteY2" fmla="*/ 808674 h 808674"/>
              <a:gd name="connsiteX3" fmla="*/ 2781 w 171055"/>
              <a:gd name="connsiteY3" fmla="*/ 633463 h 808674"/>
              <a:gd name="connsiteX4" fmla="*/ 524 w 171055"/>
              <a:gd name="connsiteY4" fmla="*/ 0 h 808674"/>
              <a:gd name="connsiteX0" fmla="*/ 524 w 112814"/>
              <a:gd name="connsiteY0" fmla="*/ 0 h 748928"/>
              <a:gd name="connsiteX1" fmla="*/ 108016 w 112814"/>
              <a:gd name="connsiteY1" fmla="*/ 217881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2814"/>
              <a:gd name="connsiteY0" fmla="*/ 0 h 748928"/>
              <a:gd name="connsiteX1" fmla="*/ 108016 w 112814"/>
              <a:gd name="connsiteY1" fmla="*/ 240687 h 748928"/>
              <a:gd name="connsiteX2" fmla="*/ 112814 w 112814"/>
              <a:gd name="connsiteY2" fmla="*/ 748928 h 748928"/>
              <a:gd name="connsiteX3" fmla="*/ 2781 w 112814"/>
              <a:gd name="connsiteY3" fmla="*/ 633463 h 748928"/>
              <a:gd name="connsiteX4" fmla="*/ 524 w 112814"/>
              <a:gd name="connsiteY4" fmla="*/ 0 h 74892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33463 h 765218"/>
              <a:gd name="connsiteX4" fmla="*/ 524 w 118109"/>
              <a:gd name="connsiteY4" fmla="*/ 0 h 765218"/>
              <a:gd name="connsiteX0" fmla="*/ 524 w 118109"/>
              <a:gd name="connsiteY0" fmla="*/ 0 h 765218"/>
              <a:gd name="connsiteX1" fmla="*/ 108016 w 118109"/>
              <a:gd name="connsiteY1" fmla="*/ 240687 h 765218"/>
              <a:gd name="connsiteX2" fmla="*/ 118109 w 118109"/>
              <a:gd name="connsiteY2" fmla="*/ 765218 h 765218"/>
              <a:gd name="connsiteX3" fmla="*/ 2781 w 118109"/>
              <a:gd name="connsiteY3" fmla="*/ 617398 h 765218"/>
              <a:gd name="connsiteX4" fmla="*/ 524 w 118109"/>
              <a:gd name="connsiteY4" fmla="*/ 0 h 765218"/>
              <a:gd name="connsiteX0" fmla="*/ 524 w 110167"/>
              <a:gd name="connsiteY0" fmla="*/ 0 h 771644"/>
              <a:gd name="connsiteX1" fmla="*/ 108016 w 110167"/>
              <a:gd name="connsiteY1" fmla="*/ 240687 h 771644"/>
              <a:gd name="connsiteX2" fmla="*/ 110167 w 110167"/>
              <a:gd name="connsiteY2" fmla="*/ 771644 h 771644"/>
              <a:gd name="connsiteX3" fmla="*/ 2781 w 110167"/>
              <a:gd name="connsiteY3" fmla="*/ 617398 h 771644"/>
              <a:gd name="connsiteX4" fmla="*/ 524 w 110167"/>
              <a:gd name="connsiteY4" fmla="*/ 0 h 771644"/>
              <a:gd name="connsiteX0" fmla="*/ 760 w 110403"/>
              <a:gd name="connsiteY0" fmla="*/ 0 h 771644"/>
              <a:gd name="connsiteX1" fmla="*/ 108252 w 110403"/>
              <a:gd name="connsiteY1" fmla="*/ 240687 h 771644"/>
              <a:gd name="connsiteX2" fmla="*/ 110403 w 110403"/>
              <a:gd name="connsiteY2" fmla="*/ 771644 h 771644"/>
              <a:gd name="connsiteX3" fmla="*/ 370 w 110403"/>
              <a:gd name="connsiteY3" fmla="*/ 630250 h 771644"/>
              <a:gd name="connsiteX4" fmla="*/ 760 w 110403"/>
              <a:gd name="connsiteY4" fmla="*/ 0 h 771644"/>
              <a:gd name="connsiteX0" fmla="*/ 760 w 108811"/>
              <a:gd name="connsiteY0" fmla="*/ 0 h 778070"/>
              <a:gd name="connsiteX1" fmla="*/ 108252 w 108811"/>
              <a:gd name="connsiteY1" fmla="*/ 240687 h 778070"/>
              <a:gd name="connsiteX2" fmla="*/ 107756 w 108811"/>
              <a:gd name="connsiteY2" fmla="*/ 778070 h 778070"/>
              <a:gd name="connsiteX3" fmla="*/ 370 w 108811"/>
              <a:gd name="connsiteY3" fmla="*/ 630250 h 778070"/>
              <a:gd name="connsiteX4" fmla="*/ 760 w 108811"/>
              <a:gd name="connsiteY4" fmla="*/ 0 h 778070"/>
              <a:gd name="connsiteX0" fmla="*/ 760 w 108811"/>
              <a:gd name="connsiteY0" fmla="*/ 0 h 750087"/>
              <a:gd name="connsiteX1" fmla="*/ 108252 w 108811"/>
              <a:gd name="connsiteY1" fmla="*/ 212704 h 750087"/>
              <a:gd name="connsiteX2" fmla="*/ 107756 w 108811"/>
              <a:gd name="connsiteY2" fmla="*/ 750087 h 750087"/>
              <a:gd name="connsiteX3" fmla="*/ 370 w 108811"/>
              <a:gd name="connsiteY3" fmla="*/ 602267 h 750087"/>
              <a:gd name="connsiteX4" fmla="*/ 760 w 108811"/>
              <a:gd name="connsiteY4" fmla="*/ 0 h 750087"/>
              <a:gd name="connsiteX0" fmla="*/ 3463 w 108441"/>
              <a:gd name="connsiteY0" fmla="*/ 0 h 732434"/>
              <a:gd name="connsiteX1" fmla="*/ 107882 w 108441"/>
              <a:gd name="connsiteY1" fmla="*/ 195051 h 732434"/>
              <a:gd name="connsiteX2" fmla="*/ 107386 w 108441"/>
              <a:gd name="connsiteY2" fmla="*/ 732434 h 732434"/>
              <a:gd name="connsiteX3" fmla="*/ 0 w 108441"/>
              <a:gd name="connsiteY3" fmla="*/ 584614 h 732434"/>
              <a:gd name="connsiteX4" fmla="*/ 3463 w 108441"/>
              <a:gd name="connsiteY4" fmla="*/ 0 h 732434"/>
              <a:gd name="connsiteX0" fmla="*/ 3463 w 112178"/>
              <a:gd name="connsiteY0" fmla="*/ 0 h 732434"/>
              <a:gd name="connsiteX1" fmla="*/ 111843 w 112178"/>
              <a:gd name="connsiteY1" fmla="*/ 237844 h 732434"/>
              <a:gd name="connsiteX2" fmla="*/ 107386 w 112178"/>
              <a:gd name="connsiteY2" fmla="*/ 732434 h 732434"/>
              <a:gd name="connsiteX3" fmla="*/ 0 w 112178"/>
              <a:gd name="connsiteY3" fmla="*/ 584614 h 732434"/>
              <a:gd name="connsiteX4" fmla="*/ 3463 w 112178"/>
              <a:gd name="connsiteY4" fmla="*/ 0 h 732434"/>
              <a:gd name="connsiteX0" fmla="*/ 3463 w 112178"/>
              <a:gd name="connsiteY0" fmla="*/ 0 h 732434"/>
              <a:gd name="connsiteX1" fmla="*/ 111843 w 112178"/>
              <a:gd name="connsiteY1" fmla="*/ 237844 h 732434"/>
              <a:gd name="connsiteX2" fmla="*/ 107386 w 112178"/>
              <a:gd name="connsiteY2" fmla="*/ 732434 h 732434"/>
              <a:gd name="connsiteX3" fmla="*/ 0 w 112178"/>
              <a:gd name="connsiteY3" fmla="*/ 552519 h 732434"/>
              <a:gd name="connsiteX4" fmla="*/ 3463 w 112178"/>
              <a:gd name="connsiteY4" fmla="*/ 0 h 732434"/>
              <a:gd name="connsiteX0" fmla="*/ 1340 w 112178"/>
              <a:gd name="connsiteY0" fmla="*/ 0 h 703762"/>
              <a:gd name="connsiteX1" fmla="*/ 111843 w 112178"/>
              <a:gd name="connsiteY1" fmla="*/ 209172 h 703762"/>
              <a:gd name="connsiteX2" fmla="*/ 107386 w 112178"/>
              <a:gd name="connsiteY2" fmla="*/ 703762 h 703762"/>
              <a:gd name="connsiteX3" fmla="*/ 0 w 112178"/>
              <a:gd name="connsiteY3" fmla="*/ 523847 h 703762"/>
              <a:gd name="connsiteX4" fmla="*/ 1340 w 112178"/>
              <a:gd name="connsiteY4" fmla="*/ 0 h 703762"/>
              <a:gd name="connsiteX0" fmla="*/ 3463 w 112178"/>
              <a:gd name="connsiteY0" fmla="*/ 0 h 681710"/>
              <a:gd name="connsiteX1" fmla="*/ 111843 w 112178"/>
              <a:gd name="connsiteY1" fmla="*/ 187120 h 681710"/>
              <a:gd name="connsiteX2" fmla="*/ 107386 w 112178"/>
              <a:gd name="connsiteY2" fmla="*/ 681710 h 681710"/>
              <a:gd name="connsiteX3" fmla="*/ 0 w 112178"/>
              <a:gd name="connsiteY3" fmla="*/ 501795 h 681710"/>
              <a:gd name="connsiteX4" fmla="*/ 3463 w 112178"/>
              <a:gd name="connsiteY4" fmla="*/ 0 h 681710"/>
              <a:gd name="connsiteX0" fmla="*/ 3463 w 107386"/>
              <a:gd name="connsiteY0" fmla="*/ 0 h 681710"/>
              <a:gd name="connsiteX1" fmla="*/ 105473 w 107386"/>
              <a:gd name="connsiteY1" fmla="*/ 187120 h 681710"/>
              <a:gd name="connsiteX2" fmla="*/ 107386 w 107386"/>
              <a:gd name="connsiteY2" fmla="*/ 681710 h 681710"/>
              <a:gd name="connsiteX3" fmla="*/ 0 w 107386"/>
              <a:gd name="connsiteY3" fmla="*/ 501795 h 681710"/>
              <a:gd name="connsiteX4" fmla="*/ 3463 w 107386"/>
              <a:gd name="connsiteY4" fmla="*/ 0 h 681710"/>
              <a:gd name="connsiteX0" fmla="*/ 714 w 108083"/>
              <a:gd name="connsiteY0" fmla="*/ 0 h 681710"/>
              <a:gd name="connsiteX1" fmla="*/ 106170 w 108083"/>
              <a:gd name="connsiteY1" fmla="*/ 187120 h 681710"/>
              <a:gd name="connsiteX2" fmla="*/ 108083 w 108083"/>
              <a:gd name="connsiteY2" fmla="*/ 681710 h 681710"/>
              <a:gd name="connsiteX3" fmla="*/ 697 w 108083"/>
              <a:gd name="connsiteY3" fmla="*/ 501795 h 681710"/>
              <a:gd name="connsiteX4" fmla="*/ 714 w 108083"/>
              <a:gd name="connsiteY4" fmla="*/ 0 h 681710"/>
              <a:gd name="connsiteX0" fmla="*/ 714 w 106803"/>
              <a:gd name="connsiteY0" fmla="*/ 0 h 668285"/>
              <a:gd name="connsiteX1" fmla="*/ 106170 w 106803"/>
              <a:gd name="connsiteY1" fmla="*/ 187120 h 668285"/>
              <a:gd name="connsiteX2" fmla="*/ 106360 w 106803"/>
              <a:gd name="connsiteY2" fmla="*/ 668285 h 668285"/>
              <a:gd name="connsiteX3" fmla="*/ 697 w 106803"/>
              <a:gd name="connsiteY3" fmla="*/ 501795 h 668285"/>
              <a:gd name="connsiteX4" fmla="*/ 714 w 106803"/>
              <a:gd name="connsiteY4" fmla="*/ 0 h 66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03" h="668285">
                <a:moveTo>
                  <a:pt x="714" y="0"/>
                </a:moveTo>
                <a:cubicBezTo>
                  <a:pt x="36545" y="70901"/>
                  <a:pt x="70339" y="116219"/>
                  <a:pt x="106170" y="187120"/>
                </a:cubicBezTo>
                <a:cubicBezTo>
                  <a:pt x="108287" y="385028"/>
                  <a:pt x="104243" y="470377"/>
                  <a:pt x="106360" y="668285"/>
                </a:cubicBezTo>
                <a:lnTo>
                  <a:pt x="697" y="501795"/>
                </a:lnTo>
                <a:cubicBezTo>
                  <a:pt x="3166" y="293303"/>
                  <a:pt x="-1755" y="208492"/>
                  <a:pt x="714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6">
            <a:extLst>
              <a:ext uri="{FF2B5EF4-FFF2-40B4-BE49-F238E27FC236}">
                <a16:creationId xmlns="" xmlns:a16="http://schemas.microsoft.com/office/drawing/2014/main" id="{03D72D32-BFD7-BF44-80F4-B12863626D66}"/>
              </a:ext>
            </a:extLst>
          </p:cNvPr>
          <p:cNvSpPr/>
          <p:nvPr/>
        </p:nvSpPr>
        <p:spPr>
          <a:xfrm>
            <a:off x="11676620" y="6372827"/>
            <a:ext cx="514611" cy="485173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760 w 169699"/>
              <a:gd name="connsiteY0" fmla="*/ 0 h 2493305"/>
              <a:gd name="connsiteX1" fmla="*/ 169140 w 169699"/>
              <a:gd name="connsiteY1" fmla="*/ 356241 h 2493305"/>
              <a:gd name="connsiteX2" fmla="*/ 168643 w 169699"/>
              <a:gd name="connsiteY2" fmla="*/ 972190 h 2493305"/>
              <a:gd name="connsiteX3" fmla="*/ 370 w 169699"/>
              <a:gd name="connsiteY3" fmla="*/ 2493305 h 2493305"/>
              <a:gd name="connsiteX4" fmla="*/ 760 w 169699"/>
              <a:gd name="connsiteY4" fmla="*/ 0 h 2493305"/>
              <a:gd name="connsiteX0" fmla="*/ 760 w 173673"/>
              <a:gd name="connsiteY0" fmla="*/ 0 h 2493305"/>
              <a:gd name="connsiteX1" fmla="*/ 169140 w 173673"/>
              <a:gd name="connsiteY1" fmla="*/ 356241 h 2493305"/>
              <a:gd name="connsiteX2" fmla="*/ 173673 w 173673"/>
              <a:gd name="connsiteY2" fmla="*/ 2482636 h 2493305"/>
              <a:gd name="connsiteX3" fmla="*/ 370 w 173673"/>
              <a:gd name="connsiteY3" fmla="*/ 2493305 h 2493305"/>
              <a:gd name="connsiteX4" fmla="*/ 760 w 173673"/>
              <a:gd name="connsiteY4" fmla="*/ 0 h 2493305"/>
              <a:gd name="connsiteX0" fmla="*/ 5420 w 178333"/>
              <a:gd name="connsiteY0" fmla="*/ 0 h 2483560"/>
              <a:gd name="connsiteX1" fmla="*/ 173800 w 178333"/>
              <a:gd name="connsiteY1" fmla="*/ 356241 h 2483560"/>
              <a:gd name="connsiteX2" fmla="*/ 178333 w 178333"/>
              <a:gd name="connsiteY2" fmla="*/ 2482636 h 2483560"/>
              <a:gd name="connsiteX3" fmla="*/ 0 w 178333"/>
              <a:gd name="connsiteY3" fmla="*/ 2483560 h 2483560"/>
              <a:gd name="connsiteX4" fmla="*/ 5420 w 178333"/>
              <a:gd name="connsiteY4" fmla="*/ 0 h 2483560"/>
              <a:gd name="connsiteX0" fmla="*/ 5420 w 178333"/>
              <a:gd name="connsiteY0" fmla="*/ 1110353 h 3593913"/>
              <a:gd name="connsiteX1" fmla="*/ 173800 w 178333"/>
              <a:gd name="connsiteY1" fmla="*/ 0 h 3593913"/>
              <a:gd name="connsiteX2" fmla="*/ 178333 w 178333"/>
              <a:gd name="connsiteY2" fmla="*/ 3592989 h 3593913"/>
              <a:gd name="connsiteX3" fmla="*/ 0 w 178333"/>
              <a:gd name="connsiteY3" fmla="*/ 3593913 h 3593913"/>
              <a:gd name="connsiteX4" fmla="*/ 5420 w 178333"/>
              <a:gd name="connsiteY4" fmla="*/ 1110353 h 3593913"/>
              <a:gd name="connsiteX0" fmla="*/ 5420 w 178333"/>
              <a:gd name="connsiteY0" fmla="*/ 0 h 3594468"/>
              <a:gd name="connsiteX1" fmla="*/ 173800 w 178333"/>
              <a:gd name="connsiteY1" fmla="*/ 555 h 3594468"/>
              <a:gd name="connsiteX2" fmla="*/ 178333 w 178333"/>
              <a:gd name="connsiteY2" fmla="*/ 3593544 h 3594468"/>
              <a:gd name="connsiteX3" fmla="*/ 0 w 178333"/>
              <a:gd name="connsiteY3" fmla="*/ 3594468 h 3594468"/>
              <a:gd name="connsiteX4" fmla="*/ 5420 w 178333"/>
              <a:gd name="connsiteY4" fmla="*/ 0 h 359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333" h="3594468">
                <a:moveTo>
                  <a:pt x="5420" y="0"/>
                </a:moveTo>
                <a:lnTo>
                  <a:pt x="173800" y="555"/>
                </a:lnTo>
                <a:cubicBezTo>
                  <a:pt x="175917" y="198463"/>
                  <a:pt x="176216" y="3395636"/>
                  <a:pt x="178333" y="3593544"/>
                </a:cubicBezTo>
                <a:lnTo>
                  <a:pt x="0" y="3594468"/>
                </a:lnTo>
                <a:cubicBezTo>
                  <a:pt x="2469" y="3385976"/>
                  <a:pt x="2951" y="208492"/>
                  <a:pt x="542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accent5">
                    <a:lumMod val="75000"/>
                  </a:schemeClr>
                </a:solidFill>
              </a:rPr>
              <a:t>7</a:t>
            </a:r>
            <a:endParaRPr lang="es-ES" sz="23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5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7_Office Them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8_Office Them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5_Office Them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181130</TotalTime>
  <Words>1220</Words>
  <Application>Microsoft Office PowerPoint</Application>
  <PresentationFormat>Произвольный</PresentationFormat>
  <Paragraphs>154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7</vt:i4>
      </vt:variant>
    </vt:vector>
  </HeadingPairs>
  <TitlesOfParts>
    <vt:vector size="22" baseType="lpstr">
      <vt:lpstr>Arial</vt:lpstr>
      <vt:lpstr>Open Sans Light</vt:lpstr>
      <vt:lpstr>Wingdings</vt:lpstr>
      <vt:lpstr>Segoe UI</vt:lpstr>
      <vt:lpstr>Calibri</vt:lpstr>
      <vt:lpstr>Arial Narrow</vt:lpstr>
      <vt:lpstr>CoFo Sans</vt:lpstr>
      <vt:lpstr>Roboto Condensed</vt:lpstr>
      <vt:lpstr>1_Office Theme</vt:lpstr>
      <vt:lpstr>7_Office Theme</vt:lpstr>
      <vt:lpstr>3_Office Theme</vt:lpstr>
      <vt:lpstr>2_Office Theme</vt:lpstr>
      <vt:lpstr>4_Office Theme</vt:lpstr>
      <vt:lpstr>8_Office Theme</vt:lpstr>
      <vt:lpstr>5_Office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Северина Ольга Александровна</cp:lastModifiedBy>
  <cp:revision>3100</cp:revision>
  <cp:lastPrinted>2024-08-12T14:43:27Z</cp:lastPrinted>
  <dcterms:created xsi:type="dcterms:W3CDTF">2014-10-08T23:03:32Z</dcterms:created>
  <dcterms:modified xsi:type="dcterms:W3CDTF">2024-10-30T10:41:42Z</dcterms:modified>
</cp:coreProperties>
</file>