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8" r:id="rId1"/>
  </p:sldMasterIdLst>
  <p:notesMasterIdLst>
    <p:notesMasterId r:id="rId10"/>
  </p:notesMasterIdLst>
  <p:sldIdLst>
    <p:sldId id="534" r:id="rId2"/>
    <p:sldId id="535" r:id="rId3"/>
    <p:sldId id="536" r:id="rId4"/>
    <p:sldId id="537" r:id="rId5"/>
    <p:sldId id="538" r:id="rId6"/>
    <p:sldId id="539" r:id="rId7"/>
    <p:sldId id="540" r:id="rId8"/>
    <p:sldId id="541" r:id="rId9"/>
  </p:sldIdLst>
  <p:sldSz cx="10693400" cy="7561263"/>
  <p:notesSz cx="6858000" cy="9926638"/>
  <p:defaultTextStyle>
    <a:defPPr>
      <a:defRPr lang="ru-RU"/>
    </a:defPPr>
    <a:lvl1pPr marL="0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4514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9005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43512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58022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72525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87043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01554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16047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2F527D"/>
    <a:srgbClr val="FFFF99"/>
    <a:srgbClr val="FFFF66"/>
    <a:srgbClr val="FABF8E"/>
    <a:srgbClr val="F68E38"/>
    <a:srgbClr val="6699CC"/>
    <a:srgbClr val="576E89"/>
    <a:srgbClr val="336699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01" autoAdjust="0"/>
    <p:restoredTop sz="99000" autoAdjust="0"/>
  </p:normalViewPr>
  <p:slideViewPr>
    <p:cSldViewPr showGuides="1">
      <p:cViewPr>
        <p:scale>
          <a:sx n="75" d="100"/>
          <a:sy n="75" d="100"/>
        </p:scale>
        <p:origin x="-996" y="-564"/>
      </p:cViewPr>
      <p:guideLst>
        <p:guide orient="horz" pos="2382"/>
        <p:guide orient="horz" pos="1116"/>
        <p:guide orient="horz" pos="348"/>
        <p:guide orient="horz" pos="4470"/>
        <p:guide orient="horz" pos="657"/>
        <p:guide orient="horz" pos="4422"/>
        <p:guide orient="horz" pos="975"/>
        <p:guide orient="horz" pos="340"/>
        <p:guide pos="3368"/>
        <p:guide pos="828"/>
        <p:guide pos="1824"/>
        <p:guide pos="6011"/>
        <p:guide pos="6457"/>
        <p:guide pos="606"/>
        <p:guide pos="1826"/>
        <p:guide pos="59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77;\2019\08_2019\20190816\&#1044;&#1086;&#1082;&#1083;&#1072;&#1076;_20190828\&#1056;&#1072;&#1089;&#1095;&#1077;&#1090;_&#1044;&#1086;&#1082;&#1083;&#1072;&#1076;_&#1057;&#1054;_2019082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77;\2019\08_2019\20190816\&#1044;&#1086;&#1082;&#1083;&#1072;&#1076;_20190828\&#1056;&#1072;&#1089;&#1095;&#1077;&#1090;_&#1044;&#1086;&#1082;&#1083;&#1072;&#1076;_&#1057;&#1054;_2019082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77;\2019\08_2019\20190816\&#1044;&#1086;&#1082;&#1083;&#1072;&#1076;_20190828\&#1056;&#1072;&#1089;&#1095;&#1077;&#1090;_&#1044;&#1086;&#1082;&#1083;&#1072;&#1076;_&#1057;&#1054;_2019082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77;\2019\08_2019\20190816\&#1044;&#1086;&#1082;&#1083;&#1072;&#1076;_20190828\&#1056;&#1072;&#1089;&#1095;&#1077;&#1090;_&#1044;&#1086;&#1082;&#1083;&#1072;&#1076;_&#1057;&#1054;_2019082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77;\2019\08_2019\20190816\&#1044;&#1086;&#1082;&#1083;&#1072;&#1076;_20190828\&#1056;&#1072;&#1089;&#1095;&#1077;&#1090;_&#1044;&#1086;&#1082;&#1083;&#1072;&#1076;_&#1057;&#1054;_2019082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6917492816874119E-2"/>
          <c:y val="2.5304711060191339E-2"/>
          <c:w val="0.80744121035282601"/>
          <c:h val="0.87284796355599026"/>
        </c:manualLayout>
      </c:layout>
      <c:barChart>
        <c:barDir val="col"/>
        <c:grouping val="clustered"/>
        <c:ser>
          <c:idx val="0"/>
          <c:order val="0"/>
          <c:tx>
            <c:strRef>
              <c:f>Лист6!$B$3</c:f>
              <c:strCache>
                <c:ptCount val="1"/>
                <c:pt idx="0">
                  <c:v>Количество поданых</c:v>
                </c:pt>
              </c:strCache>
            </c:strRef>
          </c:tx>
          <c:dLbls>
            <c:dLbl>
              <c:idx val="4"/>
              <c:layout>
                <c:manualLayout>
                  <c:x val="0"/>
                  <c:y val="-9.1167453075681228E-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0512676942028268E-2"/>
                </c:manualLayout>
              </c:layout>
              <c:showVal val="1"/>
            </c:dLbl>
            <c:showVal val="1"/>
          </c:dLbls>
          <c:cat>
            <c:strRef>
              <c:f>Лист6!$C$2:$Q$2</c:f>
              <c:strCache>
                <c:ptCount val="15"/>
                <c:pt idx="0">
                  <c:v>4 кв. 2015</c:v>
                </c:pt>
                <c:pt idx="1">
                  <c:v>1 кв. 2016</c:v>
                </c:pt>
                <c:pt idx="2">
                  <c:v>2 кв. 2016</c:v>
                </c:pt>
                <c:pt idx="3">
                  <c:v>3 кв. 2016</c:v>
                </c:pt>
                <c:pt idx="4">
                  <c:v>4 кв. 2016</c:v>
                </c:pt>
                <c:pt idx="5">
                  <c:v>1 кв. 2017</c:v>
                </c:pt>
                <c:pt idx="6">
                  <c:v>2 кв. 2017</c:v>
                </c:pt>
                <c:pt idx="7">
                  <c:v>3 кв. 2017</c:v>
                </c:pt>
                <c:pt idx="8">
                  <c:v>4 кв. 2017</c:v>
                </c:pt>
                <c:pt idx="9">
                  <c:v>1 кв. 2018</c:v>
                </c:pt>
                <c:pt idx="10">
                  <c:v>2 кв. 2018</c:v>
                </c:pt>
                <c:pt idx="11">
                  <c:v>3 кв. 2018</c:v>
                </c:pt>
                <c:pt idx="12">
                  <c:v>4 кв. 2018</c:v>
                </c:pt>
                <c:pt idx="13">
                  <c:v>1 кв. 2019</c:v>
                </c:pt>
                <c:pt idx="14">
                  <c:v>2 кв. 2019</c:v>
                </c:pt>
              </c:strCache>
            </c:strRef>
          </c:cat>
          <c:val>
            <c:numRef>
              <c:f>Лист6!$C$3:$Q$3</c:f>
              <c:numCache>
                <c:formatCode>#,##0</c:formatCode>
                <c:ptCount val="15"/>
                <c:pt idx="0">
                  <c:v>444</c:v>
                </c:pt>
                <c:pt idx="1">
                  <c:v>612</c:v>
                </c:pt>
                <c:pt idx="2">
                  <c:v>668</c:v>
                </c:pt>
                <c:pt idx="3">
                  <c:v>651</c:v>
                </c:pt>
                <c:pt idx="4">
                  <c:v>768</c:v>
                </c:pt>
                <c:pt idx="5">
                  <c:v>745</c:v>
                </c:pt>
                <c:pt idx="6">
                  <c:v>871</c:v>
                </c:pt>
                <c:pt idx="7">
                  <c:v>938</c:v>
                </c:pt>
                <c:pt idx="8">
                  <c:v>1098</c:v>
                </c:pt>
                <c:pt idx="9">
                  <c:v>1170</c:v>
                </c:pt>
                <c:pt idx="10">
                  <c:v>1291</c:v>
                </c:pt>
                <c:pt idx="11">
                  <c:v>1431</c:v>
                </c:pt>
                <c:pt idx="12">
                  <c:v>1215</c:v>
                </c:pt>
                <c:pt idx="13">
                  <c:v>1046</c:v>
                </c:pt>
                <c:pt idx="14">
                  <c:v>1621</c:v>
                </c:pt>
              </c:numCache>
            </c:numRef>
          </c:val>
        </c:ser>
        <c:ser>
          <c:idx val="1"/>
          <c:order val="1"/>
          <c:tx>
            <c:strRef>
              <c:f>Лист6!$B$4</c:f>
              <c:strCache>
                <c:ptCount val="1"/>
                <c:pt idx="0">
                  <c:v>Количство удовлетворенных</c:v>
                </c:pt>
              </c:strCache>
            </c:strRef>
          </c:tx>
          <c:dLbls>
            <c:dLbl>
              <c:idx val="2"/>
              <c:layout>
                <c:manualLayout>
                  <c:x val="6.6833283269766312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3366656653953259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6.6833283269766312E-3"/>
                  <c:y val="-6.8375589806760912E-3"/>
                </c:manualLayout>
              </c:layout>
              <c:showVal val="1"/>
            </c:dLbl>
            <c:dLbl>
              <c:idx val="5"/>
              <c:layout>
                <c:manualLayout>
                  <c:x val="1.069332532316261E-2"/>
                  <c:y val="-1.1395931634460153E-2"/>
                </c:manualLayout>
              </c:layout>
              <c:showVal val="1"/>
            </c:dLbl>
            <c:dLbl>
              <c:idx val="6"/>
              <c:layout>
                <c:manualLayout>
                  <c:x val="1.0693325323162658E-2"/>
                  <c:y val="-2.2791863268920307E-3"/>
                </c:manualLayout>
              </c:layout>
              <c:showVal val="1"/>
            </c:dLbl>
            <c:dLbl>
              <c:idx val="7"/>
              <c:layout>
                <c:manualLayout>
                  <c:x val="9.3566596577672849E-3"/>
                  <c:y val="-2.2791863268920307E-3"/>
                </c:manualLayout>
              </c:layout>
              <c:showVal val="1"/>
            </c:dLbl>
            <c:dLbl>
              <c:idx val="8"/>
              <c:layout>
                <c:manualLayout>
                  <c:x val="8.0199939923719567E-3"/>
                  <c:y val="-9.116745307568206E-3"/>
                </c:manualLayout>
              </c:layout>
              <c:showVal val="1"/>
            </c:dLbl>
            <c:dLbl>
              <c:idx val="9"/>
              <c:layout>
                <c:manualLayout>
                  <c:x val="6.6833283269766312E-3"/>
                  <c:y val="-2.2791863268920307E-3"/>
                </c:manualLayout>
              </c:layout>
              <c:showVal val="1"/>
            </c:dLbl>
            <c:dLbl>
              <c:idx val="10"/>
              <c:layout>
                <c:manualLayout>
                  <c:x val="5.3466626615813048E-3"/>
                  <c:y val="-4.5583726537841446E-3"/>
                </c:manualLayout>
              </c:layout>
              <c:showVal val="1"/>
            </c:dLbl>
            <c:dLbl>
              <c:idx val="11"/>
              <c:layout>
                <c:manualLayout>
                  <c:x val="1.2029990988557931E-2"/>
                  <c:y val="-9.1167453075681228E-3"/>
                </c:manualLayout>
              </c:layout>
              <c:showVal val="1"/>
            </c:dLbl>
            <c:dLbl>
              <c:idx val="12"/>
              <c:layout>
                <c:manualLayout>
                  <c:x val="1.0693325323162511E-2"/>
                  <c:y val="-2.5071049595812415E-2"/>
                </c:manualLayout>
              </c:layout>
              <c:showVal val="1"/>
            </c:dLbl>
            <c:dLbl>
              <c:idx val="13"/>
              <c:layout>
                <c:manualLayout>
                  <c:x val="9.3566596577673838E-3"/>
                  <c:y val="-6.8375589806760912E-3"/>
                </c:manualLayout>
              </c:layout>
              <c:showVal val="1"/>
            </c:dLbl>
            <c:dLbl>
              <c:idx val="14"/>
              <c:layout>
                <c:manualLayout>
                  <c:x val="8.0199939923719567E-3"/>
                  <c:y val="-1.1395931634460153E-2"/>
                </c:manualLayout>
              </c:layout>
              <c:showVal val="1"/>
            </c:dLbl>
            <c:showVal val="1"/>
          </c:dLbls>
          <c:cat>
            <c:strRef>
              <c:f>Лист6!$C$2:$Q$2</c:f>
              <c:strCache>
                <c:ptCount val="15"/>
                <c:pt idx="0">
                  <c:v>4 кв. 2015</c:v>
                </c:pt>
                <c:pt idx="1">
                  <c:v>1 кв. 2016</c:v>
                </c:pt>
                <c:pt idx="2">
                  <c:v>2 кв. 2016</c:v>
                </c:pt>
                <c:pt idx="3">
                  <c:v>3 кв. 2016</c:v>
                </c:pt>
                <c:pt idx="4">
                  <c:v>4 кв. 2016</c:v>
                </c:pt>
                <c:pt idx="5">
                  <c:v>1 кв. 2017</c:v>
                </c:pt>
                <c:pt idx="6">
                  <c:v>2 кв. 2017</c:v>
                </c:pt>
                <c:pt idx="7">
                  <c:v>3 кв. 2017</c:v>
                </c:pt>
                <c:pt idx="8">
                  <c:v>4 кв. 2017</c:v>
                </c:pt>
                <c:pt idx="9">
                  <c:v>1 кв. 2018</c:v>
                </c:pt>
                <c:pt idx="10">
                  <c:v>2 кв. 2018</c:v>
                </c:pt>
                <c:pt idx="11">
                  <c:v>3 кв. 2018</c:v>
                </c:pt>
                <c:pt idx="12">
                  <c:v>4 кв. 2018</c:v>
                </c:pt>
                <c:pt idx="13">
                  <c:v>1 кв. 2019</c:v>
                </c:pt>
                <c:pt idx="14">
                  <c:v>2 кв. 2019</c:v>
                </c:pt>
              </c:strCache>
            </c:strRef>
          </c:cat>
          <c:val>
            <c:numRef>
              <c:f>Лист6!$C$4:$Q$4</c:f>
              <c:numCache>
                <c:formatCode>#,##0</c:formatCode>
                <c:ptCount val="15"/>
                <c:pt idx="0">
                  <c:v>18</c:v>
                </c:pt>
                <c:pt idx="1">
                  <c:v>58</c:v>
                </c:pt>
                <c:pt idx="2">
                  <c:v>103</c:v>
                </c:pt>
                <c:pt idx="3">
                  <c:v>102</c:v>
                </c:pt>
                <c:pt idx="4">
                  <c:v>166</c:v>
                </c:pt>
                <c:pt idx="5">
                  <c:v>156</c:v>
                </c:pt>
                <c:pt idx="6">
                  <c:v>172</c:v>
                </c:pt>
                <c:pt idx="7">
                  <c:v>171</c:v>
                </c:pt>
                <c:pt idx="8">
                  <c:v>293</c:v>
                </c:pt>
                <c:pt idx="9">
                  <c:v>280</c:v>
                </c:pt>
                <c:pt idx="10">
                  <c:v>381</c:v>
                </c:pt>
                <c:pt idx="11">
                  <c:v>422</c:v>
                </c:pt>
                <c:pt idx="12">
                  <c:v>548</c:v>
                </c:pt>
                <c:pt idx="13">
                  <c:v>430</c:v>
                </c:pt>
                <c:pt idx="14">
                  <c:v>418</c:v>
                </c:pt>
              </c:numCache>
            </c:numRef>
          </c:val>
        </c:ser>
        <c:axId val="79135488"/>
        <c:axId val="79137024"/>
      </c:barChart>
      <c:catAx>
        <c:axId val="79135488"/>
        <c:scaling>
          <c:orientation val="minMax"/>
        </c:scaling>
        <c:axPos val="b"/>
        <c:tickLblPos val="nextTo"/>
        <c:crossAx val="79137024"/>
        <c:crosses val="autoZero"/>
        <c:auto val="1"/>
        <c:lblAlgn val="ctr"/>
        <c:lblOffset val="100"/>
      </c:catAx>
      <c:valAx>
        <c:axId val="79137024"/>
        <c:scaling>
          <c:orientation val="minMax"/>
        </c:scaling>
        <c:axPos val="l"/>
        <c:majorGridlines/>
        <c:numFmt formatCode="#,##0" sourceLinked="1"/>
        <c:tickLblPos val="nextTo"/>
        <c:crossAx val="79135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04183995860718"/>
          <c:y val="0.38357252227321387"/>
          <c:w val="0.12695816004139307"/>
          <c:h val="0.1918296015695159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0364979191167824E-2"/>
          <c:y val="2.5439994271322333E-2"/>
          <c:w val="0.78978143306136239"/>
          <c:h val="0.8719374720618468"/>
        </c:manualLayout>
      </c:layout>
      <c:lineChart>
        <c:grouping val="standard"/>
        <c:ser>
          <c:idx val="0"/>
          <c:order val="0"/>
          <c:tx>
            <c:strRef>
              <c:f>Лист6!$B$5</c:f>
              <c:strCache>
                <c:ptCount val="1"/>
                <c:pt idx="0">
                  <c:v>Эффективность привлечения, %</c:v>
                </c:pt>
              </c:strCache>
            </c:strRef>
          </c:tx>
          <c:marker>
            <c:symbol val="square"/>
            <c:size val="5"/>
          </c:marker>
          <c:dLbls>
            <c:dLbl>
              <c:idx val="0"/>
              <c:layout>
                <c:manualLayout>
                  <c:x val="4.0099969961859784E-3"/>
                  <c:y val="1.1482671473355143E-2"/>
                </c:manualLayout>
              </c:layout>
              <c:showVal val="1"/>
            </c:dLbl>
            <c:dLbl>
              <c:idx val="1"/>
              <c:layout>
                <c:manualLayout>
                  <c:x val="-4.8119963954231737E-2"/>
                  <c:y val="-2.9854945830723369E-2"/>
                </c:manualLayout>
              </c:layout>
              <c:showVal val="1"/>
            </c:dLbl>
            <c:dLbl>
              <c:idx val="2"/>
              <c:layout>
                <c:manualLayout>
                  <c:x val="-1.8713319315534587E-2"/>
                  <c:y val="-5.0523754482762695E-2"/>
                </c:manualLayout>
              </c:layout>
              <c:showVal val="1"/>
            </c:dLbl>
            <c:dLbl>
              <c:idx val="3"/>
              <c:layout>
                <c:manualLayout>
                  <c:x val="-2.5396647642511191E-2"/>
                  <c:y val="2.9854945830723283E-2"/>
                </c:manualLayout>
              </c:layout>
              <c:showVal val="1"/>
            </c:dLbl>
            <c:dLbl>
              <c:idx val="4"/>
              <c:layout>
                <c:manualLayout>
                  <c:x val="-2.5396647642511191E-2"/>
                  <c:y val="-4.1337617304078512E-2"/>
                </c:manualLayout>
              </c:layout>
              <c:showVal val="1"/>
            </c:dLbl>
            <c:dLbl>
              <c:idx val="5"/>
              <c:layout>
                <c:manualLayout>
                  <c:x val="-2.5396647642511191E-2"/>
                  <c:y val="3.4448014420065426E-2"/>
                </c:manualLayout>
              </c:layout>
              <c:showVal val="1"/>
            </c:dLbl>
            <c:dLbl>
              <c:idx val="6"/>
              <c:layout>
                <c:manualLayout>
                  <c:x val="-2.5396647642511143E-2"/>
                  <c:y val="-4.5930685893420573E-2"/>
                </c:manualLayout>
              </c:layout>
              <c:showVal val="1"/>
            </c:dLbl>
            <c:dLbl>
              <c:idx val="7"/>
              <c:layout>
                <c:manualLayout>
                  <c:x val="-3.3416641634883192E-2"/>
                  <c:y val="2.9854945830723369E-2"/>
                </c:manualLayout>
              </c:layout>
              <c:showVal val="1"/>
            </c:dLbl>
            <c:dLbl>
              <c:idx val="8"/>
              <c:layout>
                <c:manualLayout>
                  <c:x val="-2.5396647642511191E-2"/>
                  <c:y val="-3.6744548714736446E-2"/>
                </c:manualLayout>
              </c:layout>
              <c:showVal val="1"/>
            </c:dLbl>
            <c:dLbl>
              <c:idx val="9"/>
              <c:layout>
                <c:manualLayout>
                  <c:x val="-2.5396647642511191E-2"/>
                  <c:y val="3.2151480125394392E-2"/>
                </c:manualLayout>
              </c:layout>
              <c:showVal val="1"/>
            </c:dLbl>
            <c:dLbl>
              <c:idx val="10"/>
              <c:layout>
                <c:manualLayout>
                  <c:x val="-2.5396647642511191E-2"/>
                  <c:y val="-3.2151480125394392E-2"/>
                </c:manualLayout>
              </c:layout>
              <c:showVal val="1"/>
            </c:dLbl>
            <c:dLbl>
              <c:idx val="11"/>
              <c:layout>
                <c:manualLayout>
                  <c:x val="-3.3416641634883143E-2"/>
                  <c:y val="2.9854945830723369E-2"/>
                </c:manualLayout>
              </c:layout>
              <c:showVal val="1"/>
            </c:dLbl>
            <c:dLbl>
              <c:idx val="12"/>
              <c:layout>
                <c:manualLayout>
                  <c:x val="-3.3416641634883143E-2"/>
                  <c:y val="-2.7558411536052329E-2"/>
                </c:manualLayout>
              </c:layout>
              <c:showVal val="1"/>
            </c:dLbl>
            <c:dLbl>
              <c:idx val="13"/>
              <c:layout>
                <c:manualLayout>
                  <c:x val="-4.0099969961860764E-3"/>
                  <c:y val="-1.3779205768026168E-2"/>
                </c:manualLayout>
              </c:layout>
              <c:showVal val="1"/>
            </c:dLbl>
            <c:dLbl>
              <c:idx val="14"/>
              <c:layout>
                <c:manualLayout>
                  <c:x val="-3.3416641634883143E-2"/>
                  <c:y val="3.6744548714736446E-2"/>
                </c:manualLayout>
              </c:layout>
              <c:showVal val="1"/>
            </c:dLbl>
            <c:showVal val="1"/>
          </c:dLbls>
          <c:cat>
            <c:strRef>
              <c:f>Лист6!$C$2:$Q$2</c:f>
              <c:strCache>
                <c:ptCount val="15"/>
                <c:pt idx="0">
                  <c:v>4 кв. 2015</c:v>
                </c:pt>
                <c:pt idx="1">
                  <c:v>1 кв. 2016</c:v>
                </c:pt>
                <c:pt idx="2">
                  <c:v>2 кв. 2016</c:v>
                </c:pt>
                <c:pt idx="3">
                  <c:v>3 кв. 2016</c:v>
                </c:pt>
                <c:pt idx="4">
                  <c:v>4 кв. 2016</c:v>
                </c:pt>
                <c:pt idx="5">
                  <c:v>1 кв. 2017</c:v>
                </c:pt>
                <c:pt idx="6">
                  <c:v>2 кв. 2017</c:v>
                </c:pt>
                <c:pt idx="7">
                  <c:v>3 кв. 2017</c:v>
                </c:pt>
                <c:pt idx="8">
                  <c:v>4 кв. 2017</c:v>
                </c:pt>
                <c:pt idx="9">
                  <c:v>1 кв. 2018</c:v>
                </c:pt>
                <c:pt idx="10">
                  <c:v>2 кв. 2018</c:v>
                </c:pt>
                <c:pt idx="11">
                  <c:v>3 кв. 2018</c:v>
                </c:pt>
                <c:pt idx="12">
                  <c:v>4 кв. 2018</c:v>
                </c:pt>
                <c:pt idx="13">
                  <c:v>1 кв. 2019</c:v>
                </c:pt>
                <c:pt idx="14">
                  <c:v>2 кв. 2019</c:v>
                </c:pt>
              </c:strCache>
            </c:strRef>
          </c:cat>
          <c:val>
            <c:numRef>
              <c:f>Лист6!$C$5:$Q$5</c:f>
              <c:numCache>
                <c:formatCode>0.0%</c:formatCode>
                <c:ptCount val="15"/>
                <c:pt idx="0">
                  <c:v>4.1000000000000002E-2</c:v>
                </c:pt>
                <c:pt idx="1">
                  <c:v>9.5000000000000015E-2</c:v>
                </c:pt>
                <c:pt idx="2">
                  <c:v>0.15400000000000003</c:v>
                </c:pt>
                <c:pt idx="3">
                  <c:v>0.15700000000000003</c:v>
                </c:pt>
                <c:pt idx="4">
                  <c:v>0.21600000000000003</c:v>
                </c:pt>
                <c:pt idx="5">
                  <c:v>0.20900000000000002</c:v>
                </c:pt>
                <c:pt idx="6">
                  <c:v>0.19700000000000001</c:v>
                </c:pt>
                <c:pt idx="7">
                  <c:v>0.18200000000000002</c:v>
                </c:pt>
                <c:pt idx="8">
                  <c:v>0.26700000000000002</c:v>
                </c:pt>
                <c:pt idx="9">
                  <c:v>0.23900000000000002</c:v>
                </c:pt>
                <c:pt idx="10">
                  <c:v>0.29500000000000004</c:v>
                </c:pt>
                <c:pt idx="11">
                  <c:v>0.29500000000000004</c:v>
                </c:pt>
                <c:pt idx="12">
                  <c:v>0.45100000000000001</c:v>
                </c:pt>
                <c:pt idx="13">
                  <c:v>0.41100000000000003</c:v>
                </c:pt>
                <c:pt idx="14">
                  <c:v>0.25800000000000001</c:v>
                </c:pt>
              </c:numCache>
            </c:numRef>
          </c:val>
        </c:ser>
        <c:marker val="1"/>
        <c:axId val="82008320"/>
        <c:axId val="82014208"/>
      </c:lineChart>
      <c:catAx>
        <c:axId val="82008320"/>
        <c:scaling>
          <c:orientation val="minMax"/>
        </c:scaling>
        <c:axPos val="b"/>
        <c:tickLblPos val="nextTo"/>
        <c:crossAx val="82014208"/>
        <c:crosses val="autoZero"/>
        <c:auto val="1"/>
        <c:lblAlgn val="ctr"/>
        <c:lblOffset val="100"/>
      </c:catAx>
      <c:valAx>
        <c:axId val="82014208"/>
        <c:scaling>
          <c:orientation val="minMax"/>
        </c:scaling>
        <c:axPos val="l"/>
        <c:majorGridlines/>
        <c:numFmt formatCode="0.0%" sourceLinked="1"/>
        <c:tickLblPos val="nextTo"/>
        <c:crossAx val="8200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80974658713493"/>
          <c:y val="0.45279717877090925"/>
          <c:w val="0.14317025942049336"/>
          <c:h val="0.15405821117699739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0364985544538195E-2"/>
          <c:y val="2.4070330801887432E-2"/>
          <c:w val="0.79651147064497718"/>
          <c:h val="0.87905052256629801"/>
        </c:manualLayout>
      </c:layout>
      <c:lineChart>
        <c:grouping val="standard"/>
        <c:ser>
          <c:idx val="0"/>
          <c:order val="0"/>
          <c:tx>
            <c:strRef>
              <c:f>Лист6!$B$9</c:f>
              <c:strCache>
                <c:ptCount val="1"/>
                <c:pt idx="0">
                  <c:v>Число поданных заявлений к числу банкротств, %</c:v>
                </c:pt>
              </c:strCache>
            </c:strRef>
          </c:tx>
          <c:marker>
            <c:symbol val="square"/>
            <c:size val="5"/>
          </c:marker>
          <c:dLbls>
            <c:dLbl>
              <c:idx val="0"/>
              <c:layout>
                <c:manualLayout>
                  <c:x val="-1.8713321285097874E-2"/>
                  <c:y val="2.8184079767603402E-2"/>
                </c:manualLayout>
              </c:layout>
              <c:showVal val="1"/>
            </c:dLbl>
            <c:dLbl>
              <c:idx val="1"/>
              <c:layout>
                <c:manualLayout>
                  <c:x val="-3.6089976764117335E-2"/>
                  <c:y val="-2.6016073631633989E-2"/>
                </c:manualLayout>
              </c:layout>
              <c:showVal val="1"/>
            </c:dLbl>
            <c:dLbl>
              <c:idx val="2"/>
              <c:layout>
                <c:manualLayout>
                  <c:x val="-2.2723318703333141E-2"/>
                  <c:y val="2.6016073631633909E-2"/>
                </c:manualLayout>
              </c:layout>
              <c:showVal val="1"/>
            </c:dLbl>
            <c:dLbl>
              <c:idx val="3"/>
              <c:layout>
                <c:manualLayout>
                  <c:x val="-2.5396650315489967E-2"/>
                  <c:y val="-2.8184079767603402E-2"/>
                </c:manualLayout>
              </c:layout>
              <c:showVal val="1"/>
            </c:dLbl>
            <c:dLbl>
              <c:idx val="4"/>
              <c:layout>
                <c:manualLayout>
                  <c:x val="-2.8069981927646807E-2"/>
                  <c:y val="2.1680061359694931E-2"/>
                </c:manualLayout>
              </c:layout>
              <c:showVal val="1"/>
            </c:dLbl>
            <c:dLbl>
              <c:idx val="5"/>
              <c:layout>
                <c:manualLayout>
                  <c:x val="-2.1386652897254711E-2"/>
                  <c:y val="-3.6856104311481369E-2"/>
                </c:manualLayout>
              </c:layout>
              <c:showVal val="1"/>
            </c:dLbl>
            <c:dLbl>
              <c:idx val="6"/>
              <c:layout>
                <c:manualLayout>
                  <c:x val="-2.4059984509411551E-2"/>
                  <c:y val="2.6016073631633909E-2"/>
                </c:manualLayout>
              </c:layout>
              <c:showVal val="1"/>
            </c:dLbl>
            <c:dLbl>
              <c:idx val="7"/>
              <c:layout>
                <c:manualLayout>
                  <c:x val="-2.5396650315489967E-2"/>
                  <c:y val="-2.6016073631633909E-2"/>
                </c:manualLayout>
              </c:layout>
              <c:showVal val="1"/>
            </c:dLbl>
            <c:dLbl>
              <c:idx val="8"/>
              <c:layout>
                <c:manualLayout>
                  <c:x val="-2.6733316121568398E-2"/>
                  <c:y val="2.6016073631633909E-2"/>
                </c:manualLayout>
              </c:layout>
              <c:showVal val="1"/>
            </c:dLbl>
            <c:dLbl>
              <c:idx val="9"/>
              <c:layout>
                <c:manualLayout>
                  <c:x val="-2.9406647733725231E-2"/>
                  <c:y val="-3.0352085903572849E-2"/>
                </c:manualLayout>
              </c:layout>
              <c:showVal val="1"/>
            </c:dLbl>
            <c:dLbl>
              <c:idx val="10"/>
              <c:layout>
                <c:manualLayout>
                  <c:x val="-1.6039989672941034E-2"/>
                  <c:y val="2.6016073631633909E-2"/>
                </c:manualLayout>
              </c:layout>
              <c:showVal val="1"/>
            </c:dLbl>
            <c:dLbl>
              <c:idx val="11"/>
              <c:layout>
                <c:manualLayout>
                  <c:x val="-2.5396650315489967E-2"/>
                  <c:y val="-2.8184079767603402E-2"/>
                </c:manualLayout>
              </c:layout>
              <c:showVal val="1"/>
            </c:dLbl>
            <c:dLbl>
              <c:idx val="12"/>
              <c:layout>
                <c:manualLayout>
                  <c:x val="-2.0049987091176294E-2"/>
                  <c:y val="3.2520092039542384E-2"/>
                </c:manualLayout>
              </c:layout>
              <c:showVal val="1"/>
            </c:dLbl>
            <c:dLbl>
              <c:idx val="14"/>
              <c:layout>
                <c:manualLayout>
                  <c:x val="-2.4059984509411551E-2"/>
                  <c:y val="-2.1680061359694931E-2"/>
                </c:manualLayout>
              </c:layout>
              <c:showVal val="1"/>
            </c:dLbl>
            <c:showVal val="1"/>
          </c:dLbls>
          <c:cat>
            <c:strRef>
              <c:f>Лист6!$C$2:$Q$2</c:f>
              <c:strCache>
                <c:ptCount val="15"/>
                <c:pt idx="0">
                  <c:v>4 кв. 2015</c:v>
                </c:pt>
                <c:pt idx="1">
                  <c:v>1 кв. 2016</c:v>
                </c:pt>
                <c:pt idx="2">
                  <c:v>2 кв. 2016</c:v>
                </c:pt>
                <c:pt idx="3">
                  <c:v>3 кв. 2016</c:v>
                </c:pt>
                <c:pt idx="4">
                  <c:v>4 кв. 2016</c:v>
                </c:pt>
                <c:pt idx="5">
                  <c:v>1 кв. 2017</c:v>
                </c:pt>
                <c:pt idx="6">
                  <c:v>2 кв. 2017</c:v>
                </c:pt>
                <c:pt idx="7">
                  <c:v>3 кв. 2017</c:v>
                </c:pt>
                <c:pt idx="8">
                  <c:v>4 кв. 2017</c:v>
                </c:pt>
                <c:pt idx="9">
                  <c:v>1 кв. 2018</c:v>
                </c:pt>
                <c:pt idx="10">
                  <c:v>2 кв. 2018</c:v>
                </c:pt>
                <c:pt idx="11">
                  <c:v>3 кв. 2018</c:v>
                </c:pt>
                <c:pt idx="12">
                  <c:v>4 кв. 2018</c:v>
                </c:pt>
                <c:pt idx="13">
                  <c:v>1 кв. 2019</c:v>
                </c:pt>
                <c:pt idx="14">
                  <c:v>2 кв. 2019</c:v>
                </c:pt>
              </c:strCache>
            </c:strRef>
          </c:cat>
          <c:val>
            <c:numRef>
              <c:f>Лист6!$C$9:$Q$9</c:f>
              <c:numCache>
                <c:formatCode>0.0%</c:formatCode>
                <c:ptCount val="15"/>
                <c:pt idx="0">
                  <c:v>0.13400000000000001</c:v>
                </c:pt>
                <c:pt idx="1">
                  <c:v>0.20400000000000001</c:v>
                </c:pt>
                <c:pt idx="2">
                  <c:v>0.20800000000000002</c:v>
                </c:pt>
                <c:pt idx="3">
                  <c:v>0.21900000000000003</c:v>
                </c:pt>
                <c:pt idx="4">
                  <c:v>0.22800000000000001</c:v>
                </c:pt>
                <c:pt idx="5">
                  <c:v>0.24600000000000002</c:v>
                </c:pt>
                <c:pt idx="6">
                  <c:v>0.25800000000000001</c:v>
                </c:pt>
                <c:pt idx="7">
                  <c:v>0.28700000000000003</c:v>
                </c:pt>
                <c:pt idx="8">
                  <c:v>0.28300000000000003</c:v>
                </c:pt>
                <c:pt idx="9">
                  <c:v>0.3680000000000001</c:v>
                </c:pt>
                <c:pt idx="10">
                  <c:v>0.37400000000000005</c:v>
                </c:pt>
                <c:pt idx="11">
                  <c:v>0.46900000000000003</c:v>
                </c:pt>
                <c:pt idx="12">
                  <c:v>0.35400000000000004</c:v>
                </c:pt>
                <c:pt idx="13">
                  <c:v>0.35600000000000004</c:v>
                </c:pt>
                <c:pt idx="14">
                  <c:v>0.51500000000000001</c:v>
                </c:pt>
              </c:numCache>
            </c:numRef>
          </c:val>
        </c:ser>
        <c:ser>
          <c:idx val="1"/>
          <c:order val="1"/>
          <c:tx>
            <c:strRef>
              <c:f>Лист6!$B$10</c:f>
              <c:strCache>
                <c:ptCount val="1"/>
                <c:pt idx="0">
                  <c:v>Число удовлетворенных заявлений к числу банкротств, %</c:v>
                </c:pt>
              </c:strCache>
            </c:strRef>
          </c:tx>
          <c:marker>
            <c:symbol val="square"/>
            <c:size val="5"/>
          </c:marker>
          <c:dLbls>
            <c:dLbl>
              <c:idx val="0"/>
              <c:layout>
                <c:manualLayout>
                  <c:x val="-2.5396650315489957E-2"/>
                  <c:y val="-3.6856104311481369E-2"/>
                </c:manualLayout>
              </c:layout>
              <c:showVal val="1"/>
            </c:dLbl>
            <c:dLbl>
              <c:idx val="1"/>
              <c:layout>
                <c:manualLayout>
                  <c:x val="-2.6733316121568398E-2"/>
                  <c:y val="-2.8184079767603402E-2"/>
                </c:manualLayout>
              </c:layout>
              <c:showVal val="1"/>
            </c:dLbl>
            <c:dLbl>
              <c:idx val="2"/>
              <c:layout>
                <c:manualLayout>
                  <c:x val="-2.6733316121568398E-2"/>
                  <c:y val="-3.4688098175511876E-2"/>
                </c:manualLayout>
              </c:layout>
              <c:showVal val="1"/>
            </c:dLbl>
            <c:dLbl>
              <c:idx val="3"/>
              <c:layout>
                <c:manualLayout>
                  <c:x val="-2.0049987091176294E-2"/>
                  <c:y val="-3.0352085903572888E-2"/>
                </c:manualLayout>
              </c:layout>
              <c:showVal val="1"/>
            </c:dLbl>
            <c:dLbl>
              <c:idx val="4"/>
              <c:layout>
                <c:manualLayout>
                  <c:x val="-2.0049987091176294E-2"/>
                  <c:y val="-3.2520092039542384E-2"/>
                </c:manualLayout>
              </c:layout>
              <c:showVal val="1"/>
            </c:dLbl>
            <c:dLbl>
              <c:idx val="5"/>
              <c:layout>
                <c:manualLayout>
                  <c:x val="-2.2723318703333141E-2"/>
                  <c:y val="3.2520092039542384E-2"/>
                </c:manualLayout>
              </c:layout>
              <c:showVal val="1"/>
            </c:dLbl>
            <c:dLbl>
              <c:idx val="6"/>
              <c:layout>
                <c:manualLayout>
                  <c:x val="-2.9406752983001296E-2"/>
                  <c:y val="-3.0352085903572888E-2"/>
                </c:manualLayout>
              </c:layout>
              <c:showVal val="1"/>
            </c:dLbl>
            <c:dLbl>
              <c:idx val="7"/>
              <c:layout>
                <c:manualLayout>
                  <c:x val="-2.2723318703333141E-2"/>
                  <c:y val="3.0352085903572888E-2"/>
                </c:manualLayout>
              </c:layout>
              <c:showVal val="1"/>
            </c:dLbl>
            <c:dLbl>
              <c:idx val="8"/>
              <c:layout>
                <c:manualLayout>
                  <c:x val="-2.2723318703333141E-2"/>
                  <c:y val="-3.0352085903572888E-2"/>
                </c:manualLayout>
              </c:layout>
              <c:showVal val="1"/>
            </c:dLbl>
            <c:dLbl>
              <c:idx val="9"/>
              <c:layout>
                <c:manualLayout>
                  <c:x val="-1.6039989672941034E-2"/>
                  <c:y val="3.4688098175511876E-2"/>
                </c:manualLayout>
              </c:layout>
              <c:showVal val="1"/>
            </c:dLbl>
            <c:dLbl>
              <c:idx val="10"/>
              <c:layout>
                <c:manualLayout>
                  <c:x val="-3.8763308376274168E-2"/>
                  <c:y val="-3.0352085903572888E-2"/>
                </c:manualLayout>
              </c:layout>
              <c:showVal val="1"/>
            </c:dLbl>
            <c:dLbl>
              <c:idx val="11"/>
              <c:layout>
                <c:manualLayout>
                  <c:x val="-2.5396650315489967E-2"/>
                  <c:y val="3.4687927466367327E-2"/>
                </c:manualLayout>
              </c:layout>
              <c:showVal val="1"/>
            </c:dLbl>
            <c:dLbl>
              <c:idx val="12"/>
              <c:layout>
                <c:manualLayout>
                  <c:x val="-3.208008459515814E-2"/>
                  <c:y val="-3.0352256612717454E-2"/>
                </c:manualLayout>
              </c:layout>
              <c:showVal val="1"/>
            </c:dLbl>
            <c:dLbl>
              <c:idx val="13"/>
              <c:layout>
                <c:manualLayout>
                  <c:x val="-2.4059984509411551E-2"/>
                  <c:y val="3.2520092039542384E-2"/>
                </c:manualLayout>
              </c:layout>
              <c:showVal val="1"/>
            </c:dLbl>
            <c:dLbl>
              <c:idx val="14"/>
              <c:layout>
                <c:manualLayout>
                  <c:x val="-3.2079979345882075E-2"/>
                  <c:y val="-3.2520092039542307E-2"/>
                </c:manualLayout>
              </c:layout>
              <c:showVal val="1"/>
            </c:dLbl>
            <c:showVal val="1"/>
          </c:dLbls>
          <c:cat>
            <c:strRef>
              <c:f>Лист6!$C$2:$Q$2</c:f>
              <c:strCache>
                <c:ptCount val="15"/>
                <c:pt idx="0">
                  <c:v>4 кв. 2015</c:v>
                </c:pt>
                <c:pt idx="1">
                  <c:v>1 кв. 2016</c:v>
                </c:pt>
                <c:pt idx="2">
                  <c:v>2 кв. 2016</c:v>
                </c:pt>
                <c:pt idx="3">
                  <c:v>3 кв. 2016</c:v>
                </c:pt>
                <c:pt idx="4">
                  <c:v>4 кв. 2016</c:v>
                </c:pt>
                <c:pt idx="5">
                  <c:v>1 кв. 2017</c:v>
                </c:pt>
                <c:pt idx="6">
                  <c:v>2 кв. 2017</c:v>
                </c:pt>
                <c:pt idx="7">
                  <c:v>3 кв. 2017</c:v>
                </c:pt>
                <c:pt idx="8">
                  <c:v>4 кв. 2017</c:v>
                </c:pt>
                <c:pt idx="9">
                  <c:v>1 кв. 2018</c:v>
                </c:pt>
                <c:pt idx="10">
                  <c:v>2 кв. 2018</c:v>
                </c:pt>
                <c:pt idx="11">
                  <c:v>3 кв. 2018</c:v>
                </c:pt>
                <c:pt idx="12">
                  <c:v>4 кв. 2018</c:v>
                </c:pt>
                <c:pt idx="13">
                  <c:v>1 кв. 2019</c:v>
                </c:pt>
                <c:pt idx="14">
                  <c:v>2 кв. 2019</c:v>
                </c:pt>
              </c:strCache>
            </c:strRef>
          </c:cat>
          <c:val>
            <c:numRef>
              <c:f>Лист6!$C$10:$Q$10</c:f>
              <c:numCache>
                <c:formatCode>0.0%</c:formatCode>
                <c:ptCount val="15"/>
                <c:pt idx="0">
                  <c:v>5.000000000000001E-3</c:v>
                </c:pt>
                <c:pt idx="1">
                  <c:v>1.9000000000000003E-2</c:v>
                </c:pt>
                <c:pt idx="2">
                  <c:v>3.2000000000000008E-2</c:v>
                </c:pt>
                <c:pt idx="3">
                  <c:v>3.4000000000000002E-2</c:v>
                </c:pt>
                <c:pt idx="4">
                  <c:v>4.9000000000000009E-2</c:v>
                </c:pt>
                <c:pt idx="5">
                  <c:v>5.1999999999999998E-2</c:v>
                </c:pt>
                <c:pt idx="6">
                  <c:v>5.1000000000000004E-2</c:v>
                </c:pt>
                <c:pt idx="7">
                  <c:v>5.1999999999999998E-2</c:v>
                </c:pt>
                <c:pt idx="8">
                  <c:v>7.5999999999999998E-2</c:v>
                </c:pt>
                <c:pt idx="9">
                  <c:v>8.8000000000000023E-2</c:v>
                </c:pt>
                <c:pt idx="10">
                  <c:v>0.11</c:v>
                </c:pt>
                <c:pt idx="11">
                  <c:v>0.13800000000000001</c:v>
                </c:pt>
                <c:pt idx="12">
                  <c:v>0.15900000000000003</c:v>
                </c:pt>
                <c:pt idx="13">
                  <c:v>0.14600000000000002</c:v>
                </c:pt>
                <c:pt idx="14">
                  <c:v>0.13300000000000001</c:v>
                </c:pt>
              </c:numCache>
            </c:numRef>
          </c:val>
        </c:ser>
        <c:marker val="1"/>
        <c:axId val="82060416"/>
        <c:axId val="82061952"/>
      </c:lineChart>
      <c:catAx>
        <c:axId val="82060416"/>
        <c:scaling>
          <c:orientation val="minMax"/>
        </c:scaling>
        <c:axPos val="b"/>
        <c:tickLblPos val="nextTo"/>
        <c:crossAx val="82061952"/>
        <c:crosses val="autoZero"/>
        <c:auto val="1"/>
        <c:lblAlgn val="ctr"/>
        <c:lblOffset val="100"/>
      </c:catAx>
      <c:valAx>
        <c:axId val="82061952"/>
        <c:scaling>
          <c:orientation val="minMax"/>
        </c:scaling>
        <c:axPos val="l"/>
        <c:majorGridlines/>
        <c:numFmt formatCode="0.0%" sourceLinked="1"/>
        <c:tickLblPos val="nextTo"/>
        <c:crossAx val="82060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489645102598589"/>
          <c:y val="0.19335512772554983"/>
          <c:w val="0.12708355413754371"/>
          <c:h val="0.38410794835322709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1442688664326698E-2"/>
          <c:y val="2.5304711060191335E-2"/>
          <c:w val="0.81920879277712111"/>
          <c:h val="0.87284796355599026"/>
        </c:manualLayout>
      </c:layout>
      <c:barChart>
        <c:barDir val="col"/>
        <c:grouping val="clustered"/>
        <c:ser>
          <c:idx val="0"/>
          <c:order val="0"/>
          <c:tx>
            <c:strRef>
              <c:f>Лист6!$B$11</c:f>
              <c:strCache>
                <c:ptCount val="1"/>
                <c:pt idx="0">
                  <c:v>Подано</c:v>
                </c:pt>
              </c:strCache>
            </c:strRef>
          </c:tx>
          <c:dLbls>
            <c:dLbl>
              <c:idx val="6"/>
              <c:layout>
                <c:manualLayout>
                  <c:x val="0"/>
                  <c:y val="-2.2791863268920302E-2"/>
                </c:manualLayout>
              </c:layout>
              <c:showVal val="1"/>
            </c:dLbl>
            <c:dLbl>
              <c:idx val="14"/>
              <c:layout>
                <c:manualLayout>
                  <c:x val="-1.3366658060784198E-3"/>
                  <c:y val="-1.1395931634460132E-2"/>
                </c:manualLayout>
              </c:layout>
              <c:showVal val="1"/>
            </c:dLbl>
            <c:showVal val="1"/>
          </c:dLbls>
          <c:cat>
            <c:strRef>
              <c:f>Лист6!$C$2:$Q$2</c:f>
              <c:strCache>
                <c:ptCount val="15"/>
                <c:pt idx="0">
                  <c:v>4 кв. 2015</c:v>
                </c:pt>
                <c:pt idx="1">
                  <c:v>1 кв. 2016</c:v>
                </c:pt>
                <c:pt idx="2">
                  <c:v>2 кв. 2016</c:v>
                </c:pt>
                <c:pt idx="3">
                  <c:v>3 кв. 2016</c:v>
                </c:pt>
                <c:pt idx="4">
                  <c:v>4 кв. 2016</c:v>
                </c:pt>
                <c:pt idx="5">
                  <c:v>1 кв. 2017</c:v>
                </c:pt>
                <c:pt idx="6">
                  <c:v>2 кв. 2017</c:v>
                </c:pt>
                <c:pt idx="7">
                  <c:v>3 кв. 2017</c:v>
                </c:pt>
                <c:pt idx="8">
                  <c:v>4 кв. 2017</c:v>
                </c:pt>
                <c:pt idx="9">
                  <c:v>1 кв. 2018</c:v>
                </c:pt>
                <c:pt idx="10">
                  <c:v>2 кв. 2018</c:v>
                </c:pt>
                <c:pt idx="11">
                  <c:v>3 кв. 2018</c:v>
                </c:pt>
                <c:pt idx="12">
                  <c:v>4 кв. 2018</c:v>
                </c:pt>
                <c:pt idx="13">
                  <c:v>1 кв. 2019</c:v>
                </c:pt>
                <c:pt idx="14">
                  <c:v>2 кв. 2019</c:v>
                </c:pt>
              </c:strCache>
            </c:strRef>
          </c:cat>
          <c:val>
            <c:numRef>
              <c:f>Лист6!$C$11:$Q$11</c:f>
              <c:numCache>
                <c:formatCode>#,##0</c:formatCode>
                <c:ptCount val="15"/>
                <c:pt idx="0">
                  <c:v>105</c:v>
                </c:pt>
                <c:pt idx="1">
                  <c:v>154</c:v>
                </c:pt>
                <c:pt idx="2">
                  <c:v>169</c:v>
                </c:pt>
                <c:pt idx="3">
                  <c:v>234</c:v>
                </c:pt>
                <c:pt idx="4">
                  <c:v>244</c:v>
                </c:pt>
                <c:pt idx="5">
                  <c:v>230</c:v>
                </c:pt>
                <c:pt idx="6">
                  <c:v>281</c:v>
                </c:pt>
                <c:pt idx="7">
                  <c:v>322</c:v>
                </c:pt>
                <c:pt idx="8">
                  <c:v>330</c:v>
                </c:pt>
                <c:pt idx="9">
                  <c:v>356</c:v>
                </c:pt>
                <c:pt idx="10">
                  <c:v>376</c:v>
                </c:pt>
                <c:pt idx="11">
                  <c:v>404</c:v>
                </c:pt>
                <c:pt idx="12">
                  <c:v>436</c:v>
                </c:pt>
                <c:pt idx="13">
                  <c:v>412</c:v>
                </c:pt>
                <c:pt idx="14">
                  <c:v>483</c:v>
                </c:pt>
              </c:numCache>
            </c:numRef>
          </c:val>
        </c:ser>
        <c:ser>
          <c:idx val="1"/>
          <c:order val="1"/>
          <c:tx>
            <c:strRef>
              <c:f>Лист6!$B$12</c:f>
              <c:strCache>
                <c:ptCount val="1"/>
                <c:pt idx="0">
                  <c:v>Удовлетворено</c:v>
                </c:pt>
              </c:strCache>
            </c:strRef>
          </c:tx>
          <c:dLbls>
            <c:dLbl>
              <c:idx val="8"/>
              <c:layout>
                <c:manualLayout>
                  <c:x val="9.3566606425489404E-3"/>
                  <c:y val="-8.3569199920845787E-17"/>
                </c:manualLayout>
              </c:layout>
              <c:showVal val="1"/>
            </c:dLbl>
            <c:dLbl>
              <c:idx val="9"/>
              <c:layout>
                <c:manualLayout>
                  <c:x val="6.6833290303920986E-3"/>
                  <c:y val="-1.1395931634460069E-2"/>
                </c:manualLayout>
              </c:layout>
              <c:showVal val="1"/>
            </c:dLbl>
            <c:dLbl>
              <c:idx val="10"/>
              <c:layout>
                <c:manualLayout>
                  <c:x val="5.3466632243136811E-3"/>
                  <c:y val="-2.279186326891947E-3"/>
                </c:manualLayout>
              </c:layout>
              <c:showVal val="1"/>
            </c:dLbl>
            <c:dLbl>
              <c:idx val="11"/>
              <c:layout>
                <c:manualLayout>
                  <c:x val="2.6733316121568401E-3"/>
                  <c:y val="4.5583726537840605E-3"/>
                </c:manualLayout>
              </c:layout>
              <c:showVal val="1"/>
            </c:dLbl>
            <c:dLbl>
              <c:idx val="12"/>
              <c:layout>
                <c:manualLayout>
                  <c:x val="8.0199948364705204E-3"/>
                  <c:y val="-2.2791863268920303E-3"/>
                </c:manualLayout>
              </c:layout>
              <c:showVal val="1"/>
            </c:dLbl>
            <c:dLbl>
              <c:idx val="13"/>
              <c:layout>
                <c:manualLayout>
                  <c:x val="6.6833290303919997E-3"/>
                  <c:y val="-6.8375589806761736E-3"/>
                </c:manualLayout>
              </c:layout>
              <c:showVal val="1"/>
            </c:dLbl>
            <c:dLbl>
              <c:idx val="14"/>
              <c:layout>
                <c:manualLayout>
                  <c:x val="1.2029992254705774E-2"/>
                  <c:y val="-6.8375589806760903E-3"/>
                </c:manualLayout>
              </c:layout>
              <c:showVal val="1"/>
            </c:dLbl>
            <c:showVal val="1"/>
          </c:dLbls>
          <c:cat>
            <c:strRef>
              <c:f>Лист6!$C$2:$Q$2</c:f>
              <c:strCache>
                <c:ptCount val="15"/>
                <c:pt idx="0">
                  <c:v>4 кв. 2015</c:v>
                </c:pt>
                <c:pt idx="1">
                  <c:v>1 кв. 2016</c:v>
                </c:pt>
                <c:pt idx="2">
                  <c:v>2 кв. 2016</c:v>
                </c:pt>
                <c:pt idx="3">
                  <c:v>3 кв. 2016</c:v>
                </c:pt>
                <c:pt idx="4">
                  <c:v>4 кв. 2016</c:v>
                </c:pt>
                <c:pt idx="5">
                  <c:v>1 кв. 2017</c:v>
                </c:pt>
                <c:pt idx="6">
                  <c:v>2 кв. 2017</c:v>
                </c:pt>
                <c:pt idx="7">
                  <c:v>3 кв. 2017</c:v>
                </c:pt>
                <c:pt idx="8">
                  <c:v>4 кв. 2017</c:v>
                </c:pt>
                <c:pt idx="9">
                  <c:v>1 кв. 2018</c:v>
                </c:pt>
                <c:pt idx="10">
                  <c:v>2 кв. 2018</c:v>
                </c:pt>
                <c:pt idx="11">
                  <c:v>3 кв. 2018</c:v>
                </c:pt>
                <c:pt idx="12">
                  <c:v>4 кв. 2018</c:v>
                </c:pt>
                <c:pt idx="13">
                  <c:v>1 кв. 2019</c:v>
                </c:pt>
                <c:pt idx="14">
                  <c:v>2 кв. 2019</c:v>
                </c:pt>
              </c:strCache>
            </c:strRef>
          </c:cat>
          <c:val>
            <c:numRef>
              <c:f>Лист6!$C$12:$Q$12</c:f>
              <c:numCache>
                <c:formatCode>#,##0</c:formatCode>
                <c:ptCount val="15"/>
                <c:pt idx="0">
                  <c:v>2</c:v>
                </c:pt>
                <c:pt idx="1">
                  <c:v>22</c:v>
                </c:pt>
                <c:pt idx="2">
                  <c:v>33</c:v>
                </c:pt>
                <c:pt idx="3">
                  <c:v>53</c:v>
                </c:pt>
                <c:pt idx="4">
                  <c:v>74</c:v>
                </c:pt>
                <c:pt idx="5">
                  <c:v>77</c:v>
                </c:pt>
                <c:pt idx="6">
                  <c:v>93</c:v>
                </c:pt>
                <c:pt idx="7">
                  <c:v>86</c:v>
                </c:pt>
                <c:pt idx="8">
                  <c:v>121</c:v>
                </c:pt>
                <c:pt idx="9">
                  <c:v>105</c:v>
                </c:pt>
                <c:pt idx="10">
                  <c:v>137</c:v>
                </c:pt>
                <c:pt idx="11">
                  <c:v>143</c:v>
                </c:pt>
                <c:pt idx="12">
                  <c:v>173</c:v>
                </c:pt>
                <c:pt idx="13">
                  <c:v>152</c:v>
                </c:pt>
                <c:pt idx="14">
                  <c:v>151</c:v>
                </c:pt>
              </c:numCache>
            </c:numRef>
          </c:val>
        </c:ser>
        <c:axId val="82456576"/>
        <c:axId val="82458112"/>
      </c:barChart>
      <c:catAx>
        <c:axId val="82456576"/>
        <c:scaling>
          <c:orientation val="minMax"/>
        </c:scaling>
        <c:axPos val="b"/>
        <c:tickLblPos val="nextTo"/>
        <c:crossAx val="82458112"/>
        <c:crosses val="autoZero"/>
        <c:auto val="1"/>
        <c:lblAlgn val="ctr"/>
        <c:lblOffset val="100"/>
      </c:catAx>
      <c:valAx>
        <c:axId val="82458112"/>
        <c:scaling>
          <c:orientation val="minMax"/>
        </c:scaling>
        <c:axPos val="l"/>
        <c:majorGridlines/>
        <c:numFmt formatCode="#,##0" sourceLinked="1"/>
        <c:tickLblPos val="nextTo"/>
        <c:crossAx val="824565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Лист6!$B$13</c:f>
              <c:strCache>
                <c:ptCount val="1"/>
                <c:pt idx="0">
                  <c:v>Эффективност взыскания, %</c:v>
                </c:pt>
              </c:strCache>
            </c:strRef>
          </c:tx>
          <c:marker>
            <c:symbol val="square"/>
            <c:size val="5"/>
          </c:marker>
          <c:dLbls>
            <c:dLbl>
              <c:idx val="3"/>
              <c:layout>
                <c:manualLayout>
                  <c:x val="-5.2524890467098247E-2"/>
                  <c:y val="-2.9629422249596388E-2"/>
                </c:manualLayout>
              </c:layout>
              <c:showVal val="1"/>
            </c:dLbl>
            <c:dLbl>
              <c:idx val="5"/>
              <c:layout>
                <c:manualLayout>
                  <c:x val="-3.3669801581473237E-2"/>
                  <c:y val="-2.9629422249596388E-2"/>
                </c:manualLayout>
              </c:layout>
              <c:showVal val="1"/>
            </c:dLbl>
            <c:dLbl>
              <c:idx val="7"/>
              <c:layout>
                <c:manualLayout>
                  <c:x val="-3.0976217454955383E-2"/>
                  <c:y val="1.6931098428340792E-2"/>
                </c:manualLayout>
              </c:layout>
              <c:showVal val="1"/>
            </c:dLbl>
            <c:dLbl>
              <c:idx val="8"/>
              <c:layout>
                <c:manualLayout>
                  <c:x val="-3.3669801581473285E-2"/>
                  <c:y val="-2.5396647642511209E-2"/>
                </c:manualLayout>
              </c:layout>
              <c:showVal val="1"/>
            </c:dLbl>
            <c:dLbl>
              <c:idx val="9"/>
              <c:layout>
                <c:manualLayout>
                  <c:x val="-2.8282633328437511E-2"/>
                  <c:y val="2.1163873035425992E-2"/>
                </c:manualLayout>
              </c:layout>
              <c:showVal val="1"/>
            </c:dLbl>
            <c:dLbl>
              <c:idx val="10"/>
              <c:layout>
                <c:manualLayout>
                  <c:x val="-2.962942539169644E-2"/>
                  <c:y val="-3.1745809553138972E-2"/>
                </c:manualLayout>
              </c:layout>
              <c:showVal val="1"/>
            </c:dLbl>
            <c:dLbl>
              <c:idx val="11"/>
              <c:layout>
                <c:manualLayout>
                  <c:x val="-2.4242257138660732E-2"/>
                  <c:y val="2.9629422249596388E-2"/>
                </c:manualLayout>
              </c:layout>
              <c:showVal val="1"/>
            </c:dLbl>
            <c:dLbl>
              <c:idx val="12"/>
              <c:layout>
                <c:manualLayout>
                  <c:x val="-2.6935841265178593E-2"/>
                  <c:y val="-2.751303494605379E-2"/>
                </c:manualLayout>
              </c:layout>
              <c:showVal val="1"/>
            </c:dLbl>
            <c:showVal val="1"/>
          </c:dLbls>
          <c:cat>
            <c:strRef>
              <c:f>Лист6!$C$2:$Q$2</c:f>
              <c:strCache>
                <c:ptCount val="15"/>
                <c:pt idx="0">
                  <c:v>4 кв. 2015</c:v>
                </c:pt>
                <c:pt idx="1">
                  <c:v>1 кв. 2016</c:v>
                </c:pt>
                <c:pt idx="2">
                  <c:v>2 кв. 2016</c:v>
                </c:pt>
                <c:pt idx="3">
                  <c:v>3 кв. 2016</c:v>
                </c:pt>
                <c:pt idx="4">
                  <c:v>4 кв. 2016</c:v>
                </c:pt>
                <c:pt idx="5">
                  <c:v>1 кв. 2017</c:v>
                </c:pt>
                <c:pt idx="6">
                  <c:v>2 кв. 2017</c:v>
                </c:pt>
                <c:pt idx="7">
                  <c:v>3 кв. 2017</c:v>
                </c:pt>
                <c:pt idx="8">
                  <c:v>4 кв. 2017</c:v>
                </c:pt>
                <c:pt idx="9">
                  <c:v>1 кв. 2018</c:v>
                </c:pt>
                <c:pt idx="10">
                  <c:v>2 кв. 2018</c:v>
                </c:pt>
                <c:pt idx="11">
                  <c:v>3 кв. 2018</c:v>
                </c:pt>
                <c:pt idx="12">
                  <c:v>4 кв. 2018</c:v>
                </c:pt>
                <c:pt idx="13">
                  <c:v>1 кв. 2019</c:v>
                </c:pt>
                <c:pt idx="14">
                  <c:v>2 кв. 2019</c:v>
                </c:pt>
              </c:strCache>
            </c:strRef>
          </c:cat>
          <c:val>
            <c:numRef>
              <c:f>Лист6!$C$13:$Q$13</c:f>
              <c:numCache>
                <c:formatCode>0.0%</c:formatCode>
                <c:ptCount val="15"/>
                <c:pt idx="0">
                  <c:v>1.9000000000000003E-2</c:v>
                </c:pt>
                <c:pt idx="1">
                  <c:v>0.14300000000000002</c:v>
                </c:pt>
                <c:pt idx="2">
                  <c:v>0.19500000000000001</c:v>
                </c:pt>
                <c:pt idx="3">
                  <c:v>0.22600000000000001</c:v>
                </c:pt>
                <c:pt idx="4">
                  <c:v>0.3030000000000001</c:v>
                </c:pt>
                <c:pt idx="5">
                  <c:v>0.33500000000000008</c:v>
                </c:pt>
                <c:pt idx="6">
                  <c:v>0.33100000000000007</c:v>
                </c:pt>
                <c:pt idx="7">
                  <c:v>0.26700000000000002</c:v>
                </c:pt>
                <c:pt idx="8">
                  <c:v>0.3670000000000001</c:v>
                </c:pt>
                <c:pt idx="9">
                  <c:v>0.29500000000000004</c:v>
                </c:pt>
                <c:pt idx="10">
                  <c:v>0.3640000000000001</c:v>
                </c:pt>
                <c:pt idx="11">
                  <c:v>0.35400000000000004</c:v>
                </c:pt>
                <c:pt idx="12">
                  <c:v>0.39700000000000008</c:v>
                </c:pt>
                <c:pt idx="13">
                  <c:v>0.36900000000000011</c:v>
                </c:pt>
                <c:pt idx="14">
                  <c:v>0.31300000000000006</c:v>
                </c:pt>
              </c:numCache>
            </c:numRef>
          </c:val>
        </c:ser>
        <c:marker val="1"/>
        <c:axId val="82503168"/>
        <c:axId val="82504704"/>
      </c:lineChart>
      <c:catAx>
        <c:axId val="82503168"/>
        <c:scaling>
          <c:orientation val="minMax"/>
        </c:scaling>
        <c:axPos val="b"/>
        <c:tickLblPos val="nextTo"/>
        <c:crossAx val="82504704"/>
        <c:crosses val="autoZero"/>
        <c:auto val="1"/>
        <c:lblAlgn val="ctr"/>
        <c:lblOffset val="100"/>
      </c:catAx>
      <c:valAx>
        <c:axId val="82504704"/>
        <c:scaling>
          <c:orientation val="minMax"/>
        </c:scaling>
        <c:axPos val="l"/>
        <c:majorGridlines/>
        <c:numFmt formatCode="0.0%" sourceLinked="1"/>
        <c:tickLblPos val="nextTo"/>
        <c:crossAx val="82503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022979772137643"/>
          <c:y val="0.44065333375994375"/>
          <c:w val="0.12168944989907012"/>
          <c:h val="9.9645680103559675E-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4"/>
            <a:ext cx="2971800" cy="496332"/>
          </a:xfrm>
          <a:prstGeom prst="rect">
            <a:avLst/>
          </a:prstGeom>
        </p:spPr>
        <p:txBody>
          <a:bodyPr vert="horz" lIns="91278" tIns="45640" rIns="91278" bIns="4564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25" y="14"/>
            <a:ext cx="2971800" cy="496332"/>
          </a:xfrm>
          <a:prstGeom prst="rect">
            <a:avLst/>
          </a:prstGeom>
        </p:spPr>
        <p:txBody>
          <a:bodyPr vert="horz" lIns="91278" tIns="45640" rIns="91278" bIns="4564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28.08.2019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05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8" tIns="45640" rIns="91278" bIns="4564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73"/>
            <a:ext cx="5486400" cy="4466987"/>
          </a:xfrm>
          <a:prstGeom prst="rect">
            <a:avLst/>
          </a:prstGeom>
        </p:spPr>
        <p:txBody>
          <a:bodyPr vert="horz" lIns="91278" tIns="45640" rIns="91278" bIns="4564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28599"/>
            <a:ext cx="2971800" cy="496332"/>
          </a:xfrm>
          <a:prstGeom prst="rect">
            <a:avLst/>
          </a:prstGeom>
        </p:spPr>
        <p:txBody>
          <a:bodyPr vert="horz" lIns="91278" tIns="45640" rIns="91278" bIns="4564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25" y="9428599"/>
            <a:ext cx="2971800" cy="496332"/>
          </a:xfrm>
          <a:prstGeom prst="rect">
            <a:avLst/>
          </a:prstGeom>
        </p:spPr>
        <p:txBody>
          <a:bodyPr vert="horz" lIns="91278" tIns="45640" rIns="91278" bIns="4564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514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9005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512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8022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2525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7043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1554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6047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8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41"/>
            <a:ext cx="9089390" cy="1620771"/>
          </a:xfrm>
        </p:spPr>
        <p:txBody>
          <a:bodyPr>
            <a:normAutofit/>
          </a:bodyPr>
          <a:lstStyle>
            <a:lvl1pPr>
              <a:defRPr sz="5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4911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072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982"/>
            <a:ext cx="6416040" cy="62485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68" indent="0">
              <a:buNone/>
              <a:defRPr sz="3200"/>
            </a:lvl2pPr>
            <a:lvl3pPr marL="1040930" indent="0">
              <a:buNone/>
              <a:defRPr sz="2900"/>
            </a:lvl3pPr>
            <a:lvl4pPr marL="1561397" indent="0">
              <a:buNone/>
              <a:defRPr sz="2400"/>
            </a:lvl4pPr>
            <a:lvl5pPr marL="2081858" indent="0">
              <a:buNone/>
              <a:defRPr sz="2400"/>
            </a:lvl5pPr>
            <a:lvl6pPr marL="2602319" indent="0">
              <a:buNone/>
              <a:defRPr sz="2400"/>
            </a:lvl6pPr>
            <a:lvl7pPr marL="3122787" indent="0">
              <a:buNone/>
              <a:defRPr sz="2400"/>
            </a:lvl7pPr>
            <a:lvl8pPr marL="3643249" indent="0">
              <a:buNone/>
              <a:defRPr sz="2400"/>
            </a:lvl8pPr>
            <a:lvl9pPr marL="4163714" indent="0">
              <a:buNone/>
              <a:defRPr sz="24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68" indent="0">
              <a:buNone/>
              <a:defRPr sz="1400"/>
            </a:lvl2pPr>
            <a:lvl3pPr marL="1040930" indent="0">
              <a:buNone/>
              <a:defRPr sz="1100"/>
            </a:lvl3pPr>
            <a:lvl4pPr marL="1561397" indent="0">
              <a:buNone/>
              <a:defRPr sz="1100"/>
            </a:lvl4pPr>
            <a:lvl5pPr marL="2081858" indent="0">
              <a:buNone/>
              <a:defRPr sz="1100"/>
            </a:lvl5pPr>
            <a:lvl6pPr marL="2602319" indent="0">
              <a:buNone/>
              <a:defRPr sz="1100"/>
            </a:lvl6pPr>
            <a:lvl7pPr marL="3122787" indent="0">
              <a:buNone/>
              <a:defRPr sz="1100"/>
            </a:lvl7pPr>
            <a:lvl8pPr marL="3643249" indent="0">
              <a:buNone/>
              <a:defRPr sz="1100"/>
            </a:lvl8pPr>
            <a:lvl9pPr marL="416371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90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859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25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625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2025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2" y="2114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80" y="1771667"/>
            <a:ext cx="8561139" cy="5324475"/>
          </a:xfrm>
        </p:spPr>
        <p:txBody>
          <a:bodyPr/>
          <a:lstStyle>
            <a:lvl1pPr marL="362798" indent="0">
              <a:buFontTx/>
              <a:buNone/>
              <a:defRPr b="1">
                <a:latin typeface="+mj-lt"/>
              </a:defRPr>
            </a:lvl1pPr>
            <a:lvl2pPr marL="359625" indent="3175">
              <a:defRPr>
                <a:latin typeface="+mj-lt"/>
              </a:defRPr>
            </a:lvl2pPr>
            <a:lvl3pPr marL="627368" indent="-259821">
              <a:tabLst/>
              <a:defRPr>
                <a:latin typeface="+mj-lt"/>
              </a:defRPr>
            </a:lvl3pPr>
            <a:lvl4pPr marL="0" indent="359625">
              <a:lnSpc>
                <a:spcPts val="1798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798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0" y="5652845"/>
            <a:ext cx="1080120" cy="415498"/>
          </a:xfrm>
          <a:prstGeom prst="rect">
            <a:avLst/>
          </a:prstGeom>
          <a:noFill/>
        </p:spPr>
        <p:txBody>
          <a:bodyPr wrap="square" lIns="91254" tIns="45626" rIns="91254" bIns="45626" rtlCol="0">
            <a:noAutofit/>
          </a:bodyPr>
          <a:lstStyle/>
          <a:p>
            <a:pPr defTabSz="104093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470"/>
            <a:ext cx="8580438" cy="1219199"/>
          </a:xfrm>
        </p:spPr>
        <p:txBody>
          <a:bodyPr/>
          <a:lstStyle>
            <a:lvl1pPr marL="0" marR="0" indent="0" defTabSz="10409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9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30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4" y="521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80" y="1771667"/>
            <a:ext cx="8561139" cy="5324475"/>
          </a:xfrm>
        </p:spPr>
        <p:txBody>
          <a:bodyPr/>
          <a:lstStyle>
            <a:lvl1pPr marL="362798" indent="0">
              <a:buFontTx/>
              <a:buNone/>
              <a:defRPr b="1">
                <a:latin typeface="+mj-lt"/>
              </a:defRPr>
            </a:lvl1pPr>
            <a:lvl2pPr marL="362798" indent="0">
              <a:defRPr>
                <a:latin typeface="+mj-lt"/>
              </a:defRPr>
            </a:lvl2pPr>
            <a:lvl3pPr marL="627368" indent="-259821">
              <a:defRPr>
                <a:latin typeface="+mj-lt"/>
              </a:defRPr>
            </a:lvl3pPr>
            <a:lvl4pPr marL="0" indent="359625">
              <a:defRPr>
                <a:latin typeface="+mj-lt"/>
              </a:defRPr>
            </a:lvl4pPr>
            <a:lvl5pPr marL="143217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470"/>
            <a:ext cx="8581268" cy="1219199"/>
          </a:xfrm>
        </p:spPr>
        <p:txBody>
          <a:bodyPr/>
          <a:lstStyle>
            <a:lvl1pPr marL="0" marR="0" indent="0" defTabSz="10409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9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11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4" y="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80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80" y="3781425"/>
            <a:ext cx="8561139" cy="3314700"/>
          </a:xfrm>
        </p:spPr>
        <p:txBody>
          <a:bodyPr anchor="t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204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9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3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8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32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7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27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2" y="21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02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92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91" y="1771650"/>
            <a:ext cx="4297419" cy="6262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20468" indent="0">
              <a:buNone/>
              <a:defRPr sz="2400" b="1"/>
            </a:lvl2pPr>
            <a:lvl3pPr marL="1040930" indent="0">
              <a:buNone/>
              <a:defRPr sz="2100" b="1"/>
            </a:lvl3pPr>
            <a:lvl4pPr marL="1561397" indent="0">
              <a:buNone/>
              <a:defRPr sz="1800" b="1"/>
            </a:lvl4pPr>
            <a:lvl5pPr marL="2081858" indent="0">
              <a:buNone/>
              <a:defRPr sz="1800" b="1"/>
            </a:lvl5pPr>
            <a:lvl6pPr marL="2602319" indent="0">
              <a:buNone/>
              <a:defRPr sz="1800" b="1"/>
            </a:lvl6pPr>
            <a:lvl7pPr marL="3122787" indent="0">
              <a:buNone/>
              <a:defRPr sz="1800" b="1"/>
            </a:lvl7pPr>
            <a:lvl8pPr marL="3643249" indent="0">
              <a:buNone/>
              <a:defRPr sz="1800" b="1"/>
            </a:lvl8pPr>
            <a:lvl9pPr marL="416371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91" y="2397901"/>
            <a:ext cx="4297419" cy="469822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18" y="1771650"/>
            <a:ext cx="4195762" cy="6262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20468" indent="0">
              <a:buNone/>
              <a:defRPr sz="2400" b="1"/>
            </a:lvl2pPr>
            <a:lvl3pPr marL="1040930" indent="0">
              <a:buNone/>
              <a:defRPr sz="2100" b="1"/>
            </a:lvl3pPr>
            <a:lvl4pPr marL="1561397" indent="0">
              <a:buNone/>
              <a:defRPr sz="1800" b="1"/>
            </a:lvl4pPr>
            <a:lvl5pPr marL="2081858" indent="0">
              <a:buNone/>
              <a:defRPr sz="1800" b="1"/>
            </a:lvl5pPr>
            <a:lvl6pPr marL="2602319" indent="0">
              <a:buNone/>
              <a:defRPr sz="1800" b="1"/>
            </a:lvl6pPr>
            <a:lvl7pPr marL="3122787" indent="0">
              <a:buNone/>
              <a:defRPr sz="1800" b="1"/>
            </a:lvl7pPr>
            <a:lvl8pPr marL="3643249" indent="0">
              <a:buNone/>
              <a:defRPr sz="1800" b="1"/>
            </a:lvl8pPr>
            <a:lvl9pPr marL="416371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18" y="2412479"/>
            <a:ext cx="4195762" cy="46836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62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2" y="21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7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87" y="6474804"/>
            <a:ext cx="663576" cy="720080"/>
          </a:xfrm>
          <a:prstGeom prst="rect">
            <a:avLst/>
          </a:prstGeom>
        </p:spPr>
        <p:txBody>
          <a:bodyPr vert="horz" lIns="104091" tIns="52047" rIns="104091" bIns="52047" rtlCol="0" anchor="ctr">
            <a:normAutofit/>
          </a:bodyPr>
          <a:lstStyle>
            <a:lvl1pPr algn="ctr">
              <a:defRPr sz="29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16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6" y="301050"/>
            <a:ext cx="3518055" cy="128121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7" y="301051"/>
            <a:ext cx="5977906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6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68" indent="0">
              <a:buNone/>
              <a:defRPr sz="1400"/>
            </a:lvl2pPr>
            <a:lvl3pPr marL="1040930" indent="0">
              <a:buNone/>
              <a:defRPr sz="1100"/>
            </a:lvl3pPr>
            <a:lvl4pPr marL="1561397" indent="0">
              <a:buNone/>
              <a:defRPr sz="1100"/>
            </a:lvl4pPr>
            <a:lvl5pPr marL="2081858" indent="0">
              <a:buNone/>
              <a:defRPr sz="1100"/>
            </a:lvl5pPr>
            <a:lvl6pPr marL="2602319" indent="0">
              <a:buNone/>
              <a:defRPr sz="1100"/>
            </a:lvl6pPr>
            <a:lvl7pPr marL="3122787" indent="0">
              <a:buNone/>
              <a:defRPr sz="1100"/>
            </a:lvl7pPr>
            <a:lvl8pPr marL="3643249" indent="0">
              <a:buNone/>
              <a:defRPr sz="1100"/>
            </a:lvl8pPr>
            <a:lvl9pPr marL="416371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47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77" y="540277"/>
            <a:ext cx="8588251" cy="1224136"/>
          </a:xfrm>
          <a:prstGeom prst="rect">
            <a:avLst/>
          </a:prstGeom>
        </p:spPr>
        <p:txBody>
          <a:bodyPr vert="horz" lIns="104091" tIns="52047" rIns="104091" bIns="52047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77" y="1764295"/>
            <a:ext cx="8588251" cy="5331830"/>
          </a:xfrm>
          <a:prstGeom prst="rect">
            <a:avLst/>
          </a:prstGeom>
        </p:spPr>
        <p:txBody>
          <a:bodyPr vert="horz" lIns="104091" tIns="52047" rIns="104091" bIns="5204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22" y="7008284"/>
            <a:ext cx="2495125" cy="402567"/>
          </a:xfrm>
          <a:prstGeom prst="rect">
            <a:avLst/>
          </a:prstGeom>
        </p:spPr>
        <p:txBody>
          <a:bodyPr vert="horz" lIns="104091" tIns="52047" rIns="104091" bIns="52047" rtlCol="0" anchor="ctr"/>
          <a:lstStyle>
            <a:lvl1pPr algn="l" defTabSz="1040930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84"/>
            <a:ext cx="3386243" cy="402567"/>
          </a:xfrm>
          <a:prstGeom prst="rect">
            <a:avLst/>
          </a:prstGeom>
        </p:spPr>
        <p:txBody>
          <a:bodyPr vert="horz" lIns="104091" tIns="52047" rIns="104091" bIns="52047" rtlCol="0" anchor="ctr"/>
          <a:lstStyle>
            <a:lvl1pPr algn="ctr" defTabSz="1040930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9" cy="696626"/>
          </a:xfrm>
          <a:prstGeom prst="rect">
            <a:avLst/>
          </a:prstGeom>
        </p:spPr>
        <p:txBody>
          <a:bodyPr vert="horz" lIns="104091" tIns="52047" rIns="104091" bIns="52047" rtlCol="0" anchor="ctr">
            <a:normAutofit/>
          </a:bodyPr>
          <a:lstStyle>
            <a:lvl1pPr algn="ctr" defTabSz="1040930">
              <a:lnSpc>
                <a:spcPts val="2399"/>
              </a:lnSpc>
              <a:defRPr sz="29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93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hf hdr="0" ftr="0" dt="0"/>
  <p:txStyles>
    <p:titleStyle>
      <a:lvl1pPr algn="l" defTabSz="1040930" rtl="0" eaLnBrk="1" latinLnBrk="0" hangingPunct="1">
        <a:lnSpc>
          <a:spcPts val="5197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98" indent="0" algn="l" defTabSz="104093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98" indent="0" algn="l" defTabSz="104093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334" indent="-259821" algn="l" defTabSz="104093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625" algn="just" defTabSz="1040930" rtl="0" eaLnBrk="1" latinLnBrk="0" hangingPunct="1">
        <a:lnSpc>
          <a:spcPts val="1798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173" indent="0" algn="l" defTabSz="1040930" rtl="0" eaLnBrk="1" latinLnBrk="0" hangingPunct="1">
        <a:lnSpc>
          <a:spcPts val="1798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551" indent="-260234" algn="l" defTabSz="10409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012" indent="-260234" algn="l" defTabSz="10409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480" indent="-260234" algn="l" defTabSz="10409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944" indent="-260234" algn="l" defTabSz="10409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68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930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397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858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319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787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249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714" algn="l" defTabSz="10409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1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3400" cy="754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967234" y="4337226"/>
            <a:ext cx="9022556" cy="125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  <a:cs typeface="Arial" charset="0"/>
              </a:rPr>
              <a:t>Доклад </a:t>
            </a:r>
            <a:endParaRPr lang="ru-RU" sz="2500" b="1" dirty="0" smtClean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sz="2500" b="1" dirty="0" smtClean="0">
                <a:solidFill>
                  <a:schemeClr val="bg1"/>
                </a:solidFill>
                <a:cs typeface="Arial" charset="0"/>
              </a:rPr>
              <a:t>заместителя начальника отдела обеспечения процедур банкротства  </a:t>
            </a:r>
            <a:r>
              <a:rPr lang="ru-RU" sz="2500" b="1" dirty="0" err="1" smtClean="0">
                <a:solidFill>
                  <a:schemeClr val="bg1"/>
                </a:solidFill>
                <a:cs typeface="Arial" charset="0"/>
              </a:rPr>
              <a:t>Зенкова</a:t>
            </a:r>
            <a:r>
              <a:rPr lang="ru-RU" sz="2500" b="1" dirty="0" smtClean="0">
                <a:solidFill>
                  <a:schemeClr val="bg1"/>
                </a:solidFill>
                <a:cs typeface="Arial" charset="0"/>
              </a:rPr>
              <a:t> Владимира Валерьевича  </a:t>
            </a:r>
            <a:endParaRPr lang="ru-RU" sz="2500" b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560354" y="5780895"/>
            <a:ext cx="9594663" cy="125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87" tIns="52144" rIns="104287" bIns="52144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  <a:latin typeface="Palatino Linotype" pitchFamily="18" charset="0"/>
                <a:cs typeface="Arial" charset="0"/>
              </a:rPr>
              <a:t>«</a:t>
            </a:r>
            <a:r>
              <a:rPr lang="ru-RU" sz="2500" b="1" i="1" dirty="0" smtClean="0">
                <a:solidFill>
                  <a:schemeClr val="bg1"/>
                </a:solidFill>
                <a:cs typeface="Arial" charset="0"/>
              </a:rPr>
              <a:t>Правоприменительная практика привлечения к субсидиарной ответственности и взыскания убытков с контролирующих должника лиц</a:t>
            </a:r>
            <a:r>
              <a:rPr lang="ru-RU" sz="2500" b="1" dirty="0" smtClean="0">
                <a:solidFill>
                  <a:schemeClr val="bg1"/>
                </a:solidFill>
                <a:latin typeface="Palatino Linotype" pitchFamily="18" charset="0"/>
                <a:cs typeface="Arial" charset="0"/>
              </a:rPr>
              <a:t>»</a:t>
            </a:r>
            <a:endParaRPr lang="ru-RU" sz="2500" b="1" dirty="0">
              <a:solidFill>
                <a:schemeClr val="bg1"/>
              </a:solidFill>
              <a:latin typeface="Palatino Linotype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70"/>
            <a:ext cx="9242458" cy="101358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Сведения о количестве поданных и удовлетворенных заявлений о привлечении к субсидиарной ответственности в 2016-2019 годах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88916" y="1708929"/>
          <a:ext cx="942981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70"/>
            <a:ext cx="9242458" cy="94214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Эффективность привлечения к субсидиарной ответственности в 2016-2019 годах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88916" y="1566054"/>
          <a:ext cx="9501254" cy="553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70"/>
            <a:ext cx="9242458" cy="94214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Интенсивность привлечения к субсидиарной ответственности в 2016-2019 годах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60354" y="1423177"/>
          <a:ext cx="9501253" cy="5857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70"/>
            <a:ext cx="9242458" cy="94214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Сведения о количестве поданных и удовлетворенных заявлений о взыскании с КДЛ убытков в 2016-2019 годах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88916" y="1637492"/>
          <a:ext cx="9501253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70"/>
            <a:ext cx="9242458" cy="79926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Эффективность взыскания с КДЛ причиненных должнику и кредиторам убытков в 2016-2019 годах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5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88916" y="1280302"/>
          <a:ext cx="9429815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70"/>
            <a:ext cx="9242458" cy="79926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Динамика привлечения к субсидиарной ответственности и взыскания с КДЛ причиненных убытков в 2016-2019 годах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6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88916" y="1351745"/>
          <a:ext cx="9429818" cy="5929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3357584"/>
                <a:gridCol w="642942"/>
                <a:gridCol w="642942"/>
                <a:gridCol w="571504"/>
                <a:gridCol w="571504"/>
                <a:gridCol w="571504"/>
                <a:gridCol w="785818"/>
                <a:gridCol w="642942"/>
                <a:gridCol w="500070"/>
              </a:tblGrid>
              <a:tr h="4235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к 2016,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к 2017,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полугодие 2019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к 2018,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</a:tr>
              <a:tr h="423525">
                <a:tc rowSpan="8"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Заявления о субсидиарной ответственности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поданых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135.3%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139.8%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52.2%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14 125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удовлетворенных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184.6%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205.9%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52.0%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3 700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Эффективность 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привлечения,%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15.9%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21.7%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136.5%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31.9%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147.0%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31.8%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99.7%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26.2%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привлеченных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182.4%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230.2%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54.1%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4 703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Размер ответственности, млрд.руб.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70.6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146.2%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320.1%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48.2%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663.4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решений о признании должника банкротом и открытии конкурсного производства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12 549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13 541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107.9%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13 117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96.9%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46.4%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45 290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поданных заявлений к числу банкротств,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21.5%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125.4%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38.9%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144.4%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43.8%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112.6%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31.2%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удовлетворенных заявлений к числу банкротств,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3.4%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5.8%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171.1%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12.4%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212.6%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13.9%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112.1%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8.2%</a:t>
                      </a:r>
                    </a:p>
                  </a:txBody>
                  <a:tcPr marL="9525" marR="9525" marT="9525" marB="0"/>
                </a:tc>
              </a:tr>
              <a:tr h="423525">
                <a:tc rowSpan="5"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Заявления о взыскании убытков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Подано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145.2%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135.2%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56.9%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4 431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Удовлетворено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207.1%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148.0%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54.3%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1 420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Эффективность взыскания, 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22.7%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32.4%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142.7%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35.5%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109.6%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33.9%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95.5%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32.0%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привлеченных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231.8%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155.4%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55.3%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1 596</a:t>
                      </a:r>
                    </a:p>
                  </a:txBody>
                  <a:tcPr marL="9525" marR="9525" marT="9525" marB="0"/>
                </a:tc>
              </a:tr>
              <a:tr h="42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Размер ответственности, млрд.руб.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327.3%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141.0%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44.3%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70"/>
            <a:ext cx="9242458" cy="79926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Динамика привлечения к субсидиарной ответственности в Пензенской области в 2016-2019 годах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7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88916" y="1280301"/>
          <a:ext cx="9429812" cy="592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785818"/>
                <a:gridCol w="785818"/>
                <a:gridCol w="928694"/>
                <a:gridCol w="785818"/>
                <a:gridCol w="857256"/>
                <a:gridCol w="785814"/>
              </a:tblGrid>
              <a:tr h="59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показателя/ период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01.07.2019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ПФО на 01.07.2019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РФ на 01.07.2019</a:t>
                      </a:r>
                    </a:p>
                  </a:txBody>
                  <a:tcPr marL="9525" marR="9525" marT="9525" marB="0"/>
                </a:tc>
              </a:tr>
              <a:tr h="58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Организации, находящиеся в процедурах банкротства, по состоянию на отчетную дату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6665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Направлено материалов по привлечению к субсидиарной ответственности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1 365</a:t>
                      </a:r>
                    </a:p>
                  </a:txBody>
                  <a:tcPr marL="9525" marR="9525" marT="9525" marB="0"/>
                </a:tc>
              </a:tr>
              <a:tr h="4888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поданных заявлений к числу банкротств,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4.9%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6.8%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15.2%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1.5%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4888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Привлечено к субсидиарной ответственности,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627</a:t>
                      </a:r>
                    </a:p>
                  </a:txBody>
                  <a:tcPr marL="9525" marR="9525" marT="9525" marB="0"/>
                </a:tc>
              </a:tr>
              <a:tr h="6110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удовлетворенных заявлений к числу банкротств,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1.8%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3.4%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6665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Эффективность привлечения,%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37.5%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15.4%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22.6%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133.3%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38.1%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45.9%</a:t>
                      </a:r>
                    </a:p>
                  </a:txBody>
                  <a:tcPr marL="9525" marR="9525" marT="9525" marB="0"/>
                </a:tc>
              </a:tr>
              <a:tr h="1042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Привлечено к субсидиарной ответственности , 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3 925.3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82 941.1</a:t>
                      </a:r>
                    </a:p>
                  </a:txBody>
                  <a:tcPr marL="9525" marR="9525" marT="9525" marB="0"/>
                </a:tc>
              </a:tr>
              <a:tr h="790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Поступило в бюджет в результате привлечения в рамках дела о банкротстве к субсидиарной ответственности, млн.руб.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138.0</a:t>
                      </a:r>
                    </a:p>
                  </a:txBody>
                  <a:tcPr marL="9525" marR="9525" marT="9525" marB="0"/>
                </a:tc>
              </a:tr>
              <a:tr h="59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Эффективность взыскания,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35.6%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0.2%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50000"/>
            <a:lumOff val="50000"/>
          </a:schemeClr>
        </a:solidFill>
        <a:ln>
          <a:noFill/>
        </a:ln>
      </a:spPr>
      <a:bodyPr lIns="91299" tIns="45651" rIns="91299" bIns="45651" spcCol="0" rtlCol="0" anchor="ctr"/>
      <a:lstStyle>
        <a:defPPr algn="r">
          <a:defRPr sz="2000" b="1" dirty="0">
            <a:latin typeface="Arial Narrow" panose="020B060602020203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41875</TotalTime>
  <Words>670</Words>
  <Application>Microsoft Office PowerPoint</Application>
  <PresentationFormat>Произвольный</PresentationFormat>
  <Paragraphs>292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4_Present_FNS2012_A4</vt:lpstr>
      <vt:lpstr>Слайд 1</vt:lpstr>
      <vt:lpstr>Сведения о количестве поданных и удовлетворенных заявлений о привлечении к субсидиарной ответственности в 2016-2019 годах</vt:lpstr>
      <vt:lpstr>Эффективность привлечения к субсидиарной ответственности в 2016-2019 годах</vt:lpstr>
      <vt:lpstr>Интенсивность привлечения к субсидиарной ответственности в 2016-2019 годах</vt:lpstr>
      <vt:lpstr>Сведения о количестве поданных и удовлетворенных заявлений о взыскании с КДЛ убытков в 2016-2019 годах</vt:lpstr>
      <vt:lpstr>Эффективность взыскания с КДЛ причиненных должнику и кредиторам убытков в 2016-2019 годах</vt:lpstr>
      <vt:lpstr>Динамика привлечения к субсидиарной ответственности и взыскания с КДЛ причиненных убытков в 2016-2019 годах</vt:lpstr>
      <vt:lpstr>Динамика привлечения к субсидиарной ответственности в Пензенской области в 2016-2019 годах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5800-00-578</cp:lastModifiedBy>
  <cp:revision>1444</cp:revision>
  <cp:lastPrinted>2016-09-21T17:01:16Z</cp:lastPrinted>
  <dcterms:created xsi:type="dcterms:W3CDTF">2013-04-18T07:19:29Z</dcterms:created>
  <dcterms:modified xsi:type="dcterms:W3CDTF">2019-08-28T10:27:09Z</dcterms:modified>
</cp:coreProperties>
</file>