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9" r:id="rId2"/>
    <p:sldMasterId id="2147483743" r:id="rId3"/>
  </p:sldMasterIdLst>
  <p:notesMasterIdLst>
    <p:notesMasterId r:id="rId8"/>
  </p:notesMasterIdLst>
  <p:sldIdLst>
    <p:sldId id="266" r:id="rId4"/>
    <p:sldId id="292" r:id="rId5"/>
    <p:sldId id="295" r:id="rId6"/>
    <p:sldId id="294" r:id="rId7"/>
  </p:sldIdLst>
  <p:sldSz cx="9144000" cy="6858000" type="screen4x3"/>
  <p:notesSz cx="6797675" cy="9874250"/>
  <p:defaultTextStyle>
    <a:defPPr>
      <a:defRPr lang="ru-RU"/>
    </a:defPPr>
    <a:lvl1pPr marL="0" algn="l" defTabSz="9140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39" algn="l" defTabSz="9140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77" algn="l" defTabSz="9140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16" algn="l" defTabSz="9140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55" algn="l" defTabSz="9140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192" algn="l" defTabSz="9140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32" algn="l" defTabSz="9140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271" algn="l" defTabSz="9140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308" algn="l" defTabSz="9140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62" y="-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029919-6D52-41B0-8C38-B2D04C43AC20}" type="doc">
      <dgm:prSet loTypeId="urn:microsoft.com/office/officeart/2005/8/layout/chevron2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C80F9B5-AD72-4101-B979-DC7F0E371C3D}">
      <dgm:prSet phldrT="[Текст]" custT="1"/>
      <dgm:spPr/>
      <dgm:t>
        <a:bodyPr/>
        <a:lstStyle/>
        <a:p>
          <a:endParaRPr lang="ru-RU" sz="18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F777C0F-6408-4A34-AF2D-A107FD269AA5}" type="parTrans" cxnId="{ED47BD16-0668-4DFC-B03F-27F0F1DAC620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466BA2B-BD15-4702-91F1-87B8B11C4387}" type="sibTrans" cxnId="{ED47BD16-0668-4DFC-B03F-27F0F1DAC620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044AEE4-1CF6-486A-9190-24C970C23110}">
      <dgm:prSet phldrT="[Текст]" custT="1"/>
      <dgm:spPr/>
      <dgm:t>
        <a:bodyPr/>
        <a:lstStyle/>
        <a:p>
          <a:pPr rtl="0"/>
          <a:r>
            <a:rPr lang="ru-RU" sz="2100" b="1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Срок уплаты налога за 2020 год – не позднее 1 марта 2021 года</a:t>
          </a:r>
          <a:endParaRPr lang="ru-RU" sz="21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C11009F-9D98-4A03-8F56-34DD7B0E39EA}" type="parTrans" cxnId="{7547D861-DDCE-451D-8B11-0E49C1009AF9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8CB265D-3E5E-4773-9A84-78E2049FF66D}" type="sibTrans" cxnId="{7547D861-DDCE-451D-8B11-0E49C1009AF9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A6FD018-97FF-4253-98FE-C80B560A44A9}">
      <dgm:prSet phldrT="[Текст]" custT="1"/>
      <dgm:spPr/>
      <dgm:t>
        <a:bodyPr/>
        <a:lstStyle/>
        <a:p>
          <a:endParaRPr lang="ru-RU" sz="18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AC7DE02-BA6F-449F-BB6F-F897F9BC7A15}" type="parTrans" cxnId="{1195B7F7-CE59-430D-92AF-C2A6FB54A47B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34B11FC-D61D-47EA-8DA9-3D2A2DDEB717}" type="sibTrans" cxnId="{1195B7F7-CE59-430D-92AF-C2A6FB54A47B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E88CC69D-BAA0-4CDE-8BBD-73ED22C4738F}">
      <dgm:prSet phldrT="[Текст]" custT="1"/>
      <dgm:spPr/>
      <dgm:t>
        <a:bodyPr/>
        <a:lstStyle/>
        <a:p>
          <a:pPr rtl="0"/>
          <a:endParaRPr lang="ru-RU" sz="18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807C7B8-710F-4DAD-9CA6-7D9129783CCF}" type="parTrans" cxnId="{D41DC3C2-7679-457E-B17F-377719B6E949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8194E08-E429-4511-BEE2-1795D82BDEB0}" type="sibTrans" cxnId="{D41DC3C2-7679-457E-B17F-377719B6E949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5CF25D4-3E4F-4C04-BC92-0EE524332F38}">
      <dgm:prSet phldrT="[Текст]" custT="1"/>
      <dgm:spPr/>
      <dgm:t>
        <a:bodyPr/>
        <a:lstStyle/>
        <a:p>
          <a:pPr rtl="0"/>
          <a:r>
            <a:rPr lang="ru-RU" sz="2100" b="1" baseline="0" dirty="0" smtClean="0">
              <a:solidFill>
                <a:srgbClr val="002060"/>
              </a:solidFill>
              <a:latin typeface="Arial Narrow" pitchFamily="34" charset="0"/>
            </a:rPr>
            <a:t>Заявление о праве на льготы</a:t>
          </a:r>
          <a:endParaRPr lang="ru-RU" sz="21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3C208F5-E925-44A5-9255-2328726EED9D}" type="parTrans" cxnId="{597F4A0F-3335-402E-8570-79B00C98EAB0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B69D542-EF9D-463F-B596-395860F165C9}" type="sibTrans" cxnId="{597F4A0F-3335-402E-8570-79B00C98EAB0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6ECA48C3-ECBB-463F-8AEC-F8245E283CA0}">
      <dgm:prSet custT="1"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AE713AB-8CD8-4088-AA94-BF1A780ED70A}" type="parTrans" cxnId="{8B55B149-6C91-40D6-AFE7-B86628F62CB3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E331400A-CDD2-47E0-A1C6-5E26E78AA439}" type="sibTrans" cxnId="{8B55B149-6C91-40D6-AFE7-B86628F62CB3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928180E-15DC-43F7-BE92-9C71E1DBE7C0}">
      <dgm:prSet custT="1"/>
      <dgm:spPr/>
      <dgm:t>
        <a:bodyPr/>
        <a:lstStyle/>
        <a:p>
          <a:pPr rtl="0"/>
          <a:r>
            <a:rPr lang="ru-RU" sz="2100" b="1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Требование об уплате налога</a:t>
          </a:r>
          <a:endParaRPr lang="ru-RU" sz="21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AD1ECB3-950C-42F5-9B79-ADDD209E54DB}" type="parTrans" cxnId="{264E0361-85FC-49CE-9B8C-F07D91CCC26A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7B5BD4A-E2CA-4A93-BF3B-631B2D9564FA}" type="sibTrans" cxnId="{264E0361-85FC-49CE-9B8C-F07D91CCC26A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505AA23-418D-455E-B308-796FC65BA07A}">
      <dgm:prSet phldrT="[Текст]" custT="1"/>
      <dgm:spPr/>
      <dgm:t>
        <a:bodyPr/>
        <a:lstStyle/>
        <a:p>
          <a:endParaRPr lang="ru-RU" sz="18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7A8881E-7980-49C2-8C06-434D8B1AADB9}" type="sibTrans" cxnId="{28B3ED6C-1D52-400B-8817-FD951C0A3547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B2858CA-598B-449F-B5BC-D82816C7F37A}" type="parTrans" cxnId="{28B3ED6C-1D52-400B-8817-FD951C0A3547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FB89EF6-3B05-4101-8E53-B485578326F2}">
      <dgm:prSet custT="1"/>
      <dgm:spPr/>
      <dgm:t>
        <a:bodyPr/>
        <a:lstStyle/>
        <a:p>
          <a:r>
            <a:rPr lang="ru-RU" sz="2100" b="1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Сообщение об исчисленной налоговым органом сумме налога</a:t>
          </a:r>
          <a:endParaRPr lang="ru-RU" sz="21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21125DEA-809C-4F95-96E4-38B40E4243BE}" type="parTrans" cxnId="{FC057878-6C30-426F-B378-4E2C6CA4E6A4}">
      <dgm:prSet/>
      <dgm:spPr/>
      <dgm:t>
        <a:bodyPr/>
        <a:lstStyle/>
        <a:p>
          <a:endParaRPr lang="ru-RU"/>
        </a:p>
      </dgm:t>
    </dgm:pt>
    <dgm:pt modelId="{A0F18739-F7ED-4CD0-AB00-9ABA0C4A3FCD}" type="sibTrans" cxnId="{FC057878-6C30-426F-B378-4E2C6CA4E6A4}">
      <dgm:prSet/>
      <dgm:spPr/>
      <dgm:t>
        <a:bodyPr/>
        <a:lstStyle/>
        <a:p>
          <a:endParaRPr lang="ru-RU"/>
        </a:p>
      </dgm:t>
    </dgm:pt>
    <dgm:pt modelId="{12A2A2AB-9097-4DDD-8CCB-0E566A054A9E}">
      <dgm:prSet custT="1"/>
      <dgm:spPr/>
      <dgm:t>
        <a:bodyPr/>
        <a:lstStyle/>
        <a:p>
          <a:endParaRPr lang="ru-RU" sz="18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037C26F-79B6-4504-9F9E-145F820408BB}" type="parTrans" cxnId="{AAB85A5E-958D-410D-92F6-45A92D7B628E}">
      <dgm:prSet/>
      <dgm:spPr/>
      <dgm:t>
        <a:bodyPr/>
        <a:lstStyle/>
        <a:p>
          <a:endParaRPr lang="ru-RU"/>
        </a:p>
      </dgm:t>
    </dgm:pt>
    <dgm:pt modelId="{D3533E0D-0A65-470B-A822-AAB751D4657E}" type="sibTrans" cxnId="{AAB85A5E-958D-410D-92F6-45A92D7B628E}">
      <dgm:prSet/>
      <dgm:spPr/>
      <dgm:t>
        <a:bodyPr/>
        <a:lstStyle/>
        <a:p>
          <a:endParaRPr lang="ru-RU"/>
        </a:p>
      </dgm:t>
    </dgm:pt>
    <dgm:pt modelId="{6813938E-1EB4-46C4-B4B0-474C692FAEA3}">
      <dgm:prSet phldrT="[Текст]" custT="1"/>
      <dgm:spPr/>
      <dgm:t>
        <a:bodyPr/>
        <a:lstStyle/>
        <a:p>
          <a:pPr rtl="0"/>
          <a:r>
            <a:rPr lang="ru-RU" sz="2100" b="1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Сроки уплаты авансовых платежей - не позднее последнего числа месяца, следующего за истекшим отчетным периодом</a:t>
          </a:r>
          <a:endParaRPr lang="ru-RU" sz="21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D2DAD70-BE65-414D-ACA7-6359929825D7}" type="parTrans" cxnId="{A1BF8B50-9407-4906-9C08-099D3F35D9CA}">
      <dgm:prSet/>
      <dgm:spPr/>
      <dgm:t>
        <a:bodyPr/>
        <a:lstStyle/>
        <a:p>
          <a:endParaRPr lang="ru-RU"/>
        </a:p>
      </dgm:t>
    </dgm:pt>
    <dgm:pt modelId="{D1A5D781-CEB4-457E-B837-EEE3C3757975}" type="sibTrans" cxnId="{A1BF8B50-9407-4906-9C08-099D3F35D9CA}">
      <dgm:prSet/>
      <dgm:spPr/>
      <dgm:t>
        <a:bodyPr/>
        <a:lstStyle/>
        <a:p>
          <a:endParaRPr lang="ru-RU"/>
        </a:p>
      </dgm:t>
    </dgm:pt>
    <dgm:pt modelId="{C64D1A6C-A79D-465A-9C82-71205B6E1312}">
      <dgm:prSet custT="1"/>
      <dgm:spPr/>
      <dgm:t>
        <a:bodyPr/>
        <a:lstStyle/>
        <a:p>
          <a:r>
            <a:rPr lang="ru-RU" sz="2100" b="1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В течение 10 рабочих дней после составления, но не позднее 6 месяцев со дня истечения срока уплаты налога</a:t>
          </a:r>
          <a:endParaRPr lang="ru-RU" sz="21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171418C-D0C1-4D14-B5C8-B605A8DA7E09}" type="parTrans" cxnId="{CE42EDB2-BEDC-441B-B37B-12584E47E687}">
      <dgm:prSet/>
      <dgm:spPr/>
      <dgm:t>
        <a:bodyPr/>
        <a:lstStyle/>
        <a:p>
          <a:endParaRPr lang="ru-RU"/>
        </a:p>
      </dgm:t>
    </dgm:pt>
    <dgm:pt modelId="{BD0C054C-B322-4CFF-8B05-9F4B5A12D06B}" type="sibTrans" cxnId="{CE42EDB2-BEDC-441B-B37B-12584E47E687}">
      <dgm:prSet/>
      <dgm:spPr/>
      <dgm:t>
        <a:bodyPr/>
        <a:lstStyle/>
        <a:p>
          <a:endParaRPr lang="ru-RU"/>
        </a:p>
      </dgm:t>
    </dgm:pt>
    <dgm:pt modelId="{E2025D33-FBDC-4D05-A83B-7614F27D4DC4}">
      <dgm:prSet phldrT="[Текст]" custT="1"/>
      <dgm:spPr/>
      <dgm:t>
        <a:bodyPr/>
        <a:lstStyle/>
        <a:p>
          <a:pPr rtl="0"/>
          <a:r>
            <a:rPr lang="ru-RU" sz="2100" b="1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Пояснения и документы</a:t>
          </a:r>
          <a:endParaRPr lang="ru-RU" sz="21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14CBA54-830C-4D2A-A0E1-8C6054B5F842}" type="parTrans" cxnId="{4681CA44-D635-489F-B91D-F8B1E6865902}">
      <dgm:prSet/>
      <dgm:spPr/>
      <dgm:t>
        <a:bodyPr/>
        <a:lstStyle/>
        <a:p>
          <a:endParaRPr lang="ru-RU"/>
        </a:p>
      </dgm:t>
    </dgm:pt>
    <dgm:pt modelId="{8E59B574-2F1D-4153-B575-89DE06424CC7}" type="sibTrans" cxnId="{4681CA44-D635-489F-B91D-F8B1E6865902}">
      <dgm:prSet/>
      <dgm:spPr/>
      <dgm:t>
        <a:bodyPr/>
        <a:lstStyle/>
        <a:p>
          <a:endParaRPr lang="ru-RU"/>
        </a:p>
      </dgm:t>
    </dgm:pt>
    <dgm:pt modelId="{FE36C657-636A-46FA-A202-A2BC8E3DF381}" type="pres">
      <dgm:prSet presAssocID="{FC029919-6D52-41B0-8C38-B2D04C43AC2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BA3217-EA39-4C99-8BAC-5DC1D63D4108}" type="pres">
      <dgm:prSet presAssocID="{3C80F9B5-AD72-4101-B979-DC7F0E371C3D}" presName="composite" presStyleCnt="0"/>
      <dgm:spPr/>
    </dgm:pt>
    <dgm:pt modelId="{1098463E-93C1-4164-AA7C-CF5EE7BFCD93}" type="pres">
      <dgm:prSet presAssocID="{3C80F9B5-AD72-4101-B979-DC7F0E371C3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A5923-37AB-4539-9C89-225A67C451F2}" type="pres">
      <dgm:prSet presAssocID="{3C80F9B5-AD72-4101-B979-DC7F0E371C3D}" presName="descendantText" presStyleLbl="alignAcc1" presStyleIdx="0" presStyleCnt="4" custScaleY="156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ADC72-3935-49C0-9F94-35AEBD8B5F4B}" type="pres">
      <dgm:prSet presAssocID="{4466BA2B-BD15-4702-91F1-87B8B11C4387}" presName="sp" presStyleCnt="0"/>
      <dgm:spPr/>
    </dgm:pt>
    <dgm:pt modelId="{BC2C076F-2939-44BF-937A-C85A02E99360}" type="pres">
      <dgm:prSet presAssocID="{3A6FD018-97FF-4253-98FE-C80B560A44A9}" presName="composite" presStyleCnt="0"/>
      <dgm:spPr/>
    </dgm:pt>
    <dgm:pt modelId="{E957405B-02D5-42E5-9A76-C34B2F0E7772}" type="pres">
      <dgm:prSet presAssocID="{3A6FD018-97FF-4253-98FE-C80B560A44A9}" presName="parentText" presStyleLbl="alignNode1" presStyleIdx="1" presStyleCnt="4" custScaleY="1245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A2B9A4-E7A7-4FF2-BABF-C2EC19ED693D}" type="pres">
      <dgm:prSet presAssocID="{3A6FD018-97FF-4253-98FE-C80B560A44A9}" presName="descendantText" presStyleLbl="alignAcc1" presStyleIdx="1" presStyleCnt="4" custScaleY="136232" custLinFactNeighborY="133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9DDD7-6F58-43AC-A49D-E548BF4631AC}" type="pres">
      <dgm:prSet presAssocID="{334B11FC-D61D-47EA-8DA9-3D2A2DDEB717}" presName="sp" presStyleCnt="0"/>
      <dgm:spPr/>
    </dgm:pt>
    <dgm:pt modelId="{873EBA8F-759A-488F-B63E-F5525167B26E}" type="pres">
      <dgm:prSet presAssocID="{D505AA23-418D-455E-B308-796FC65BA07A}" presName="composite" presStyleCnt="0"/>
      <dgm:spPr/>
    </dgm:pt>
    <dgm:pt modelId="{83A69793-913C-48B7-AAB8-7238958C51FB}" type="pres">
      <dgm:prSet presAssocID="{D505AA23-418D-455E-B308-796FC65BA07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EDA192-E18A-4A84-B67B-8F1D76109F09}" type="pres">
      <dgm:prSet presAssocID="{D505AA23-418D-455E-B308-796FC65BA07A}" presName="descendantText" presStyleLbl="alignAcc1" presStyleIdx="2" presStyleCnt="4" custScaleX="99232" custScaleY="99876" custLinFactNeighborY="27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60F17-8F14-4691-AF17-AC0A2DCEA482}" type="pres">
      <dgm:prSet presAssocID="{07A8881E-7980-49C2-8C06-434D8B1AADB9}" presName="sp" presStyleCnt="0"/>
      <dgm:spPr/>
    </dgm:pt>
    <dgm:pt modelId="{DEB6A4E7-1A75-4988-BA66-40D9F191B6FF}" type="pres">
      <dgm:prSet presAssocID="{6ECA48C3-ECBB-463F-8AEC-F8245E283CA0}" presName="composite" presStyleCnt="0"/>
      <dgm:spPr/>
    </dgm:pt>
    <dgm:pt modelId="{4B72AF2B-1DF1-4CD9-9F1A-B8A9522B252E}" type="pres">
      <dgm:prSet presAssocID="{6ECA48C3-ECBB-463F-8AEC-F8245E283CA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5D662-D77F-403F-AC64-CC43227757EF}" type="pres">
      <dgm:prSet presAssocID="{6ECA48C3-ECBB-463F-8AEC-F8245E283CA0}" presName="descendantText" presStyleLbl="alignAcc1" presStyleIdx="3" presStyleCnt="4" custScaleX="98525" custScaleY="82190" custLinFactNeighborX="737" custLinFactNeighborY="289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C96C2D-9FA0-4A76-B3E1-730249EE560E}" type="presOf" srcId="{12A2A2AB-9097-4DDD-8CCB-0E566A054A9E}" destId="{81A2B9A4-E7A7-4FF2-BABF-C2EC19ED693D}" srcOrd="0" destOrd="3" presId="urn:microsoft.com/office/officeart/2005/8/layout/chevron2"/>
    <dgm:cxn modelId="{597F4A0F-3335-402E-8570-79B00C98EAB0}" srcId="{D505AA23-418D-455E-B308-796FC65BA07A}" destId="{45CF25D4-3E4F-4C04-BC92-0EE524332F38}" srcOrd="0" destOrd="0" parTransId="{93C208F5-E925-44A5-9255-2328726EED9D}" sibTransId="{7B69D542-EF9D-463F-B596-395860F165C9}"/>
    <dgm:cxn modelId="{CE42EDB2-BEDC-441B-B37B-12584E47E687}" srcId="{3A6FD018-97FF-4253-98FE-C80B560A44A9}" destId="{C64D1A6C-A79D-465A-9C82-71205B6E1312}" srcOrd="2" destOrd="0" parTransId="{3171418C-D0C1-4D14-B5C8-B605A8DA7E09}" sibTransId="{BD0C054C-B322-4CFF-8B05-9F4B5A12D06B}"/>
    <dgm:cxn modelId="{66294F14-4DAE-41B0-A82E-D7EAACCD9138}" type="presOf" srcId="{5044AEE4-1CF6-486A-9190-24C970C23110}" destId="{02CA5923-37AB-4539-9C89-225A67C451F2}" srcOrd="0" destOrd="0" presId="urn:microsoft.com/office/officeart/2005/8/layout/chevron2"/>
    <dgm:cxn modelId="{67492AB6-D907-4211-9920-0C592162E0A7}" type="presOf" srcId="{6ECA48C3-ECBB-463F-8AEC-F8245E283CA0}" destId="{4B72AF2B-1DF1-4CD9-9F1A-B8A9522B252E}" srcOrd="0" destOrd="0" presId="urn:microsoft.com/office/officeart/2005/8/layout/chevron2"/>
    <dgm:cxn modelId="{21E59ECE-E48C-424D-BC88-8884259A921A}" type="presOf" srcId="{45CF25D4-3E4F-4C04-BC92-0EE524332F38}" destId="{DAEDA192-E18A-4A84-B67B-8F1D76109F09}" srcOrd="0" destOrd="0" presId="urn:microsoft.com/office/officeart/2005/8/layout/chevron2"/>
    <dgm:cxn modelId="{D41DC3C2-7679-457E-B17F-377719B6E949}" srcId="{3A6FD018-97FF-4253-98FE-C80B560A44A9}" destId="{E88CC69D-BAA0-4CDE-8BBD-73ED22C4738F}" srcOrd="0" destOrd="0" parTransId="{4807C7B8-710F-4DAD-9CA6-7D9129783CCF}" sibTransId="{98194E08-E429-4511-BEE2-1795D82BDEB0}"/>
    <dgm:cxn modelId="{C7ACF4BE-A7B9-4290-B4EE-FE6A6A84E26A}" type="presOf" srcId="{6813938E-1EB4-46C4-B4B0-474C692FAEA3}" destId="{02CA5923-37AB-4539-9C89-225A67C451F2}" srcOrd="0" destOrd="1" presId="urn:microsoft.com/office/officeart/2005/8/layout/chevron2"/>
    <dgm:cxn modelId="{28B3ED6C-1D52-400B-8817-FD951C0A3547}" srcId="{FC029919-6D52-41B0-8C38-B2D04C43AC20}" destId="{D505AA23-418D-455E-B308-796FC65BA07A}" srcOrd="2" destOrd="0" parTransId="{3B2858CA-598B-449F-B5BC-D82816C7F37A}" sibTransId="{07A8881E-7980-49C2-8C06-434D8B1AADB9}"/>
    <dgm:cxn modelId="{8B55B149-6C91-40D6-AFE7-B86628F62CB3}" srcId="{FC029919-6D52-41B0-8C38-B2D04C43AC20}" destId="{6ECA48C3-ECBB-463F-8AEC-F8245E283CA0}" srcOrd="3" destOrd="0" parTransId="{BAE713AB-8CD8-4088-AA94-BF1A780ED70A}" sibTransId="{E331400A-CDD2-47E0-A1C6-5E26E78AA439}"/>
    <dgm:cxn modelId="{ED47BD16-0668-4DFC-B03F-27F0F1DAC620}" srcId="{FC029919-6D52-41B0-8C38-B2D04C43AC20}" destId="{3C80F9B5-AD72-4101-B979-DC7F0E371C3D}" srcOrd="0" destOrd="0" parTransId="{0F777C0F-6408-4A34-AF2D-A107FD269AA5}" sibTransId="{4466BA2B-BD15-4702-91F1-87B8B11C4387}"/>
    <dgm:cxn modelId="{FCD5C24D-0F93-43CF-A677-2218AE9CA514}" type="presOf" srcId="{3A6FD018-97FF-4253-98FE-C80B560A44A9}" destId="{E957405B-02D5-42E5-9A76-C34B2F0E7772}" srcOrd="0" destOrd="0" presId="urn:microsoft.com/office/officeart/2005/8/layout/chevron2"/>
    <dgm:cxn modelId="{FC057878-6C30-426F-B378-4E2C6CA4E6A4}" srcId="{3A6FD018-97FF-4253-98FE-C80B560A44A9}" destId="{8FB89EF6-3B05-4101-8E53-B485578326F2}" srcOrd="1" destOrd="0" parTransId="{21125DEA-809C-4F95-96E4-38B40E4243BE}" sibTransId="{A0F18739-F7ED-4CD0-AB00-9ABA0C4A3FCD}"/>
    <dgm:cxn modelId="{AAB85A5E-958D-410D-92F6-45A92D7B628E}" srcId="{3A6FD018-97FF-4253-98FE-C80B560A44A9}" destId="{12A2A2AB-9097-4DDD-8CCB-0E566A054A9E}" srcOrd="3" destOrd="0" parTransId="{9037C26F-79B6-4504-9F9E-145F820408BB}" sibTransId="{D3533E0D-0A65-470B-A822-AAB751D4657E}"/>
    <dgm:cxn modelId="{1195B7F7-CE59-430D-92AF-C2A6FB54A47B}" srcId="{FC029919-6D52-41B0-8C38-B2D04C43AC20}" destId="{3A6FD018-97FF-4253-98FE-C80B560A44A9}" srcOrd="1" destOrd="0" parTransId="{7AC7DE02-BA6F-449F-BB6F-F897F9BC7A15}" sibTransId="{334B11FC-D61D-47EA-8DA9-3D2A2DDEB717}"/>
    <dgm:cxn modelId="{264E0361-85FC-49CE-9B8C-F07D91CCC26A}" srcId="{6ECA48C3-ECBB-463F-8AEC-F8245E283CA0}" destId="{3928180E-15DC-43F7-BE92-9C71E1DBE7C0}" srcOrd="0" destOrd="0" parTransId="{9AD1ECB3-950C-42F5-9B79-ADDD209E54DB}" sibTransId="{57B5BD4A-E2CA-4A93-BF3B-631B2D9564FA}"/>
    <dgm:cxn modelId="{66DDBF58-9A9B-4BEE-BD10-CCF5ED97EE56}" type="presOf" srcId="{3928180E-15DC-43F7-BE92-9C71E1DBE7C0}" destId="{D785D662-D77F-403F-AC64-CC43227757EF}" srcOrd="0" destOrd="0" presId="urn:microsoft.com/office/officeart/2005/8/layout/chevron2"/>
    <dgm:cxn modelId="{0BDAC4BF-8308-4FF5-8519-023E5C7533E7}" type="presOf" srcId="{3C80F9B5-AD72-4101-B979-DC7F0E371C3D}" destId="{1098463E-93C1-4164-AA7C-CF5EE7BFCD93}" srcOrd="0" destOrd="0" presId="urn:microsoft.com/office/officeart/2005/8/layout/chevron2"/>
    <dgm:cxn modelId="{BF403772-A6FB-4358-80C7-CE2237A16EBA}" type="presOf" srcId="{E88CC69D-BAA0-4CDE-8BBD-73ED22C4738F}" destId="{81A2B9A4-E7A7-4FF2-BABF-C2EC19ED693D}" srcOrd="0" destOrd="0" presId="urn:microsoft.com/office/officeart/2005/8/layout/chevron2"/>
    <dgm:cxn modelId="{7547D861-DDCE-451D-8B11-0E49C1009AF9}" srcId="{3C80F9B5-AD72-4101-B979-DC7F0E371C3D}" destId="{5044AEE4-1CF6-486A-9190-24C970C23110}" srcOrd="0" destOrd="0" parTransId="{4C11009F-9D98-4A03-8F56-34DD7B0E39EA}" sibTransId="{D8CB265D-3E5E-4773-9A84-78E2049FF66D}"/>
    <dgm:cxn modelId="{5D5D053D-F7BF-43B0-8B8A-C67AA79D4D23}" type="presOf" srcId="{8FB89EF6-3B05-4101-8E53-B485578326F2}" destId="{81A2B9A4-E7A7-4FF2-BABF-C2EC19ED693D}" srcOrd="0" destOrd="1" presId="urn:microsoft.com/office/officeart/2005/8/layout/chevron2"/>
    <dgm:cxn modelId="{D6330654-4F50-4030-8A18-496B76EB5FE0}" type="presOf" srcId="{E2025D33-FBDC-4D05-A83B-7614F27D4DC4}" destId="{DAEDA192-E18A-4A84-B67B-8F1D76109F09}" srcOrd="0" destOrd="1" presId="urn:microsoft.com/office/officeart/2005/8/layout/chevron2"/>
    <dgm:cxn modelId="{7587896D-7976-4B19-836D-5FB9FC106077}" type="presOf" srcId="{FC029919-6D52-41B0-8C38-B2D04C43AC20}" destId="{FE36C657-636A-46FA-A202-A2BC8E3DF381}" srcOrd="0" destOrd="0" presId="urn:microsoft.com/office/officeart/2005/8/layout/chevron2"/>
    <dgm:cxn modelId="{F8886F16-8CC1-4825-B2B7-0130B3A8B25F}" type="presOf" srcId="{C64D1A6C-A79D-465A-9C82-71205B6E1312}" destId="{81A2B9A4-E7A7-4FF2-BABF-C2EC19ED693D}" srcOrd="0" destOrd="2" presId="urn:microsoft.com/office/officeart/2005/8/layout/chevron2"/>
    <dgm:cxn modelId="{A1BF8B50-9407-4906-9C08-099D3F35D9CA}" srcId="{3C80F9B5-AD72-4101-B979-DC7F0E371C3D}" destId="{6813938E-1EB4-46C4-B4B0-474C692FAEA3}" srcOrd="1" destOrd="0" parTransId="{9D2DAD70-BE65-414D-ACA7-6359929825D7}" sibTransId="{D1A5D781-CEB4-457E-B837-EEE3C3757975}"/>
    <dgm:cxn modelId="{4681CA44-D635-489F-B91D-F8B1E6865902}" srcId="{D505AA23-418D-455E-B308-796FC65BA07A}" destId="{E2025D33-FBDC-4D05-A83B-7614F27D4DC4}" srcOrd="1" destOrd="0" parTransId="{B14CBA54-830C-4D2A-A0E1-8C6054B5F842}" sibTransId="{8E59B574-2F1D-4153-B575-89DE06424CC7}"/>
    <dgm:cxn modelId="{09D6441B-A0A6-453C-AABD-0FBDAC35D98D}" type="presOf" srcId="{D505AA23-418D-455E-B308-796FC65BA07A}" destId="{83A69793-913C-48B7-AAB8-7238958C51FB}" srcOrd="0" destOrd="0" presId="urn:microsoft.com/office/officeart/2005/8/layout/chevron2"/>
    <dgm:cxn modelId="{84BE7A8E-2A27-42C4-9E64-EF379BAAD52E}" type="presParOf" srcId="{FE36C657-636A-46FA-A202-A2BC8E3DF381}" destId="{D2BA3217-EA39-4C99-8BAC-5DC1D63D4108}" srcOrd="0" destOrd="0" presId="urn:microsoft.com/office/officeart/2005/8/layout/chevron2"/>
    <dgm:cxn modelId="{2CA6D1F1-6EB9-4C5E-AA7D-E1C40586EB9C}" type="presParOf" srcId="{D2BA3217-EA39-4C99-8BAC-5DC1D63D4108}" destId="{1098463E-93C1-4164-AA7C-CF5EE7BFCD93}" srcOrd="0" destOrd="0" presId="urn:microsoft.com/office/officeart/2005/8/layout/chevron2"/>
    <dgm:cxn modelId="{D1979576-390A-4D2B-9D19-9098EC92AF08}" type="presParOf" srcId="{D2BA3217-EA39-4C99-8BAC-5DC1D63D4108}" destId="{02CA5923-37AB-4539-9C89-225A67C451F2}" srcOrd="1" destOrd="0" presId="urn:microsoft.com/office/officeart/2005/8/layout/chevron2"/>
    <dgm:cxn modelId="{094F112B-4DAE-4A78-83F2-7DC235DA97BF}" type="presParOf" srcId="{FE36C657-636A-46FA-A202-A2BC8E3DF381}" destId="{D88ADC72-3935-49C0-9F94-35AEBD8B5F4B}" srcOrd="1" destOrd="0" presId="urn:microsoft.com/office/officeart/2005/8/layout/chevron2"/>
    <dgm:cxn modelId="{E52AEB98-270B-4791-A178-A7382D6329A5}" type="presParOf" srcId="{FE36C657-636A-46FA-A202-A2BC8E3DF381}" destId="{BC2C076F-2939-44BF-937A-C85A02E99360}" srcOrd="2" destOrd="0" presId="urn:microsoft.com/office/officeart/2005/8/layout/chevron2"/>
    <dgm:cxn modelId="{43FAC3FA-2503-44B0-9723-AC25E3F44657}" type="presParOf" srcId="{BC2C076F-2939-44BF-937A-C85A02E99360}" destId="{E957405B-02D5-42E5-9A76-C34B2F0E7772}" srcOrd="0" destOrd="0" presId="urn:microsoft.com/office/officeart/2005/8/layout/chevron2"/>
    <dgm:cxn modelId="{CA918149-77F6-46D9-88B8-DBE89E7834A8}" type="presParOf" srcId="{BC2C076F-2939-44BF-937A-C85A02E99360}" destId="{81A2B9A4-E7A7-4FF2-BABF-C2EC19ED693D}" srcOrd="1" destOrd="0" presId="urn:microsoft.com/office/officeart/2005/8/layout/chevron2"/>
    <dgm:cxn modelId="{A83F421A-D24C-4C23-AD12-AE8E05C2E2D9}" type="presParOf" srcId="{FE36C657-636A-46FA-A202-A2BC8E3DF381}" destId="{E5E9DDD7-6F58-43AC-A49D-E548BF4631AC}" srcOrd="3" destOrd="0" presId="urn:microsoft.com/office/officeart/2005/8/layout/chevron2"/>
    <dgm:cxn modelId="{3838DAAF-1528-42E1-9A60-5A2AA6FE289F}" type="presParOf" srcId="{FE36C657-636A-46FA-A202-A2BC8E3DF381}" destId="{873EBA8F-759A-488F-B63E-F5525167B26E}" srcOrd="4" destOrd="0" presId="urn:microsoft.com/office/officeart/2005/8/layout/chevron2"/>
    <dgm:cxn modelId="{F8D56B62-74CF-4D14-A010-056B651F5B31}" type="presParOf" srcId="{873EBA8F-759A-488F-B63E-F5525167B26E}" destId="{83A69793-913C-48B7-AAB8-7238958C51FB}" srcOrd="0" destOrd="0" presId="urn:microsoft.com/office/officeart/2005/8/layout/chevron2"/>
    <dgm:cxn modelId="{352A73D0-68CB-4979-80E1-ECCA1A957E03}" type="presParOf" srcId="{873EBA8F-759A-488F-B63E-F5525167B26E}" destId="{DAEDA192-E18A-4A84-B67B-8F1D76109F09}" srcOrd="1" destOrd="0" presId="urn:microsoft.com/office/officeart/2005/8/layout/chevron2"/>
    <dgm:cxn modelId="{A5F970B1-9733-48DC-BDC2-12870B6D2350}" type="presParOf" srcId="{FE36C657-636A-46FA-A202-A2BC8E3DF381}" destId="{F3C60F17-8F14-4691-AF17-AC0A2DCEA482}" srcOrd="5" destOrd="0" presId="urn:microsoft.com/office/officeart/2005/8/layout/chevron2"/>
    <dgm:cxn modelId="{53635E07-A367-48F3-8D06-9952DADC2835}" type="presParOf" srcId="{FE36C657-636A-46FA-A202-A2BC8E3DF381}" destId="{DEB6A4E7-1A75-4988-BA66-40D9F191B6FF}" srcOrd="6" destOrd="0" presId="urn:microsoft.com/office/officeart/2005/8/layout/chevron2"/>
    <dgm:cxn modelId="{7F96ECCB-7D50-4F2D-A3B0-0FC61FA12256}" type="presParOf" srcId="{DEB6A4E7-1A75-4988-BA66-40D9F191B6FF}" destId="{4B72AF2B-1DF1-4CD9-9F1A-B8A9522B252E}" srcOrd="0" destOrd="0" presId="urn:microsoft.com/office/officeart/2005/8/layout/chevron2"/>
    <dgm:cxn modelId="{85A7BE67-FD47-4C0E-9C61-A99C6A51EE72}" type="presParOf" srcId="{DEB6A4E7-1A75-4988-BA66-40D9F191B6FF}" destId="{D785D662-D77F-403F-AC64-CC43227757E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029919-6D52-41B0-8C38-B2D04C43AC20}" type="doc">
      <dgm:prSet loTypeId="urn:microsoft.com/office/officeart/2005/8/layout/chevron2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C80F9B5-AD72-4101-B979-DC7F0E371C3D}">
      <dgm:prSet phldrT="[Текст]" custT="1"/>
      <dgm:spPr/>
      <dgm:t>
        <a:bodyPr/>
        <a:lstStyle/>
        <a:p>
          <a:endParaRPr lang="ru-RU" sz="18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F777C0F-6408-4A34-AF2D-A107FD269AA5}" type="parTrans" cxnId="{ED47BD16-0668-4DFC-B03F-27F0F1DAC620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466BA2B-BD15-4702-91F1-87B8B11C4387}" type="sibTrans" cxnId="{ED47BD16-0668-4DFC-B03F-27F0F1DAC620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044AEE4-1CF6-486A-9190-24C970C23110}">
      <dgm:prSet phldrT="[Текст]" custT="1"/>
      <dgm:spPr/>
      <dgm:t>
        <a:bodyPr/>
        <a:lstStyle/>
        <a:p>
          <a:pPr rtl="0"/>
          <a:r>
            <a:rPr lang="ru-RU" sz="2000" b="1" baseline="0" dirty="0" smtClean="0">
              <a:solidFill>
                <a:srgbClr val="002060"/>
              </a:solidFill>
              <a:latin typeface="Arial Narrow" pitchFamily="34" charset="0"/>
            </a:rPr>
            <a:t>Возможность представления единой налоговой декларации по объектам, расположенным в разных МО (за исключением кадастра</a:t>
          </a:r>
          <a:r>
            <a:rPr lang="ru-RU" sz="1900" b="1" baseline="0" dirty="0" smtClean="0">
              <a:solidFill>
                <a:srgbClr val="002060"/>
              </a:solidFill>
              <a:latin typeface="Arial Narrow" pitchFamily="34" charset="0"/>
            </a:rPr>
            <a:t>)</a:t>
          </a:r>
          <a:endParaRPr lang="ru-RU" sz="19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C11009F-9D98-4A03-8F56-34DD7B0E39EA}" type="parTrans" cxnId="{7547D861-DDCE-451D-8B11-0E49C1009AF9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8CB265D-3E5E-4773-9A84-78E2049FF66D}" type="sibTrans" cxnId="{7547D861-DDCE-451D-8B11-0E49C1009AF9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A6FD018-97FF-4253-98FE-C80B560A44A9}">
      <dgm:prSet phldrT="[Текст]" custT="1"/>
      <dgm:spPr/>
      <dgm:t>
        <a:bodyPr/>
        <a:lstStyle/>
        <a:p>
          <a:endParaRPr lang="ru-RU" sz="18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AC7DE02-BA6F-449F-BB6F-F897F9BC7A15}" type="parTrans" cxnId="{1195B7F7-CE59-430D-92AF-C2A6FB54A47B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34B11FC-D61D-47EA-8DA9-3D2A2DDEB717}" type="sibTrans" cxnId="{1195B7F7-CE59-430D-92AF-C2A6FB54A47B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E88CC69D-BAA0-4CDE-8BBD-73ED22C4738F}">
      <dgm:prSet phldrT="[Текст]" custT="1"/>
      <dgm:spPr/>
      <dgm:t>
        <a:bodyPr/>
        <a:lstStyle/>
        <a:p>
          <a:pPr rtl="0"/>
          <a:r>
            <a:rPr lang="ru-RU" sz="2000" b="1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Уточнено понятие объекта налогообложения – если облагается от кадастровой стоимости, является объектом не зависимо от включения/не включения в состав ОС</a:t>
          </a:r>
          <a:endParaRPr lang="ru-RU" sz="20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807C7B8-710F-4DAD-9CA6-7D9129783CCF}" type="parTrans" cxnId="{D41DC3C2-7679-457E-B17F-377719B6E949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8194E08-E429-4511-BEE2-1795D82BDEB0}" type="sibTrans" cxnId="{D41DC3C2-7679-457E-B17F-377719B6E949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5CF25D4-3E4F-4C04-BC92-0EE524332F38}">
      <dgm:prSet phldrT="[Текст]" custT="1"/>
      <dgm:spPr/>
      <dgm:t>
        <a:bodyPr/>
        <a:lstStyle/>
        <a:p>
          <a:pPr rtl="0"/>
          <a:r>
            <a:rPr lang="ru-RU" sz="2000" b="1" baseline="0" dirty="0" smtClean="0">
              <a:solidFill>
                <a:srgbClr val="002060"/>
              </a:solidFill>
              <a:latin typeface="Arial Narrow" pitchFamily="34" charset="0"/>
            </a:rPr>
            <a:t>Обновлена форма декларации за 2020 год (добавлены коды льгот, признак </a:t>
          </a:r>
          <a:r>
            <a:rPr lang="ru-RU" sz="2000" b="1" baseline="0" dirty="0" smtClean="0">
              <a:solidFill>
                <a:srgbClr val="002060"/>
              </a:solidFill>
              <a:latin typeface="Arial Narrow" pitchFamily="34" charset="0"/>
            </a:rPr>
            <a:t>СЗПК</a:t>
          </a:r>
          <a:r>
            <a:rPr lang="ru-RU" sz="2000" b="1" baseline="0" dirty="0" smtClean="0">
              <a:solidFill>
                <a:srgbClr val="002060"/>
              </a:solidFill>
              <a:latin typeface="Arial Narrow" pitchFamily="34" charset="0"/>
            </a:rPr>
            <a:t>)</a:t>
          </a:r>
          <a:endParaRPr lang="ru-RU" sz="20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3C208F5-E925-44A5-9255-2328726EED9D}" type="parTrans" cxnId="{597F4A0F-3335-402E-8570-79B00C98EAB0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B69D542-EF9D-463F-B596-395860F165C9}" type="sibTrans" cxnId="{597F4A0F-3335-402E-8570-79B00C98EAB0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6ECA48C3-ECBB-463F-8AEC-F8245E283CA0}">
      <dgm:prSet custT="1"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AE713AB-8CD8-4088-AA94-BF1A780ED70A}" type="parTrans" cxnId="{8B55B149-6C91-40D6-AFE7-B86628F62CB3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E331400A-CDD2-47E0-A1C6-5E26E78AA439}" type="sibTrans" cxnId="{8B55B149-6C91-40D6-AFE7-B86628F62CB3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928180E-15DC-43F7-BE92-9C71E1DBE7C0}">
      <dgm:prSet custT="1"/>
      <dgm:spPr/>
      <dgm:t>
        <a:bodyPr/>
        <a:lstStyle/>
        <a:p>
          <a:pPr rtl="0"/>
          <a:r>
            <a:rPr lang="ru-RU" sz="2000" b="1" baseline="0" dirty="0" smtClean="0">
              <a:solidFill>
                <a:srgbClr val="002060"/>
              </a:solidFill>
              <a:latin typeface="Arial Narrow" pitchFamily="34" charset="0"/>
            </a:rPr>
            <a:t>Федеральные и региональные меры поддержки бизнеса</a:t>
          </a:r>
          <a:r>
            <a:rPr lang="ru-RU" sz="2000" b="1" baseline="0" dirty="0" smtClean="0">
              <a:solidFill>
                <a:srgbClr val="002060"/>
              </a:solidFill>
              <a:latin typeface="Arial Narrow" pitchFamily="34" charset="0"/>
            </a:rPr>
            <a:t>, попавшего </a:t>
          </a:r>
          <a:r>
            <a:rPr lang="ru-RU" sz="2000" b="1" baseline="0" dirty="0" smtClean="0">
              <a:solidFill>
                <a:srgbClr val="002060"/>
              </a:solidFill>
              <a:latin typeface="Arial Narrow" pitchFamily="34" charset="0"/>
            </a:rPr>
            <a:t>в сложную экономическую ситуацию в связи с пандемией</a:t>
          </a:r>
          <a:endParaRPr lang="ru-RU" sz="2000" b="1" baseline="0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AD1ECB3-950C-42F5-9B79-ADDD209E54DB}" type="parTrans" cxnId="{264E0361-85FC-49CE-9B8C-F07D91CCC26A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7B5BD4A-E2CA-4A93-BF3B-631B2D9564FA}" type="sibTrans" cxnId="{264E0361-85FC-49CE-9B8C-F07D91CCC26A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505AA23-418D-455E-B308-796FC65BA07A}">
      <dgm:prSet phldrT="[Текст]" custT="1"/>
      <dgm:spPr/>
      <dgm:t>
        <a:bodyPr/>
        <a:lstStyle/>
        <a:p>
          <a:endParaRPr lang="ru-RU" sz="18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7A8881E-7980-49C2-8C06-434D8B1AADB9}" type="sibTrans" cxnId="{28B3ED6C-1D52-400B-8817-FD951C0A3547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B2858CA-598B-449F-B5BC-D82816C7F37A}" type="parTrans" cxnId="{28B3ED6C-1D52-400B-8817-FD951C0A3547}">
      <dgm:prSet/>
      <dgm:spPr/>
      <dgm:t>
        <a:bodyPr/>
        <a:lstStyle/>
        <a:p>
          <a:endParaRPr lang="ru-RU" sz="18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FE36C657-636A-46FA-A202-A2BC8E3DF381}" type="pres">
      <dgm:prSet presAssocID="{FC029919-6D52-41B0-8C38-B2D04C43AC2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BA3217-EA39-4C99-8BAC-5DC1D63D4108}" type="pres">
      <dgm:prSet presAssocID="{3C80F9B5-AD72-4101-B979-DC7F0E371C3D}" presName="composite" presStyleCnt="0"/>
      <dgm:spPr/>
    </dgm:pt>
    <dgm:pt modelId="{1098463E-93C1-4164-AA7C-CF5EE7BFCD93}" type="pres">
      <dgm:prSet presAssocID="{3C80F9B5-AD72-4101-B979-DC7F0E371C3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A5923-37AB-4539-9C89-225A67C451F2}" type="pres">
      <dgm:prSet presAssocID="{3C80F9B5-AD72-4101-B979-DC7F0E371C3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ADC72-3935-49C0-9F94-35AEBD8B5F4B}" type="pres">
      <dgm:prSet presAssocID="{4466BA2B-BD15-4702-91F1-87B8B11C4387}" presName="sp" presStyleCnt="0"/>
      <dgm:spPr/>
    </dgm:pt>
    <dgm:pt modelId="{BC2C076F-2939-44BF-937A-C85A02E99360}" type="pres">
      <dgm:prSet presAssocID="{3A6FD018-97FF-4253-98FE-C80B560A44A9}" presName="composite" presStyleCnt="0"/>
      <dgm:spPr/>
    </dgm:pt>
    <dgm:pt modelId="{E957405B-02D5-42E5-9A76-C34B2F0E7772}" type="pres">
      <dgm:prSet presAssocID="{3A6FD018-97FF-4253-98FE-C80B560A44A9}" presName="parentText" presStyleLbl="alignNode1" presStyleIdx="1" presStyleCnt="4" custScaleY="1245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A2B9A4-E7A7-4FF2-BABF-C2EC19ED693D}" type="pres">
      <dgm:prSet presAssocID="{3A6FD018-97FF-4253-98FE-C80B560A44A9}" presName="descendantText" presStyleLbl="alignAcc1" presStyleIdx="1" presStyleCnt="4" custScaleY="154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9DDD7-6F58-43AC-A49D-E548BF4631AC}" type="pres">
      <dgm:prSet presAssocID="{334B11FC-D61D-47EA-8DA9-3D2A2DDEB717}" presName="sp" presStyleCnt="0"/>
      <dgm:spPr/>
    </dgm:pt>
    <dgm:pt modelId="{873EBA8F-759A-488F-B63E-F5525167B26E}" type="pres">
      <dgm:prSet presAssocID="{D505AA23-418D-455E-B308-796FC65BA07A}" presName="composite" presStyleCnt="0"/>
      <dgm:spPr/>
    </dgm:pt>
    <dgm:pt modelId="{83A69793-913C-48B7-AAB8-7238958C51FB}" type="pres">
      <dgm:prSet presAssocID="{D505AA23-418D-455E-B308-796FC65BA07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EDA192-E18A-4A84-B67B-8F1D76109F09}" type="pres">
      <dgm:prSet presAssocID="{D505AA23-418D-455E-B308-796FC65BA07A}" presName="descendantText" presStyleLbl="alignAcc1" presStyleIdx="2" presStyleCnt="4" custScaleX="99232" custScaleY="1176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60F17-8F14-4691-AF17-AC0A2DCEA482}" type="pres">
      <dgm:prSet presAssocID="{07A8881E-7980-49C2-8C06-434D8B1AADB9}" presName="sp" presStyleCnt="0"/>
      <dgm:spPr/>
    </dgm:pt>
    <dgm:pt modelId="{DEB6A4E7-1A75-4988-BA66-40D9F191B6FF}" type="pres">
      <dgm:prSet presAssocID="{6ECA48C3-ECBB-463F-8AEC-F8245E283CA0}" presName="composite" presStyleCnt="0"/>
      <dgm:spPr/>
    </dgm:pt>
    <dgm:pt modelId="{4B72AF2B-1DF1-4CD9-9F1A-B8A9522B252E}" type="pres">
      <dgm:prSet presAssocID="{6ECA48C3-ECBB-463F-8AEC-F8245E283CA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5D662-D77F-403F-AC64-CC43227757EF}" type="pres">
      <dgm:prSet presAssocID="{6ECA48C3-ECBB-463F-8AEC-F8245E283CA0}" presName="descendantText" presStyleLbl="alignAcc1" presStyleIdx="3" presStyleCnt="4" custScaleX="98525" custScaleY="136427" custLinFactNeighborX="1302" custLinFactNeighborY="7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AFA5CE-F8EA-4254-ABE5-ACE8D049B922}" type="presOf" srcId="{6ECA48C3-ECBB-463F-8AEC-F8245E283CA0}" destId="{4B72AF2B-1DF1-4CD9-9F1A-B8A9522B252E}" srcOrd="0" destOrd="0" presId="urn:microsoft.com/office/officeart/2005/8/layout/chevron2"/>
    <dgm:cxn modelId="{7547D861-DDCE-451D-8B11-0E49C1009AF9}" srcId="{3C80F9B5-AD72-4101-B979-DC7F0E371C3D}" destId="{5044AEE4-1CF6-486A-9190-24C970C23110}" srcOrd="0" destOrd="0" parTransId="{4C11009F-9D98-4A03-8F56-34DD7B0E39EA}" sibTransId="{D8CB265D-3E5E-4773-9A84-78E2049FF66D}"/>
    <dgm:cxn modelId="{C1B4E2CF-CB80-4652-BADB-C10C11DDB196}" type="presOf" srcId="{E88CC69D-BAA0-4CDE-8BBD-73ED22C4738F}" destId="{81A2B9A4-E7A7-4FF2-BABF-C2EC19ED693D}" srcOrd="0" destOrd="0" presId="urn:microsoft.com/office/officeart/2005/8/layout/chevron2"/>
    <dgm:cxn modelId="{597F4A0F-3335-402E-8570-79B00C98EAB0}" srcId="{D505AA23-418D-455E-B308-796FC65BA07A}" destId="{45CF25D4-3E4F-4C04-BC92-0EE524332F38}" srcOrd="0" destOrd="0" parTransId="{93C208F5-E925-44A5-9255-2328726EED9D}" sibTransId="{7B69D542-EF9D-463F-B596-395860F165C9}"/>
    <dgm:cxn modelId="{0AF34BA9-1DE1-4799-BE63-B93903DB6308}" type="presOf" srcId="{5044AEE4-1CF6-486A-9190-24C970C23110}" destId="{02CA5923-37AB-4539-9C89-225A67C451F2}" srcOrd="0" destOrd="0" presId="urn:microsoft.com/office/officeart/2005/8/layout/chevron2"/>
    <dgm:cxn modelId="{ED47BD16-0668-4DFC-B03F-27F0F1DAC620}" srcId="{FC029919-6D52-41B0-8C38-B2D04C43AC20}" destId="{3C80F9B5-AD72-4101-B979-DC7F0E371C3D}" srcOrd="0" destOrd="0" parTransId="{0F777C0F-6408-4A34-AF2D-A107FD269AA5}" sibTransId="{4466BA2B-BD15-4702-91F1-87B8B11C4387}"/>
    <dgm:cxn modelId="{264E0361-85FC-49CE-9B8C-F07D91CCC26A}" srcId="{6ECA48C3-ECBB-463F-8AEC-F8245E283CA0}" destId="{3928180E-15DC-43F7-BE92-9C71E1DBE7C0}" srcOrd="0" destOrd="0" parTransId="{9AD1ECB3-950C-42F5-9B79-ADDD209E54DB}" sibTransId="{57B5BD4A-E2CA-4A93-BF3B-631B2D9564FA}"/>
    <dgm:cxn modelId="{8B55B149-6C91-40D6-AFE7-B86628F62CB3}" srcId="{FC029919-6D52-41B0-8C38-B2D04C43AC20}" destId="{6ECA48C3-ECBB-463F-8AEC-F8245E283CA0}" srcOrd="3" destOrd="0" parTransId="{BAE713AB-8CD8-4088-AA94-BF1A780ED70A}" sibTransId="{E331400A-CDD2-47E0-A1C6-5E26E78AA439}"/>
    <dgm:cxn modelId="{2784C470-121A-4FDF-9E9B-E4FAC1A2A216}" type="presOf" srcId="{D505AA23-418D-455E-B308-796FC65BA07A}" destId="{83A69793-913C-48B7-AAB8-7238958C51FB}" srcOrd="0" destOrd="0" presId="urn:microsoft.com/office/officeart/2005/8/layout/chevron2"/>
    <dgm:cxn modelId="{610A16CB-3F8D-4693-B06A-56DA5A42ED98}" type="presOf" srcId="{45CF25D4-3E4F-4C04-BC92-0EE524332F38}" destId="{DAEDA192-E18A-4A84-B67B-8F1D76109F09}" srcOrd="0" destOrd="0" presId="urn:microsoft.com/office/officeart/2005/8/layout/chevron2"/>
    <dgm:cxn modelId="{CF4CBAF8-8531-441D-8C2E-1E01EA691BA1}" type="presOf" srcId="{3928180E-15DC-43F7-BE92-9C71E1DBE7C0}" destId="{D785D662-D77F-403F-AC64-CC43227757EF}" srcOrd="0" destOrd="0" presId="urn:microsoft.com/office/officeart/2005/8/layout/chevron2"/>
    <dgm:cxn modelId="{D41DC3C2-7679-457E-B17F-377719B6E949}" srcId="{3A6FD018-97FF-4253-98FE-C80B560A44A9}" destId="{E88CC69D-BAA0-4CDE-8BBD-73ED22C4738F}" srcOrd="0" destOrd="0" parTransId="{4807C7B8-710F-4DAD-9CA6-7D9129783CCF}" sibTransId="{98194E08-E429-4511-BEE2-1795D82BDEB0}"/>
    <dgm:cxn modelId="{28B3ED6C-1D52-400B-8817-FD951C0A3547}" srcId="{FC029919-6D52-41B0-8C38-B2D04C43AC20}" destId="{D505AA23-418D-455E-B308-796FC65BA07A}" srcOrd="2" destOrd="0" parTransId="{3B2858CA-598B-449F-B5BC-D82816C7F37A}" sibTransId="{07A8881E-7980-49C2-8C06-434D8B1AADB9}"/>
    <dgm:cxn modelId="{8C09B50E-F485-47B3-8C70-BF142FB12C64}" type="presOf" srcId="{3C80F9B5-AD72-4101-B979-DC7F0E371C3D}" destId="{1098463E-93C1-4164-AA7C-CF5EE7BFCD93}" srcOrd="0" destOrd="0" presId="urn:microsoft.com/office/officeart/2005/8/layout/chevron2"/>
    <dgm:cxn modelId="{2BD242BD-902D-4916-A302-77A2F91C616C}" type="presOf" srcId="{3A6FD018-97FF-4253-98FE-C80B560A44A9}" destId="{E957405B-02D5-42E5-9A76-C34B2F0E7772}" srcOrd="0" destOrd="0" presId="urn:microsoft.com/office/officeart/2005/8/layout/chevron2"/>
    <dgm:cxn modelId="{1195B7F7-CE59-430D-92AF-C2A6FB54A47B}" srcId="{FC029919-6D52-41B0-8C38-B2D04C43AC20}" destId="{3A6FD018-97FF-4253-98FE-C80B560A44A9}" srcOrd="1" destOrd="0" parTransId="{7AC7DE02-BA6F-449F-BB6F-F897F9BC7A15}" sibTransId="{334B11FC-D61D-47EA-8DA9-3D2A2DDEB717}"/>
    <dgm:cxn modelId="{8587A421-4E6E-4414-80B6-C975554BCEF4}" type="presOf" srcId="{FC029919-6D52-41B0-8C38-B2D04C43AC20}" destId="{FE36C657-636A-46FA-A202-A2BC8E3DF381}" srcOrd="0" destOrd="0" presId="urn:microsoft.com/office/officeart/2005/8/layout/chevron2"/>
    <dgm:cxn modelId="{1511A619-E7B1-4160-AB82-F8389C770567}" type="presParOf" srcId="{FE36C657-636A-46FA-A202-A2BC8E3DF381}" destId="{D2BA3217-EA39-4C99-8BAC-5DC1D63D4108}" srcOrd="0" destOrd="0" presId="urn:microsoft.com/office/officeart/2005/8/layout/chevron2"/>
    <dgm:cxn modelId="{6BDC1C34-AB5F-4DEE-B755-0F6C6CA86F1B}" type="presParOf" srcId="{D2BA3217-EA39-4C99-8BAC-5DC1D63D4108}" destId="{1098463E-93C1-4164-AA7C-CF5EE7BFCD93}" srcOrd="0" destOrd="0" presId="urn:microsoft.com/office/officeart/2005/8/layout/chevron2"/>
    <dgm:cxn modelId="{50AF2E6F-885A-4E03-B5D9-D023AF283A0F}" type="presParOf" srcId="{D2BA3217-EA39-4C99-8BAC-5DC1D63D4108}" destId="{02CA5923-37AB-4539-9C89-225A67C451F2}" srcOrd="1" destOrd="0" presId="urn:microsoft.com/office/officeart/2005/8/layout/chevron2"/>
    <dgm:cxn modelId="{75107430-AFE2-45DA-9532-BEB7737F506A}" type="presParOf" srcId="{FE36C657-636A-46FA-A202-A2BC8E3DF381}" destId="{D88ADC72-3935-49C0-9F94-35AEBD8B5F4B}" srcOrd="1" destOrd="0" presId="urn:microsoft.com/office/officeart/2005/8/layout/chevron2"/>
    <dgm:cxn modelId="{F56AB414-EA7A-4EAB-A40B-B476425A0309}" type="presParOf" srcId="{FE36C657-636A-46FA-A202-A2BC8E3DF381}" destId="{BC2C076F-2939-44BF-937A-C85A02E99360}" srcOrd="2" destOrd="0" presId="urn:microsoft.com/office/officeart/2005/8/layout/chevron2"/>
    <dgm:cxn modelId="{CB6C5E20-E636-48C8-B9AC-4DDCEC343BD0}" type="presParOf" srcId="{BC2C076F-2939-44BF-937A-C85A02E99360}" destId="{E957405B-02D5-42E5-9A76-C34B2F0E7772}" srcOrd="0" destOrd="0" presId="urn:microsoft.com/office/officeart/2005/8/layout/chevron2"/>
    <dgm:cxn modelId="{CC385531-A0CF-4C21-ABFE-8C656A4C343E}" type="presParOf" srcId="{BC2C076F-2939-44BF-937A-C85A02E99360}" destId="{81A2B9A4-E7A7-4FF2-BABF-C2EC19ED693D}" srcOrd="1" destOrd="0" presId="urn:microsoft.com/office/officeart/2005/8/layout/chevron2"/>
    <dgm:cxn modelId="{D489AC79-3550-4520-A7AF-460F6AE900C3}" type="presParOf" srcId="{FE36C657-636A-46FA-A202-A2BC8E3DF381}" destId="{E5E9DDD7-6F58-43AC-A49D-E548BF4631AC}" srcOrd="3" destOrd="0" presId="urn:microsoft.com/office/officeart/2005/8/layout/chevron2"/>
    <dgm:cxn modelId="{F42CC0F7-3539-4492-AD28-9EFBA8F9746B}" type="presParOf" srcId="{FE36C657-636A-46FA-A202-A2BC8E3DF381}" destId="{873EBA8F-759A-488F-B63E-F5525167B26E}" srcOrd="4" destOrd="0" presId="urn:microsoft.com/office/officeart/2005/8/layout/chevron2"/>
    <dgm:cxn modelId="{67712CA5-4AAE-411A-949A-772C35FD5818}" type="presParOf" srcId="{873EBA8F-759A-488F-B63E-F5525167B26E}" destId="{83A69793-913C-48B7-AAB8-7238958C51FB}" srcOrd="0" destOrd="0" presId="urn:microsoft.com/office/officeart/2005/8/layout/chevron2"/>
    <dgm:cxn modelId="{817A74A0-9023-491B-8BA7-3D9FBAE75FBF}" type="presParOf" srcId="{873EBA8F-759A-488F-B63E-F5525167B26E}" destId="{DAEDA192-E18A-4A84-B67B-8F1D76109F09}" srcOrd="1" destOrd="0" presId="urn:microsoft.com/office/officeart/2005/8/layout/chevron2"/>
    <dgm:cxn modelId="{0AAD062D-54D6-4FA5-96F5-1FB2B94422C1}" type="presParOf" srcId="{FE36C657-636A-46FA-A202-A2BC8E3DF381}" destId="{F3C60F17-8F14-4691-AF17-AC0A2DCEA482}" srcOrd="5" destOrd="0" presId="urn:microsoft.com/office/officeart/2005/8/layout/chevron2"/>
    <dgm:cxn modelId="{247B52E5-ADC8-488D-8506-75C816B8054E}" type="presParOf" srcId="{FE36C657-636A-46FA-A202-A2BC8E3DF381}" destId="{DEB6A4E7-1A75-4988-BA66-40D9F191B6FF}" srcOrd="6" destOrd="0" presId="urn:microsoft.com/office/officeart/2005/8/layout/chevron2"/>
    <dgm:cxn modelId="{3786AF1E-9EA1-4E96-A4B8-A743A677B1FB}" type="presParOf" srcId="{DEB6A4E7-1A75-4988-BA66-40D9F191B6FF}" destId="{4B72AF2B-1DF1-4CD9-9F1A-B8A9522B252E}" srcOrd="0" destOrd="0" presId="urn:microsoft.com/office/officeart/2005/8/layout/chevron2"/>
    <dgm:cxn modelId="{165497CA-C935-4683-81FA-9CCE42BA0A52}" type="presParOf" srcId="{DEB6A4E7-1A75-4988-BA66-40D9F191B6FF}" destId="{D785D662-D77F-403F-AC64-CC43227757E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8463E-93C1-4164-AA7C-CF5EE7BFCD93}">
      <dsp:nvSpPr>
        <dsp:cNvPr id="0" name=""/>
        <dsp:cNvSpPr/>
      </dsp:nvSpPr>
      <dsp:spPr>
        <a:xfrm rot="5400000">
          <a:off x="-190583" y="432223"/>
          <a:ext cx="1270553" cy="88938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1" y="686334"/>
        <a:ext cx="889387" cy="381166"/>
      </dsp:txXfrm>
    </dsp:sp>
    <dsp:sp modelId="{02CA5923-37AB-4539-9C89-225A67C451F2}">
      <dsp:nvSpPr>
        <dsp:cNvPr id="0" name=""/>
        <dsp:cNvSpPr/>
      </dsp:nvSpPr>
      <dsp:spPr>
        <a:xfrm rot="5400000">
          <a:off x="4047417" y="-3149208"/>
          <a:ext cx="1291496" cy="76075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Срок уплаты налога за 2020 год – не позднее 1 марта 2021 года</a:t>
          </a:r>
          <a:endParaRPr lang="ru-RU" sz="21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Сроки уплаты авансовых платежей - не позднее последнего числа месяца, следующего за истекшим отчетным периодом</a:t>
          </a:r>
          <a:endParaRPr lang="ru-RU" sz="21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889387" y="71868"/>
        <a:ext cx="7544510" cy="1165404"/>
      </dsp:txXfrm>
    </dsp:sp>
    <dsp:sp modelId="{E957405B-02D5-42E5-9A76-C34B2F0E7772}">
      <dsp:nvSpPr>
        <dsp:cNvPr id="0" name=""/>
        <dsp:cNvSpPr/>
      </dsp:nvSpPr>
      <dsp:spPr>
        <a:xfrm rot="5400000">
          <a:off x="-346753" y="1729469"/>
          <a:ext cx="1582893" cy="88938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9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1" y="1827410"/>
        <a:ext cx="889387" cy="693506"/>
      </dsp:txXfrm>
    </dsp:sp>
    <dsp:sp modelId="{81A2B9A4-E7A7-4FF2-BABF-C2EC19ED693D}">
      <dsp:nvSpPr>
        <dsp:cNvPr id="0" name=""/>
        <dsp:cNvSpPr/>
      </dsp:nvSpPr>
      <dsp:spPr>
        <a:xfrm rot="5400000">
          <a:off x="4130623" y="-1741693"/>
          <a:ext cx="1125085" cy="76075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Сообщение об исчисленной налоговым органом сумме налога</a:t>
          </a:r>
          <a:endParaRPr lang="ru-RU" sz="21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В течение 10 рабочих дней после составления, но не позднее 6 месяцев со дня истечения срока уплаты налога</a:t>
          </a:r>
          <a:endParaRPr lang="ru-RU" sz="21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889388" y="1554464"/>
        <a:ext cx="7552634" cy="1015241"/>
      </dsp:txXfrm>
    </dsp:sp>
    <dsp:sp modelId="{83A69793-913C-48B7-AAB8-7238958C51FB}">
      <dsp:nvSpPr>
        <dsp:cNvPr id="0" name=""/>
        <dsp:cNvSpPr/>
      </dsp:nvSpPr>
      <dsp:spPr>
        <a:xfrm rot="5400000">
          <a:off x="-190583" y="3026715"/>
          <a:ext cx="1270553" cy="88938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361437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7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7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1" y="3280826"/>
        <a:ext cx="889387" cy="381166"/>
      </dsp:txXfrm>
    </dsp:sp>
    <dsp:sp modelId="{DAEDA192-E18A-4A84-B67B-8F1D76109F09}">
      <dsp:nvSpPr>
        <dsp:cNvPr id="0" name=""/>
        <dsp:cNvSpPr/>
      </dsp:nvSpPr>
      <dsp:spPr>
        <a:xfrm rot="5400000">
          <a:off x="4280747" y="-298548"/>
          <a:ext cx="824835" cy="75491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baseline="0" dirty="0" smtClean="0">
              <a:solidFill>
                <a:srgbClr val="002060"/>
              </a:solidFill>
              <a:latin typeface="Arial Narrow" pitchFamily="34" charset="0"/>
            </a:rPr>
            <a:t>Заявление о праве на льготы</a:t>
          </a:r>
          <a:endParaRPr lang="ru-RU" sz="21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Пояснения и документы</a:t>
          </a:r>
          <a:endParaRPr lang="ru-RU" sz="21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918600" y="3103864"/>
        <a:ext cx="7508865" cy="744305"/>
      </dsp:txXfrm>
    </dsp:sp>
    <dsp:sp modelId="{4B72AF2B-1DF1-4CD9-9F1A-B8A9522B252E}">
      <dsp:nvSpPr>
        <dsp:cNvPr id="0" name=""/>
        <dsp:cNvSpPr/>
      </dsp:nvSpPr>
      <dsp:spPr>
        <a:xfrm rot="5400000">
          <a:off x="-190583" y="4167791"/>
          <a:ext cx="1270553" cy="88938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9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1" y="4421902"/>
        <a:ext cx="889387" cy="381166"/>
      </dsp:txXfrm>
    </dsp:sp>
    <dsp:sp modelId="{D785D662-D77F-403F-AC64-CC43227757EF}">
      <dsp:nvSpPr>
        <dsp:cNvPr id="0" name=""/>
        <dsp:cNvSpPr/>
      </dsp:nvSpPr>
      <dsp:spPr>
        <a:xfrm rot="5400000">
          <a:off x="4409846" y="881494"/>
          <a:ext cx="678774" cy="74953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Требование об уплате налога</a:t>
          </a:r>
          <a:endParaRPr lang="ru-RU" sz="21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1001561" y="4322915"/>
        <a:ext cx="7462210" cy="612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8463E-93C1-4164-AA7C-CF5EE7BFCD93}">
      <dsp:nvSpPr>
        <dsp:cNvPr id="0" name=""/>
        <dsp:cNvSpPr/>
      </dsp:nvSpPr>
      <dsp:spPr>
        <a:xfrm rot="5400000">
          <a:off x="-185948" y="197515"/>
          <a:ext cx="1239657" cy="86776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1" y="445446"/>
        <a:ext cx="867760" cy="371897"/>
      </dsp:txXfrm>
    </dsp:sp>
    <dsp:sp modelId="{02CA5923-37AB-4539-9C89-225A67C451F2}">
      <dsp:nvSpPr>
        <dsp:cNvPr id="0" name=""/>
        <dsp:cNvSpPr/>
      </dsp:nvSpPr>
      <dsp:spPr>
        <a:xfrm rot="5400000">
          <a:off x="4279463" y="-3400136"/>
          <a:ext cx="805777" cy="7629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baseline="0" dirty="0" smtClean="0">
              <a:solidFill>
                <a:srgbClr val="002060"/>
              </a:solidFill>
              <a:latin typeface="Arial Narrow" pitchFamily="34" charset="0"/>
            </a:rPr>
            <a:t>Возможность представления единой налоговой декларации по объектам, расположенным в разных МО (за исключением кадастра</a:t>
          </a:r>
          <a:r>
            <a:rPr lang="ru-RU" sz="1900" b="1" kern="1200" baseline="0" dirty="0" smtClean="0">
              <a:solidFill>
                <a:srgbClr val="002060"/>
              </a:solidFill>
              <a:latin typeface="Arial Narrow" pitchFamily="34" charset="0"/>
            </a:rPr>
            <a:t>)</a:t>
          </a:r>
          <a:endParaRPr lang="ru-RU" sz="19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867761" y="50901"/>
        <a:ext cx="7589848" cy="727107"/>
      </dsp:txXfrm>
    </dsp:sp>
    <dsp:sp modelId="{E957405B-02D5-42E5-9A76-C34B2F0E7772}">
      <dsp:nvSpPr>
        <dsp:cNvPr id="0" name=""/>
        <dsp:cNvSpPr/>
      </dsp:nvSpPr>
      <dsp:spPr>
        <a:xfrm rot="5400000">
          <a:off x="-338321" y="1527393"/>
          <a:ext cx="1544403" cy="86776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9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1" y="1622951"/>
        <a:ext cx="867760" cy="676643"/>
      </dsp:txXfrm>
    </dsp:sp>
    <dsp:sp modelId="{81A2B9A4-E7A7-4FF2-BABF-C2EC19ED693D}">
      <dsp:nvSpPr>
        <dsp:cNvPr id="0" name=""/>
        <dsp:cNvSpPr/>
      </dsp:nvSpPr>
      <dsp:spPr>
        <a:xfrm rot="5400000">
          <a:off x="4061202" y="-2070257"/>
          <a:ext cx="1242299" cy="76291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baseline="0" dirty="0" smtClean="0">
              <a:solidFill>
                <a:srgbClr val="002060"/>
              </a:solidFill>
              <a:latin typeface="Arial Narrow" panose="020B0606020202030204" pitchFamily="34" charset="0"/>
            </a:rPr>
            <a:t>Уточнено понятие объекта налогообложения – если облагается от кадастровой стоимости, является объектом не зависимо от включения/не включения в состав ОС</a:t>
          </a:r>
          <a:endParaRPr lang="ru-RU" sz="20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867760" y="1183829"/>
        <a:ext cx="7568539" cy="1121011"/>
      </dsp:txXfrm>
    </dsp:sp>
    <dsp:sp modelId="{83A69793-913C-48B7-AAB8-7238958C51FB}">
      <dsp:nvSpPr>
        <dsp:cNvPr id="0" name=""/>
        <dsp:cNvSpPr/>
      </dsp:nvSpPr>
      <dsp:spPr>
        <a:xfrm rot="5400000">
          <a:off x="-185948" y="2862675"/>
          <a:ext cx="1239657" cy="86776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361437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7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7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1" y="3110606"/>
        <a:ext cx="867760" cy="371897"/>
      </dsp:txXfrm>
    </dsp:sp>
    <dsp:sp modelId="{DAEDA192-E18A-4A84-B67B-8F1D76109F09}">
      <dsp:nvSpPr>
        <dsp:cNvPr id="0" name=""/>
        <dsp:cNvSpPr/>
      </dsp:nvSpPr>
      <dsp:spPr>
        <a:xfrm rot="5400000">
          <a:off x="4208172" y="-705680"/>
          <a:ext cx="948360" cy="75705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baseline="0" dirty="0" smtClean="0">
              <a:solidFill>
                <a:srgbClr val="002060"/>
              </a:solidFill>
              <a:latin typeface="Arial Narrow" pitchFamily="34" charset="0"/>
            </a:rPr>
            <a:t>Обновлена форма декларации за 2020 год (добавлены коды льгот, признак </a:t>
          </a:r>
          <a:r>
            <a:rPr lang="ru-RU" sz="2000" b="1" kern="1200" baseline="0" dirty="0" smtClean="0">
              <a:solidFill>
                <a:srgbClr val="002060"/>
              </a:solidFill>
              <a:latin typeface="Arial Narrow" pitchFamily="34" charset="0"/>
            </a:rPr>
            <a:t>СЗПК</a:t>
          </a:r>
          <a:r>
            <a:rPr lang="ru-RU" sz="2000" b="1" kern="1200" baseline="0" dirty="0" smtClean="0">
              <a:solidFill>
                <a:srgbClr val="002060"/>
              </a:solidFill>
              <a:latin typeface="Arial Narrow" pitchFamily="34" charset="0"/>
            </a:rPr>
            <a:t>)</a:t>
          </a:r>
          <a:endParaRPr lang="ru-RU" sz="20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897057" y="2651730"/>
        <a:ext cx="7524296" cy="855770"/>
      </dsp:txXfrm>
    </dsp:sp>
    <dsp:sp modelId="{4B72AF2B-1DF1-4CD9-9F1A-B8A9522B252E}">
      <dsp:nvSpPr>
        <dsp:cNvPr id="0" name=""/>
        <dsp:cNvSpPr/>
      </dsp:nvSpPr>
      <dsp:spPr>
        <a:xfrm rot="5400000">
          <a:off x="-185948" y="4121052"/>
          <a:ext cx="1239657" cy="86776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9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1" y="4368983"/>
        <a:ext cx="867760" cy="371897"/>
      </dsp:txXfrm>
    </dsp:sp>
    <dsp:sp modelId="{D785D662-D77F-403F-AC64-CC43227757EF}">
      <dsp:nvSpPr>
        <dsp:cNvPr id="0" name=""/>
        <dsp:cNvSpPr/>
      </dsp:nvSpPr>
      <dsp:spPr>
        <a:xfrm rot="5400000">
          <a:off x="4188968" y="639825"/>
          <a:ext cx="1099298" cy="75166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baseline="0" dirty="0" smtClean="0">
              <a:solidFill>
                <a:srgbClr val="002060"/>
              </a:solidFill>
              <a:latin typeface="Arial Narrow" pitchFamily="34" charset="0"/>
            </a:rPr>
            <a:t>Федеральные и региональные меры поддержки бизнеса</a:t>
          </a:r>
          <a:r>
            <a:rPr lang="ru-RU" sz="2000" b="1" kern="1200" baseline="0" dirty="0" smtClean="0">
              <a:solidFill>
                <a:srgbClr val="002060"/>
              </a:solidFill>
              <a:latin typeface="Arial Narrow" pitchFamily="34" charset="0"/>
            </a:rPr>
            <a:t>, попавшего </a:t>
          </a:r>
          <a:r>
            <a:rPr lang="ru-RU" sz="2000" b="1" kern="1200" baseline="0" dirty="0" smtClean="0">
              <a:solidFill>
                <a:srgbClr val="002060"/>
              </a:solidFill>
              <a:latin typeface="Arial Narrow" pitchFamily="34" charset="0"/>
            </a:rPr>
            <a:t>в сложную экономическую ситуацию в связи с пандемией</a:t>
          </a:r>
          <a:endParaRPr lang="ru-RU" sz="2000" b="1" kern="1200" baseline="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 rot="-5400000">
        <a:off x="980292" y="3902165"/>
        <a:ext cx="7462989" cy="991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3D731-7001-44EA-81F8-C30E9F64319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0229"/>
            <a:ext cx="5438775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71"/>
            <a:ext cx="2946400" cy="493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871"/>
            <a:ext cx="2946400" cy="493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5FF8E-0AAC-403E-A724-BBFA2ADCE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353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39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77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16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55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192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32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71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08" algn="l" defTabSz="9140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20788" y="1238250"/>
            <a:ext cx="4460875" cy="3346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1039813">
              <a:defRPr sz="1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039813">
              <a:defRPr sz="1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039813">
              <a:defRPr sz="1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039813"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039813"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3981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3981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3981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3981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838CC49-8E07-4EBB-A1E5-8D64A6FA8828}" type="slidenum">
              <a:rPr lang="ru-RU" altLang="ru-RU" sz="1200">
                <a:solidFill>
                  <a:srgbClr val="000000"/>
                </a:solidFill>
                <a:cs typeface="Arial" charset="0"/>
              </a:rPr>
              <a:pPr/>
              <a:t>2</a:t>
            </a:fld>
            <a:endParaRPr lang="ru-RU" altLang="ru-RU" sz="12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6"/>
            <a:ext cx="9142642" cy="685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698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5837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6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39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58" indent="0">
              <a:buNone/>
              <a:defRPr sz="2800"/>
            </a:lvl2pPr>
            <a:lvl3pPr marL="913916" indent="0">
              <a:buNone/>
              <a:defRPr sz="2400"/>
            </a:lvl3pPr>
            <a:lvl4pPr marL="1370874" indent="0">
              <a:buNone/>
              <a:defRPr sz="2000"/>
            </a:lvl4pPr>
            <a:lvl5pPr marL="1827832" indent="0">
              <a:buNone/>
              <a:defRPr sz="2000"/>
            </a:lvl5pPr>
            <a:lvl6pPr marL="2284789" indent="0">
              <a:buNone/>
              <a:defRPr sz="2000"/>
            </a:lvl6pPr>
            <a:lvl7pPr marL="2741748" indent="0">
              <a:buNone/>
              <a:defRPr sz="2000"/>
            </a:lvl7pPr>
            <a:lvl8pPr marL="3198706" indent="0">
              <a:buNone/>
              <a:defRPr sz="2000"/>
            </a:lvl8pPr>
            <a:lvl9pPr marL="3655663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519BA-64C8-4023-A709-C5EEE3ECDFB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A1C7A-3A50-4A4E-BDCF-57B53A350EB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27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3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29264-107C-4A0C-BE4A-42B2892BFDC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94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257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8EF2E-B1E8-4096-A617-574AFFE2942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7FB85-FDE4-4FAA-9FB3-FA9E91E952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57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5926767" y="5127302"/>
            <a:ext cx="923088" cy="3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1" tIns="40046" rIns="80091" bIns="40046"/>
          <a:lstStyle/>
          <a:p>
            <a:pPr defTabSz="912626"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AD8D-F2AE-4081-B684-7720265288F9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21FB7-FED3-4589-AEAF-5152EF6BBC8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51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2643" cy="685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1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4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1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8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5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2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0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37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39E3A-BD6B-421C-B351-E140E714B81D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E7511-6FE9-488A-A65B-5C86B7102DE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658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CFE6B-9691-4F07-937A-759DDAC7D43A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8B946-3557-475B-B93E-0EF6C8405C9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31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16" indent="0">
              <a:buNone/>
              <a:defRPr sz="2000" b="1"/>
            </a:lvl2pPr>
            <a:lvl3pPr marL="913432" indent="0">
              <a:buNone/>
              <a:defRPr sz="1800" b="1"/>
            </a:lvl3pPr>
            <a:lvl4pPr marL="1370148" indent="0">
              <a:buNone/>
              <a:defRPr sz="1600" b="1"/>
            </a:lvl4pPr>
            <a:lvl5pPr marL="1826865" indent="0">
              <a:buNone/>
              <a:defRPr sz="1600" b="1"/>
            </a:lvl5pPr>
            <a:lvl6pPr marL="2283580" indent="0">
              <a:buNone/>
              <a:defRPr sz="1600" b="1"/>
            </a:lvl6pPr>
            <a:lvl7pPr marL="2740297" indent="0">
              <a:buNone/>
              <a:defRPr sz="1600" b="1"/>
            </a:lvl7pPr>
            <a:lvl8pPr marL="3197014" indent="0">
              <a:buNone/>
              <a:defRPr sz="1600" b="1"/>
            </a:lvl8pPr>
            <a:lvl9pPr marL="365372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16" indent="0">
              <a:buNone/>
              <a:defRPr sz="2000" b="1"/>
            </a:lvl2pPr>
            <a:lvl3pPr marL="913432" indent="0">
              <a:buNone/>
              <a:defRPr sz="1800" b="1"/>
            </a:lvl3pPr>
            <a:lvl4pPr marL="1370148" indent="0">
              <a:buNone/>
              <a:defRPr sz="1600" b="1"/>
            </a:lvl4pPr>
            <a:lvl5pPr marL="1826865" indent="0">
              <a:buNone/>
              <a:defRPr sz="1600" b="1"/>
            </a:lvl5pPr>
            <a:lvl6pPr marL="2283580" indent="0">
              <a:buNone/>
              <a:defRPr sz="1600" b="1"/>
            </a:lvl6pPr>
            <a:lvl7pPr marL="2740297" indent="0">
              <a:buNone/>
              <a:defRPr sz="1600" b="1"/>
            </a:lvl7pPr>
            <a:lvl8pPr marL="3197014" indent="0">
              <a:buNone/>
              <a:defRPr sz="1600" b="1"/>
            </a:lvl8pPr>
            <a:lvl9pPr marL="365372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254C3-305B-4B13-A80E-6253DA257DAE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1E5AB-2D04-4490-961A-A83922917F0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70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ECF41-33BD-495D-BED6-EC39CF558B35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98763-E88A-44FB-91C1-87023DF70D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88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767" y="5127303"/>
            <a:ext cx="923088" cy="3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19" tIns="40060" rIns="80119" bIns="40060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3856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8" y="1606874"/>
            <a:ext cx="7320689" cy="4829253"/>
          </a:xfrm>
        </p:spPr>
        <p:txBody>
          <a:bodyPr/>
          <a:lstStyle>
            <a:lvl1pPr marL="318529" indent="0">
              <a:buFontTx/>
              <a:buNone/>
              <a:defRPr b="1">
                <a:latin typeface="+mj-lt"/>
              </a:defRPr>
            </a:lvl1pPr>
            <a:lvl2pPr marL="315746" indent="2783">
              <a:defRPr>
                <a:latin typeface="+mj-lt"/>
              </a:defRPr>
            </a:lvl2pPr>
            <a:lvl3pPr marL="550817" indent="-228116">
              <a:tabLst/>
              <a:defRPr>
                <a:latin typeface="+mj-lt"/>
              </a:defRPr>
            </a:lvl3pPr>
            <a:lvl4pPr marL="0" indent="315746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501071"/>
            <a:ext cx="7337192" cy="1105803"/>
          </a:xfrm>
        </p:spPr>
        <p:txBody>
          <a:bodyPr/>
          <a:lstStyle>
            <a:lvl1pPr marL="0" marR="0" indent="0" defTabSz="91391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41572-B9DE-408F-8E90-BFAC5EC59FF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7934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FD07F-85E0-484A-9E60-B9AB0D1ECB2B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6E338-6DAE-4FFA-B49B-C442C265DB9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398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16" indent="0">
              <a:buNone/>
              <a:defRPr sz="1200"/>
            </a:lvl2pPr>
            <a:lvl3pPr marL="913432" indent="0">
              <a:buNone/>
              <a:defRPr sz="1000"/>
            </a:lvl3pPr>
            <a:lvl4pPr marL="1370148" indent="0">
              <a:buNone/>
              <a:defRPr sz="900"/>
            </a:lvl4pPr>
            <a:lvl5pPr marL="1826865" indent="0">
              <a:buNone/>
              <a:defRPr sz="900"/>
            </a:lvl5pPr>
            <a:lvl6pPr marL="2283580" indent="0">
              <a:buNone/>
              <a:defRPr sz="900"/>
            </a:lvl6pPr>
            <a:lvl7pPr marL="2740297" indent="0">
              <a:buNone/>
              <a:defRPr sz="900"/>
            </a:lvl7pPr>
            <a:lvl8pPr marL="3197014" indent="0">
              <a:buNone/>
              <a:defRPr sz="900"/>
            </a:lvl8pPr>
            <a:lvl9pPr marL="365372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BDBAF-D293-4695-9BF7-61F029783FCD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28DE1-1B8B-4BC0-86D3-29AACCD310D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7381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716" indent="0">
              <a:buNone/>
              <a:defRPr sz="2800"/>
            </a:lvl2pPr>
            <a:lvl3pPr marL="913432" indent="0">
              <a:buNone/>
              <a:defRPr sz="2400"/>
            </a:lvl3pPr>
            <a:lvl4pPr marL="1370148" indent="0">
              <a:buNone/>
              <a:defRPr sz="2000"/>
            </a:lvl4pPr>
            <a:lvl5pPr marL="1826865" indent="0">
              <a:buNone/>
              <a:defRPr sz="2000"/>
            </a:lvl5pPr>
            <a:lvl6pPr marL="2283580" indent="0">
              <a:buNone/>
              <a:defRPr sz="2000"/>
            </a:lvl6pPr>
            <a:lvl7pPr marL="2740297" indent="0">
              <a:buNone/>
              <a:defRPr sz="2000"/>
            </a:lvl7pPr>
            <a:lvl8pPr marL="3197014" indent="0">
              <a:buNone/>
              <a:defRPr sz="2000"/>
            </a:lvl8pPr>
            <a:lvl9pPr marL="3653728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16" indent="0">
              <a:buNone/>
              <a:defRPr sz="1200"/>
            </a:lvl2pPr>
            <a:lvl3pPr marL="913432" indent="0">
              <a:buNone/>
              <a:defRPr sz="1000"/>
            </a:lvl3pPr>
            <a:lvl4pPr marL="1370148" indent="0">
              <a:buNone/>
              <a:defRPr sz="900"/>
            </a:lvl4pPr>
            <a:lvl5pPr marL="1826865" indent="0">
              <a:buNone/>
              <a:defRPr sz="900"/>
            </a:lvl5pPr>
            <a:lvl6pPr marL="2283580" indent="0">
              <a:buNone/>
              <a:defRPr sz="900"/>
            </a:lvl6pPr>
            <a:lvl7pPr marL="2740297" indent="0">
              <a:buNone/>
              <a:defRPr sz="900"/>
            </a:lvl7pPr>
            <a:lvl8pPr marL="3197014" indent="0">
              <a:buNone/>
              <a:defRPr sz="900"/>
            </a:lvl8pPr>
            <a:lvl9pPr marL="365372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3B3B2-183C-47A5-975D-8849BBCDCD6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5295-4957-4244-A414-24599ACA778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8380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ED985-68E3-4CFC-BDC4-30027A10907F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27F3C-F86B-48C7-AC79-DD46EC0987E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8795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60280-FB04-4704-B212-51FC691A14AB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5/13/2021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ED76E-B34C-434C-A1CF-89906FC991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9473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5926767" y="5127302"/>
            <a:ext cx="923088" cy="3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91" tIns="40046" rIns="80091" bIns="40046"/>
          <a:lstStyle/>
          <a:p>
            <a:pPr defTabSz="912626"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9" y="1606875"/>
            <a:ext cx="7320689" cy="4829253"/>
          </a:xfrm>
        </p:spPr>
        <p:txBody>
          <a:bodyPr/>
          <a:lstStyle>
            <a:lvl1pPr marL="318417" indent="0">
              <a:buFontTx/>
              <a:buNone/>
              <a:defRPr b="1">
                <a:latin typeface="+mj-lt"/>
              </a:defRPr>
            </a:lvl1pPr>
            <a:lvl2pPr marL="315635" indent="2783">
              <a:defRPr>
                <a:latin typeface="+mj-lt"/>
              </a:defRPr>
            </a:lvl2pPr>
            <a:lvl3pPr marL="550623" indent="-228035">
              <a:tabLst/>
              <a:defRPr>
                <a:latin typeface="+mj-lt"/>
              </a:defRPr>
            </a:lvl3pPr>
            <a:lvl4pPr marL="0" indent="315635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5" y="501073"/>
            <a:ext cx="7337192" cy="1105803"/>
          </a:xfrm>
        </p:spPr>
        <p:txBody>
          <a:bodyPr/>
          <a:lstStyle>
            <a:lvl1pPr marL="0" marR="0" indent="0" defTabSz="91359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0577-44C4-436A-B635-2541D73C4DD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5501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2643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9" y="1606875"/>
            <a:ext cx="7320689" cy="4829253"/>
          </a:xfrm>
        </p:spPr>
        <p:txBody>
          <a:bodyPr/>
          <a:lstStyle>
            <a:lvl1pPr marL="318417" indent="0">
              <a:buFontTx/>
              <a:buNone/>
              <a:defRPr b="1">
                <a:latin typeface="+mj-lt"/>
              </a:defRPr>
            </a:lvl1pPr>
            <a:lvl2pPr marL="318417" indent="0">
              <a:defRPr>
                <a:latin typeface="+mj-lt"/>
              </a:defRPr>
            </a:lvl2pPr>
            <a:lvl3pPr marL="550623" indent="-228035">
              <a:defRPr>
                <a:latin typeface="+mj-lt"/>
              </a:defRPr>
            </a:lvl3pPr>
            <a:lvl4pPr marL="0" indent="315635">
              <a:defRPr>
                <a:latin typeface="+mj-lt"/>
              </a:defRPr>
            </a:lvl4pPr>
            <a:lvl5pPr marL="125697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6" y="501073"/>
            <a:ext cx="7337901" cy="1105803"/>
          </a:xfrm>
        </p:spPr>
        <p:txBody>
          <a:bodyPr/>
          <a:lstStyle>
            <a:lvl1pPr marL="0" marR="0" indent="0" defTabSz="91359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7E81-9EE1-4A7D-B568-20E0B400F32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4567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77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759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6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9142643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8" y="1606874"/>
            <a:ext cx="7320689" cy="4829253"/>
          </a:xfrm>
        </p:spPr>
        <p:txBody>
          <a:bodyPr/>
          <a:lstStyle>
            <a:lvl1pPr marL="318529" indent="0">
              <a:buFontTx/>
              <a:buNone/>
              <a:defRPr b="1">
                <a:latin typeface="+mj-lt"/>
              </a:defRPr>
            </a:lvl1pPr>
            <a:lvl2pPr marL="318529" indent="0">
              <a:defRPr>
                <a:latin typeface="+mj-lt"/>
              </a:defRPr>
            </a:lvl2pPr>
            <a:lvl3pPr marL="550817" indent="-228116">
              <a:defRPr>
                <a:latin typeface="+mj-lt"/>
              </a:defRPr>
            </a:lvl3pPr>
            <a:lvl4pPr marL="0" indent="315746">
              <a:defRPr>
                <a:latin typeface="+mj-lt"/>
              </a:defRPr>
            </a:lvl4pPr>
            <a:lvl5pPr marL="1257421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7" y="501071"/>
            <a:ext cx="7337901" cy="1105803"/>
          </a:xfrm>
        </p:spPr>
        <p:txBody>
          <a:bodyPr/>
          <a:lstStyle>
            <a:lvl1pPr marL="0" marR="0" indent="0" defTabSz="91391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36A89-0C49-4E8C-921A-5282C40C0E0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7989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8913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371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6109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73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2323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522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4577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678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09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9142643" cy="685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8" y="1012513"/>
            <a:ext cx="7320689" cy="20246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8" y="3429723"/>
            <a:ext cx="7320689" cy="300640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8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7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6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16698-E684-43F2-9A18-09323FD8246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40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71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2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41" y="1606872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DAB0C-BAD9-4746-957E-AB367849D29F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99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1606872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6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11" y="1606872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11" y="2188099"/>
            <a:ext cx="3587825" cy="42480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8E153-D045-497C-9321-7A2C5A1CBFE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83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" y="1442"/>
            <a:ext cx="9142642" cy="68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71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B79D4-B8FE-4ECE-99B1-61A7DB398F3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58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048" y="5873147"/>
            <a:ext cx="567428" cy="652251"/>
          </a:xfrm>
        </p:spPr>
        <p:txBody>
          <a:bodyPr/>
          <a:lstStyle>
            <a:lvl1pPr algn="ctr">
              <a:defRPr sz="24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6A0E5E38-17F3-4F68-A49C-7E6D3D499C3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48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4A53F-9BED-455D-8D9C-B363C1D459E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70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853" y="489553"/>
            <a:ext cx="7343979" cy="1110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853" y="1599675"/>
            <a:ext cx="7343979" cy="483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472" y="6356942"/>
            <a:ext cx="2133962" cy="364281"/>
          </a:xfrm>
          <a:prstGeom prst="rect">
            <a:avLst/>
          </a:prstGeom>
        </p:spPr>
        <p:txBody>
          <a:bodyPr vert="horz" lIns="91392" tIns="45696" rIns="91392" bIns="45696" rtlCol="0" anchor="ctr"/>
          <a:lstStyle>
            <a:lvl1pPr algn="l" defTabSz="91391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3572" y="6356942"/>
            <a:ext cx="2896867" cy="364281"/>
          </a:xfrm>
          <a:prstGeom prst="rect">
            <a:avLst/>
          </a:prstGeom>
        </p:spPr>
        <p:txBody>
          <a:bodyPr vert="horz" lIns="91392" tIns="45696" rIns="91392" bIns="45696" rtlCol="0" anchor="ctr"/>
          <a:lstStyle>
            <a:lvl1pPr algn="ctr" defTabSz="91391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1" y="6041613"/>
            <a:ext cx="620370" cy="632095"/>
          </a:xfrm>
          <a:prstGeom prst="rect">
            <a:avLst/>
          </a:prstGeom>
        </p:spPr>
        <p:txBody>
          <a:bodyPr vert="horz" lIns="91392" tIns="45696" rIns="91392" bIns="45696" rtlCol="0" anchor="ctr">
            <a:normAutofit/>
          </a:bodyPr>
          <a:lstStyle>
            <a:lvl1pPr algn="ctr" defTabSz="913916" fontAlgn="auto">
              <a:lnSpc>
                <a:spcPts val="2104"/>
              </a:lnSpc>
              <a:spcBef>
                <a:spcPts val="0"/>
              </a:spcBef>
              <a:spcAft>
                <a:spcPts val="0"/>
              </a:spcAft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A70D1D1-C4B4-42AB-97E0-23573F27184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2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defTabSz="913856" rtl="0" eaLnBrk="0" fontAlgn="base" hangingPunct="0">
        <a:lnSpc>
          <a:spcPts val="4556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13856" rtl="0" eaLnBrk="0" fontAlgn="base" hangingPunct="0">
        <a:lnSpc>
          <a:spcPts val="455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defTabSz="913856" rtl="0" eaLnBrk="0" fontAlgn="base" hangingPunct="0">
        <a:lnSpc>
          <a:spcPts val="455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defTabSz="913856" rtl="0" eaLnBrk="0" fontAlgn="base" hangingPunct="0">
        <a:lnSpc>
          <a:spcPts val="455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defTabSz="913856" rtl="0" eaLnBrk="0" fontAlgn="base" hangingPunct="0">
        <a:lnSpc>
          <a:spcPts val="455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00596" algn="l" defTabSz="913856" rtl="0" fontAlgn="base">
        <a:lnSpc>
          <a:spcPts val="455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801188" algn="l" defTabSz="913856" rtl="0" fontAlgn="base">
        <a:lnSpc>
          <a:spcPts val="455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201783" algn="l" defTabSz="913856" rtl="0" fontAlgn="base">
        <a:lnSpc>
          <a:spcPts val="455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602377" algn="l" defTabSz="913856" rtl="0" fontAlgn="base">
        <a:lnSpc>
          <a:spcPts val="4556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8529" indent="-318529" algn="l" defTabSz="913856" rtl="0" eaLnBrk="0" fontAlgn="base" hangingPunct="0">
        <a:spcBef>
          <a:spcPct val="20000"/>
        </a:spcBef>
        <a:spcAft>
          <a:spcPct val="0"/>
        </a:spcAft>
        <a:buFont typeface="+mj-lt"/>
        <a:defRPr sz="3200" kern="1200">
          <a:solidFill>
            <a:srgbClr val="005AA9"/>
          </a:solidFill>
          <a:latin typeface="+mj-lt"/>
          <a:ea typeface="+mn-ea"/>
          <a:cs typeface="+mn-cs"/>
        </a:defRPr>
      </a:lvl1pPr>
      <a:lvl2pPr marL="318529" indent="82068" algn="l" defTabSz="913856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24539" indent="-228116" algn="l" defTabSz="91385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marL="1402079" indent="-1086334" algn="just" defTabSz="913856" rtl="0" eaLnBrk="0" fontAlgn="base" hangingPunct="0">
        <a:lnSpc>
          <a:spcPts val="1578"/>
        </a:lnSpc>
        <a:spcBef>
          <a:spcPts val="351"/>
        </a:spcBef>
        <a:spcAft>
          <a:spcPct val="0"/>
        </a:spcAft>
        <a:buFont typeface="Arial" pitchFamily="34" charset="0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421" indent="344956" algn="l" defTabSz="913856" rtl="0" eaLnBrk="0" fontAlgn="base" hangingPunct="0">
        <a:lnSpc>
          <a:spcPts val="1578"/>
        </a:lnSpc>
        <a:spcBef>
          <a:spcPts val="351"/>
        </a:spcBef>
        <a:spcAft>
          <a:spcPct val="0"/>
        </a:spcAft>
        <a:buFont typeface="Arial" pitchFamily="34" charset="0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513269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226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85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143" indent="-228479" algn="l" defTabSz="9139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58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16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74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32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89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48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706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63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473" y="275013"/>
            <a:ext cx="8229057" cy="114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44" tIns="45672" rIns="91344" bIns="4567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473" y="1599673"/>
            <a:ext cx="8229057" cy="452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44" tIns="45672" rIns="91344" bIns="45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472" y="6356934"/>
            <a:ext cx="2133962" cy="364281"/>
          </a:xfrm>
          <a:prstGeom prst="rect">
            <a:avLst/>
          </a:prstGeom>
        </p:spPr>
        <p:txBody>
          <a:bodyPr vert="horz" lIns="91344" tIns="45672" rIns="91344" bIns="45672" rtlCol="0" anchor="ctr"/>
          <a:lstStyle>
            <a:lvl1pPr algn="l" defTabSz="913534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69663D-DE13-4029-AEC3-F19D11050276}" type="datetime1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5/13/2021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3568" y="6356934"/>
            <a:ext cx="2896867" cy="364281"/>
          </a:xfrm>
          <a:prstGeom prst="rect">
            <a:avLst/>
          </a:prstGeom>
        </p:spPr>
        <p:txBody>
          <a:bodyPr vert="horz" lIns="91344" tIns="45672" rIns="91344" bIns="45672" rtlCol="0" anchor="ctr"/>
          <a:lstStyle>
            <a:lvl1pPr algn="ctr" defTabSz="913534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2567" y="6356934"/>
            <a:ext cx="2133962" cy="364281"/>
          </a:xfrm>
          <a:prstGeom prst="rect">
            <a:avLst/>
          </a:prstGeom>
        </p:spPr>
        <p:txBody>
          <a:bodyPr vert="horz" lIns="91344" tIns="45672" rIns="91344" bIns="45672" rtlCol="0" anchor="ctr"/>
          <a:lstStyle>
            <a:lvl1pPr algn="r" defTabSz="913534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DFABD1-9C92-45AA-AD5E-4CE4594AE47E}" type="slidenum">
              <a:rPr lang="ru-RU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59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</p:sldLayoutIdLst>
  <p:hf hdr="0" ftr="0" dt="0"/>
  <p:txStyles>
    <p:titleStyle>
      <a:lvl1pPr algn="ctr" defTabSz="912626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62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62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62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62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00666" algn="ctr" defTabSz="9126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801330" algn="ctr" defTabSz="9126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201995" algn="ctr" defTabSz="9126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602660" algn="ctr" defTabSz="9126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235" indent="-342235" algn="l" defTabSz="912626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509" indent="-285196" algn="l" defTabSz="912626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782" indent="-228156" algn="l" defTabSz="912626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87" indent="-228156" algn="l" defTabSz="912626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0" indent="-228156" algn="l" defTabSz="912626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939" indent="-228358" algn="l" defTabSz="913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654" indent="-228358" algn="l" defTabSz="913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372" indent="-228358" algn="l" defTabSz="913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088" indent="-228358" algn="l" defTabSz="913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4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16" algn="l" defTabSz="9134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432" algn="l" defTabSz="9134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148" algn="l" defTabSz="9134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865" algn="l" defTabSz="9134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580" algn="l" defTabSz="9134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297" algn="l" defTabSz="9134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014" algn="l" defTabSz="9134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728" algn="l" defTabSz="9134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A28119B-E6F9-438B-97F8-2E8AFA5DC0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13.05.2021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6BC4186-5198-4266-A571-777D9064A33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05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446615" y="2907062"/>
            <a:ext cx="8311863" cy="1470085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lang="ru-RU" altLang="ru-RU" sz="3200" smtClean="0"/>
              <a:t> </a:t>
            </a:r>
            <a:r>
              <a:rPr lang="ru-RU" sz="3200" smtClean="0"/>
              <a:t>Особенности </a:t>
            </a:r>
            <a:r>
              <a:rPr lang="ru-RU" sz="3200" dirty="0"/>
              <a:t>администрирования имущественных налогов, уплачиваемых организациями в 2021 </a:t>
            </a:r>
            <a:r>
              <a:rPr lang="ru-RU" sz="3200" dirty="0" smtClean="0"/>
              <a:t>году</a:t>
            </a:r>
            <a:endParaRPr lang="ru-RU" altLang="ru-RU" sz="3200" dirty="0"/>
          </a:p>
        </p:txBody>
      </p:sp>
      <p:sp>
        <p:nvSpPr>
          <p:cNvPr id="102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351583"/>
            <a:ext cx="7848872" cy="1461795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altLang="ru-RU" sz="2400" dirty="0"/>
              <a:t>Начальник  отдела </a:t>
            </a:r>
            <a:r>
              <a:rPr lang="ru-RU" altLang="ru-RU" sz="2400" dirty="0" smtClean="0"/>
              <a:t>камерального контроля № 1</a:t>
            </a:r>
            <a:r>
              <a:rPr lang="ru-RU" altLang="ru-RU" sz="2400" dirty="0"/>
              <a:t/>
            </a:r>
            <a:br>
              <a:rPr lang="ru-RU" altLang="ru-RU" sz="2400" dirty="0"/>
            </a:br>
            <a:r>
              <a:rPr lang="ru-RU" altLang="ru-RU" sz="2400" dirty="0"/>
              <a:t> Воронова Наталья Ивановна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8935" y="3"/>
            <a:ext cx="5357982" cy="914304"/>
          </a:xfrm>
          <a:prstGeom prst="rect">
            <a:avLst/>
          </a:prstGeom>
        </p:spPr>
        <p:txBody>
          <a:bodyPr lIns="91376" tIns="45688" rIns="91376" bIns="45688" anchor="ctr"/>
          <a:lstStyle/>
          <a:p>
            <a:pPr algn="ctr" defTabSz="913755">
              <a:spcBef>
                <a:spcPct val="0"/>
              </a:spcBef>
              <a:defRPr/>
            </a:pPr>
            <a:r>
              <a:rPr lang="ru-RU" b="1" dirty="0">
                <a:solidFill>
                  <a:prstClr val="white"/>
                </a:solidFill>
              </a:rPr>
              <a:t>УПРАВЛЕНИЕ ФЕДЕРАЛЬНОЙ НАЛОГОВОЙ СЛУЖБЫ ПО ПЕРМСКОМУ КРАЮ</a:t>
            </a:r>
          </a:p>
        </p:txBody>
      </p:sp>
    </p:spTree>
    <p:extLst>
      <p:ext uri="{BB962C8B-B14F-4D97-AF65-F5344CB8AC3E}">
        <p14:creationId xmlns:p14="http://schemas.microsoft.com/office/powerpoint/2010/main" val="4306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52" y="4104596"/>
            <a:ext cx="747948" cy="997251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931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58850" y="309563"/>
            <a:ext cx="8185150" cy="814387"/>
          </a:xfrm>
        </p:spPr>
        <p:txBody>
          <a:bodyPr lIns="86355" tIns="43176" rIns="86355" bIns="43176" rtlCol="0">
            <a:noAutofit/>
          </a:bodyPr>
          <a:lstStyle/>
          <a:p>
            <a:pPr defTabSz="695042">
              <a:lnSpc>
                <a:spcPts val="2094"/>
              </a:lnSpc>
              <a:defRPr/>
            </a:pPr>
            <a:r>
              <a:rPr lang="ru-RU" altLang="ru-RU" sz="2000" b="1" cap="all" dirty="0">
                <a:solidFill>
                  <a:srgbClr val="143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2021 ГОДА КОЛИЧЕСТВО ДЕКЛАРАЦИЙ ПО ИМУЩЕСТВЕННЫМ НАЛОГАМ ОРГАНИЗАЦИЙ </a:t>
            </a:r>
            <a:r>
              <a:rPr lang="ru-RU" altLang="ru-RU" sz="2000" b="1" cap="all" dirty="0" err="1" smtClean="0">
                <a:solidFill>
                  <a:srgbClr val="143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СОКРАТИлось</a:t>
            </a:r>
            <a:r>
              <a:rPr lang="ru-RU" alt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000" b="1" cap="all" dirty="0">
                <a:solidFill>
                  <a:srgbClr val="143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altLang="ru-RU" sz="2000" b="1" cap="all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ЧЕТЫРЕХ</a:t>
            </a:r>
            <a:r>
              <a:rPr lang="ru-RU" altLang="ru-RU" sz="2000" b="1" cap="all" dirty="0">
                <a:solidFill>
                  <a:srgbClr val="143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 ОТЧЕТНОСТИ </a:t>
            </a:r>
            <a:r>
              <a:rPr lang="ru-RU" altLang="ru-RU" sz="2000" b="1" cap="all" dirty="0" err="1" smtClean="0">
                <a:solidFill>
                  <a:srgbClr val="143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ОСТАлась</a:t>
            </a:r>
            <a:r>
              <a:rPr lang="ru-RU" altLang="ru-RU" sz="2000" b="1" cap="all" dirty="0" smtClean="0">
                <a:solidFill>
                  <a:srgbClr val="143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cap="all" dirty="0">
                <a:solidFill>
                  <a:srgbClr val="143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</a:t>
            </a:r>
            <a:r>
              <a:rPr lang="ru-RU" alt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ОДНА</a:t>
            </a:r>
          </a:p>
        </p:txBody>
      </p:sp>
      <p:sp>
        <p:nvSpPr>
          <p:cNvPr id="10244" name="TextBox 17"/>
          <p:cNvSpPr txBox="1">
            <a:spLocks noChangeArrowheads="1"/>
          </p:cNvSpPr>
          <p:nvPr/>
        </p:nvSpPr>
        <p:spPr bwMode="auto">
          <a:xfrm>
            <a:off x="3826745" y="1304506"/>
            <a:ext cx="976029" cy="348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6" tIns="41995" rIns="83986" bIns="41995" anchor="ctr"/>
          <a:lstStyle>
            <a:lvl1pPr defTabSz="957263">
              <a:defRPr sz="3700">
                <a:solidFill>
                  <a:schemeClr val="tx1"/>
                </a:solidFill>
                <a:latin typeface="Calibri" pitchFamily="34" charset="0"/>
              </a:defRPr>
            </a:lvl1pPr>
            <a:lvl2pPr defTabSz="957263">
              <a:defRPr sz="3200">
                <a:solidFill>
                  <a:schemeClr val="tx1"/>
                </a:solidFill>
                <a:latin typeface="Calibri" pitchFamily="34" charset="0"/>
              </a:defRPr>
            </a:lvl2pPr>
            <a:lvl3pPr defTabSz="957263"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defTabSz="957263"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defTabSz="957263"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marL="2801938" indent="-260350" defTabSz="957263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marL="3259138" indent="-260350" defTabSz="957263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marL="3716338" indent="-260350" defTabSz="957263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marL="4173538" indent="-260350" defTabSz="957263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900" b="1">
                <a:solidFill>
                  <a:srgbClr val="143976"/>
                </a:solidFill>
                <a:latin typeface="Arial Narrow" pitchFamily="34" charset="0"/>
              </a:rPr>
              <a:t>   2019 г.      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70602" y="1965394"/>
            <a:ext cx="3108634" cy="475150"/>
          </a:xfrm>
          <a:prstGeom prst="rect">
            <a:avLst/>
          </a:prstGeom>
        </p:spPr>
        <p:txBody>
          <a:bodyPr lIns="65729" tIns="32865" rIns="65729" bIns="32865" anchor="ctr"/>
          <a:lstStyle/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300" spc="40" dirty="0">
                <a:solidFill>
                  <a:srgbClr val="143976"/>
                </a:solidFill>
                <a:latin typeface="Arial Narrow" panose="020B0606020202030204" pitchFamily="34" charset="0"/>
              </a:rPr>
              <a:t>Три авансовых расчета </a:t>
            </a:r>
          </a:p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300" spc="40" dirty="0">
                <a:solidFill>
                  <a:srgbClr val="143976"/>
                </a:solidFill>
                <a:latin typeface="Arial Narrow" panose="020B0606020202030204" pitchFamily="34" charset="0"/>
              </a:rPr>
              <a:t>по налогу на имущество</a:t>
            </a:r>
          </a:p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900" i="1" spc="40" dirty="0">
                <a:solidFill>
                  <a:srgbClr val="D25D08"/>
                </a:solidFill>
                <a:latin typeface="Arial Narrow" panose="020B0606020202030204" pitchFamily="34" charset="0"/>
              </a:rPr>
              <a:t>(ежеквартально)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99107" y="5550620"/>
            <a:ext cx="3108634" cy="636413"/>
          </a:xfrm>
          <a:prstGeom prst="rect">
            <a:avLst/>
          </a:prstGeom>
        </p:spPr>
        <p:txBody>
          <a:bodyPr lIns="65729" tIns="32865" rIns="65729" bIns="32865" anchor="ctr"/>
          <a:lstStyle/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300" spc="40" dirty="0">
                <a:solidFill>
                  <a:srgbClr val="143976"/>
                </a:solidFill>
                <a:latin typeface="Arial Narrow" panose="020B0606020202030204" pitchFamily="34" charset="0"/>
              </a:rPr>
              <a:t>Налоговая декларация </a:t>
            </a:r>
          </a:p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300" spc="40" dirty="0">
                <a:solidFill>
                  <a:srgbClr val="143976"/>
                </a:solidFill>
                <a:latin typeface="Arial Narrow" panose="020B0606020202030204" pitchFamily="34" charset="0"/>
              </a:rPr>
              <a:t>по налогу на имущество </a:t>
            </a:r>
          </a:p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900" i="1" spc="40" dirty="0">
                <a:solidFill>
                  <a:srgbClr val="D25D08"/>
                </a:solidFill>
                <a:latin typeface="Arial Narrow" panose="020B0606020202030204" pitchFamily="34" charset="0"/>
              </a:rPr>
              <a:t>(не позднее 30 марта)</a:t>
            </a:r>
            <a:endParaRPr lang="ru-RU" sz="1100" i="1" spc="40" dirty="0">
              <a:solidFill>
                <a:srgbClr val="D25D08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65627" y="4443373"/>
            <a:ext cx="3483299" cy="642173"/>
          </a:xfrm>
          <a:prstGeom prst="rect">
            <a:avLst/>
          </a:prstGeom>
        </p:spPr>
        <p:txBody>
          <a:bodyPr lIns="65729" tIns="32865" rIns="65729" bIns="32865" anchor="ctr"/>
          <a:lstStyle/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300" spc="40" dirty="0">
                <a:solidFill>
                  <a:srgbClr val="143976"/>
                </a:solidFill>
                <a:latin typeface="Arial Narrow" panose="020B0606020202030204" pitchFamily="34" charset="0"/>
              </a:rPr>
              <a:t>Налоговая декларация </a:t>
            </a:r>
          </a:p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300" spc="40" dirty="0">
                <a:solidFill>
                  <a:srgbClr val="143976"/>
                </a:solidFill>
                <a:latin typeface="Arial Narrow" panose="020B0606020202030204" pitchFamily="34" charset="0"/>
              </a:rPr>
              <a:t>по транспортному налогу</a:t>
            </a:r>
          </a:p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900" i="1" spc="40" dirty="0">
                <a:solidFill>
                  <a:srgbClr val="D25D08"/>
                </a:solidFill>
                <a:latin typeface="Arial Narrow" panose="020B0606020202030204" pitchFamily="34" charset="0"/>
              </a:rPr>
              <a:t>(не позднее 1 февраля)</a:t>
            </a:r>
            <a:endParaRPr lang="ru-RU" sz="1500" i="1" spc="40" dirty="0">
              <a:solidFill>
                <a:srgbClr val="D25D08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11326" y="3239660"/>
            <a:ext cx="2970171" cy="570180"/>
          </a:xfrm>
          <a:prstGeom prst="rect">
            <a:avLst/>
          </a:prstGeom>
        </p:spPr>
        <p:txBody>
          <a:bodyPr lIns="65729" tIns="32865" rIns="65729" bIns="32865" anchor="ctr"/>
          <a:lstStyle/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300" spc="40" dirty="0">
                <a:solidFill>
                  <a:srgbClr val="143976"/>
                </a:solidFill>
                <a:latin typeface="Arial Narrow" panose="020B0606020202030204" pitchFamily="34" charset="0"/>
              </a:rPr>
              <a:t>Налоговая декларация </a:t>
            </a:r>
          </a:p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300" spc="40" dirty="0">
                <a:solidFill>
                  <a:srgbClr val="143976"/>
                </a:solidFill>
                <a:latin typeface="Arial Narrow" panose="020B0606020202030204" pitchFamily="34" charset="0"/>
              </a:rPr>
              <a:t>по земельному налогу</a:t>
            </a:r>
          </a:p>
          <a:p>
            <a:pPr defTabSz="629901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900" i="1" spc="40" dirty="0">
                <a:solidFill>
                  <a:srgbClr val="D25D08"/>
                </a:solidFill>
                <a:latin typeface="Arial Narrow" panose="020B0606020202030204" pitchFamily="34" charset="0"/>
              </a:rPr>
              <a:t>(не позднее 1 февраля)</a:t>
            </a:r>
          </a:p>
        </p:txBody>
      </p:sp>
      <p:pic>
        <p:nvPicPr>
          <p:cNvPr id="28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8824" y="5353360"/>
            <a:ext cx="747972" cy="996375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5618" y="5353360"/>
            <a:ext cx="747973" cy="996375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8307" y="5353360"/>
            <a:ext cx="747973" cy="996375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Умножение 36"/>
          <p:cNvSpPr/>
          <p:nvPr/>
        </p:nvSpPr>
        <p:spPr>
          <a:xfrm>
            <a:off x="7208233" y="3975423"/>
            <a:ext cx="1255671" cy="1326100"/>
          </a:xfrm>
          <a:prstGeom prst="mathMultiply">
            <a:avLst>
              <a:gd name="adj1" fmla="val 8502"/>
            </a:avLst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628" tIns="36812" rIns="73628" bIns="36812" anchor="ctr"/>
          <a:lstStyle/>
          <a:p>
            <a:pPr algn="ctr" defTabSz="912465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50686" y="1891961"/>
            <a:ext cx="465617" cy="622015"/>
          </a:xfrm>
          <a:prstGeom prst="roundRect">
            <a:avLst/>
          </a:prstGeom>
          <a:noFill/>
          <a:ln w="28575">
            <a:solidFill>
              <a:srgbClr val="D25D0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7523" tIns="28761" rIns="57523" bIns="28761" anchor="ctr"/>
          <a:lstStyle/>
          <a:p>
            <a:pPr algn="ctr" defTabSz="65554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900" b="1" dirty="0">
                <a:solidFill>
                  <a:srgbClr val="D25D08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50686" y="3192147"/>
            <a:ext cx="465617" cy="622015"/>
          </a:xfrm>
          <a:prstGeom prst="roundRect">
            <a:avLst/>
          </a:prstGeom>
          <a:noFill/>
          <a:ln w="28575">
            <a:solidFill>
              <a:srgbClr val="D25D0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7523" tIns="28761" rIns="57523" bIns="28761" anchor="ctr"/>
          <a:lstStyle/>
          <a:p>
            <a:pPr algn="ctr" defTabSz="65554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900" b="1" dirty="0">
                <a:solidFill>
                  <a:srgbClr val="D25D08"/>
                </a:solidFill>
                <a:latin typeface="Arial Narrow" panose="020B0606020202030204" pitchFamily="34" charset="0"/>
              </a:rPr>
              <a:t>2</a:t>
            </a:r>
            <a:endParaRPr lang="ru-RU" sz="1900" b="1" dirty="0">
              <a:solidFill>
                <a:srgbClr val="D25D08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50686" y="4447695"/>
            <a:ext cx="465617" cy="622015"/>
          </a:xfrm>
          <a:prstGeom prst="roundRect">
            <a:avLst/>
          </a:prstGeom>
          <a:noFill/>
          <a:ln w="28575">
            <a:solidFill>
              <a:srgbClr val="D25D0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7523" tIns="28761" rIns="57523" bIns="28761" anchor="ctr"/>
          <a:lstStyle/>
          <a:p>
            <a:pPr algn="ctr" defTabSz="65554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900" b="1" dirty="0">
                <a:solidFill>
                  <a:srgbClr val="D25D08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50686" y="5550617"/>
            <a:ext cx="465617" cy="622015"/>
          </a:xfrm>
          <a:prstGeom prst="roundRect">
            <a:avLst/>
          </a:prstGeom>
          <a:noFill/>
          <a:ln w="28575">
            <a:solidFill>
              <a:srgbClr val="D25D0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7523" tIns="28761" rIns="57523" bIns="28761" anchor="ctr"/>
          <a:lstStyle/>
          <a:p>
            <a:pPr algn="ctr" defTabSz="65554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900" b="1" dirty="0">
                <a:solidFill>
                  <a:srgbClr val="D25D08"/>
                </a:solidFill>
                <a:latin typeface="Arial Narrow" panose="020B0606020202030204" pitchFamily="34" charset="0"/>
              </a:rPr>
              <a:t>4</a:t>
            </a:r>
          </a:p>
        </p:txBody>
      </p:sp>
      <p:pic>
        <p:nvPicPr>
          <p:cNvPr id="44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3174" y="4188523"/>
            <a:ext cx="747973" cy="997815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5862" y="4188523"/>
            <a:ext cx="747973" cy="997815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034" y="2904071"/>
            <a:ext cx="747948" cy="997251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Умножение 46"/>
          <p:cNvSpPr/>
          <p:nvPr/>
        </p:nvSpPr>
        <p:spPr>
          <a:xfrm>
            <a:off x="7144431" y="2774589"/>
            <a:ext cx="1254314" cy="1327541"/>
          </a:xfrm>
          <a:prstGeom prst="mathMultiply">
            <a:avLst>
              <a:gd name="adj1" fmla="val 8502"/>
            </a:avLst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628" tIns="36812" rIns="73628" bIns="36812" anchor="ctr"/>
          <a:lstStyle/>
          <a:p>
            <a:pPr algn="ctr" defTabSz="912465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48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4800" y="2989126"/>
            <a:ext cx="747972" cy="996375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67489" y="2989126"/>
            <a:ext cx="747972" cy="996375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430" y="1724549"/>
            <a:ext cx="747948" cy="997251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Умножение 50"/>
          <p:cNvSpPr/>
          <p:nvPr/>
        </p:nvSpPr>
        <p:spPr>
          <a:xfrm>
            <a:off x="7144431" y="1593913"/>
            <a:ext cx="1255671" cy="1327541"/>
          </a:xfrm>
          <a:prstGeom prst="mathMultiply">
            <a:avLst>
              <a:gd name="adj1" fmla="val 8502"/>
            </a:avLst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628" tIns="36812" rIns="73628" bIns="36812" anchor="ctr"/>
          <a:lstStyle/>
          <a:p>
            <a:pPr algn="ctr" defTabSz="912465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52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1" y="1808450"/>
            <a:ext cx="747972" cy="996375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D:\для слайдов\Documents-Ico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927" y="1721674"/>
            <a:ext cx="747948" cy="997251"/>
          </a:xfrm>
          <a:prstGeom prst="rect">
            <a:avLst/>
          </a:prstGeom>
          <a:noFill/>
          <a:effectLst>
            <a:outerShdw blurRad="25400" dist="38100" dir="270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Умножение 54"/>
          <p:cNvSpPr/>
          <p:nvPr/>
        </p:nvSpPr>
        <p:spPr>
          <a:xfrm>
            <a:off x="5390564" y="1583835"/>
            <a:ext cx="1255671" cy="1326101"/>
          </a:xfrm>
          <a:prstGeom prst="mathMultiply">
            <a:avLst>
              <a:gd name="adj1" fmla="val 8502"/>
            </a:avLst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628" tIns="36812" rIns="73628" bIns="36812" anchor="ctr"/>
          <a:lstStyle/>
          <a:p>
            <a:pPr algn="ctr" defTabSz="912465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268" name="Прямоугольник 2"/>
          <p:cNvSpPr>
            <a:spLocks noChangeArrowheads="1"/>
          </p:cNvSpPr>
          <p:nvPr/>
        </p:nvSpPr>
        <p:spPr bwMode="auto">
          <a:xfrm>
            <a:off x="7496018" y="1281468"/>
            <a:ext cx="786689" cy="36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628" tIns="36812" rIns="73628" bIns="36812">
            <a:spAutoFit/>
          </a:bodyPr>
          <a:lstStyle/>
          <a:p>
            <a:pPr defTabSz="838745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900" b="1">
                <a:solidFill>
                  <a:srgbClr val="143976"/>
                </a:solidFill>
                <a:latin typeface="Arial Narrow" pitchFamily="34" charset="0"/>
              </a:rPr>
              <a:t>2021 г.</a:t>
            </a:r>
          </a:p>
        </p:txBody>
      </p:sp>
      <p:sp>
        <p:nvSpPr>
          <p:cNvPr id="10269" name="Прямоугольник 3"/>
          <p:cNvSpPr>
            <a:spLocks noChangeArrowheads="1"/>
          </p:cNvSpPr>
          <p:nvPr/>
        </p:nvSpPr>
        <p:spPr bwMode="auto">
          <a:xfrm>
            <a:off x="5667490" y="1249791"/>
            <a:ext cx="842795" cy="36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628" tIns="36812" rIns="73628" bIns="36812">
            <a:spAutoFit/>
          </a:bodyPr>
          <a:lstStyle/>
          <a:p>
            <a:pPr defTabSz="912465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900" b="1">
                <a:solidFill>
                  <a:srgbClr val="143976"/>
                </a:solidFill>
                <a:latin typeface="Arial Narrow" pitchFamily="34" charset="0"/>
              </a:rPr>
              <a:t>2020 г. </a:t>
            </a:r>
            <a:endParaRPr lang="ru-RU" altLang="ru-RU" smtClean="0">
              <a:solidFill>
                <a:srgbClr val="14397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477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92316" y="359962"/>
            <a:ext cx="7667059" cy="783278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altLang="ru-RU" sz="2300" b="1" cap="all" dirty="0" smtClean="0">
                <a:solidFill>
                  <a:srgbClr val="002060"/>
                </a:solidFill>
                <a:latin typeface="Arial" pitchFamily="34" charset="0"/>
              </a:rPr>
              <a:t>Земельный налог</a:t>
            </a:r>
            <a:br>
              <a:rPr lang="ru-RU" altLang="ru-RU" sz="2300" b="1" cap="all" dirty="0" smtClean="0">
                <a:solidFill>
                  <a:srgbClr val="002060"/>
                </a:solidFill>
                <a:latin typeface="Arial" pitchFamily="34" charset="0"/>
              </a:rPr>
            </a:br>
            <a:r>
              <a:rPr lang="ru-RU" altLang="ru-RU" sz="2300" b="1" cap="all" dirty="0" smtClean="0">
                <a:solidFill>
                  <a:srgbClr val="002060"/>
                </a:solidFill>
                <a:latin typeface="Arial" pitchFamily="34" charset="0"/>
              </a:rPr>
              <a:t>транспортный налог</a:t>
            </a:r>
            <a:endParaRPr lang="ru-RU" altLang="ru-RU" sz="2300" b="1" cap="all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62876386"/>
              </p:ext>
            </p:extLst>
          </p:nvPr>
        </p:nvGraphicFramePr>
        <p:xfrm>
          <a:off x="395536" y="1268760"/>
          <a:ext cx="84969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328154" y="6041606"/>
            <a:ext cx="620369" cy="632094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787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1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29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92316" y="359962"/>
            <a:ext cx="7667059" cy="783278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altLang="ru-RU" sz="2300" b="1" cap="all" dirty="0" smtClean="0">
                <a:solidFill>
                  <a:srgbClr val="002060"/>
                </a:solidFill>
                <a:latin typeface="Arial" pitchFamily="34" charset="0"/>
              </a:rPr>
              <a:t>Налог на имущество организаций</a:t>
            </a:r>
            <a:endParaRPr lang="ru-RU" altLang="ru-RU" sz="2300" b="1" cap="all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86392642"/>
              </p:ext>
            </p:extLst>
          </p:nvPr>
        </p:nvGraphicFramePr>
        <p:xfrm>
          <a:off x="467544" y="1124744"/>
          <a:ext cx="8496944" cy="518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 bwMode="auto">
          <a:xfrm>
            <a:off x="8328154" y="6041606"/>
            <a:ext cx="620369" cy="632094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2787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1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234</Words>
  <Application>Microsoft Office PowerPoint</Application>
  <PresentationFormat>Экран (4:3)</PresentationFormat>
  <Paragraphs>37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Present_FNS2012_A4</vt:lpstr>
      <vt:lpstr>1_Тема Office</vt:lpstr>
      <vt:lpstr>2_Тема Office</vt:lpstr>
      <vt:lpstr> Особенности администрирования имущественных налогов, уплачиваемых организациями в 2021 году</vt:lpstr>
      <vt:lpstr>С 2021 ГОДА КОЛИЧЕСТВО ДЕКЛАРАЦИЙ ПО ИМУЩЕСТВЕННЫМ НАЛОГАМ ОРГАНИЗАЦИЙ СОКРАТИлось  ИЗ ЧЕТЫРЕХ ФОРМ ОТЧЕТНОСТИ ОСТАлась ТОЛЬКО ОДНА</vt:lpstr>
      <vt:lpstr>Земельный налог транспортный налог</vt:lpstr>
      <vt:lpstr>Налог на имущество организаций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«Актуальные вопросы исчисления налога на имущество физических лиц исходя из кадастровой стоимости»</dc:title>
  <dc:creator>Воронова Наталья Ивановна</dc:creator>
  <cp:lastModifiedBy>Воронова Наталья Ивановна</cp:lastModifiedBy>
  <cp:revision>93</cp:revision>
  <cp:lastPrinted>2020-11-27T05:33:18Z</cp:lastPrinted>
  <dcterms:created xsi:type="dcterms:W3CDTF">2020-10-19T10:38:36Z</dcterms:created>
  <dcterms:modified xsi:type="dcterms:W3CDTF">2021-05-13T03:44:34Z</dcterms:modified>
</cp:coreProperties>
</file>