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355" r:id="rId2"/>
    <p:sldId id="339" r:id="rId3"/>
    <p:sldId id="354" r:id="rId4"/>
    <p:sldId id="341" r:id="rId5"/>
    <p:sldId id="335" r:id="rId6"/>
    <p:sldId id="360" r:id="rId7"/>
    <p:sldId id="342" r:id="rId8"/>
    <p:sldId id="347" r:id="rId9"/>
    <p:sldId id="352" r:id="rId10"/>
    <p:sldId id="351" r:id="rId11"/>
    <p:sldId id="348" r:id="rId12"/>
    <p:sldId id="349" r:id="rId13"/>
  </p:sldIdLst>
  <p:sldSz cx="10693400" cy="7561263"/>
  <p:notesSz cx="6797675" cy="9928225"/>
  <p:defaultTextStyle>
    <a:defPPr>
      <a:defRPr lang="ru-RU"/>
    </a:defPPr>
    <a:lvl1pPr marL="0" algn="l" defTabSz="104274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21372" algn="l" defTabSz="104274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42744" algn="l" defTabSz="104274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64113" algn="l" defTabSz="104274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85485" algn="l" defTabSz="104274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606856" algn="l" defTabSz="104274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128228" algn="l" defTabSz="104274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49600" algn="l" defTabSz="104274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70972" algn="l" defTabSz="104274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9"/>
    <a:srgbClr val="008000"/>
    <a:srgbClr val="8D8C90"/>
    <a:srgbClr val="504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95" autoAdjust="0"/>
    <p:restoredTop sz="94081" autoAdjust="0"/>
  </p:normalViewPr>
  <p:slideViewPr>
    <p:cSldViewPr showGuides="1">
      <p:cViewPr>
        <p:scale>
          <a:sx n="75" d="100"/>
          <a:sy n="75" d="100"/>
        </p:scale>
        <p:origin x="-2658" y="-684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45659" cy="496411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3"/>
            <a:ext cx="2945659" cy="496411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330" tIns="45665" rIns="91330" bIns="4566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30093"/>
            <a:ext cx="2945659" cy="496411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3"/>
            <a:ext cx="2945659" cy="496411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690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74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372" algn="l" defTabSz="104274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744" algn="l" defTabSz="104274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113" algn="l" defTabSz="104274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485" algn="l" defTabSz="104274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6856" algn="l" defTabSz="104274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228" algn="l" defTabSz="104274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9600" algn="l" defTabSz="104274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0972" algn="l" defTabSz="1042744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6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8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2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2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372" indent="0">
              <a:buNone/>
              <a:defRPr sz="3200"/>
            </a:lvl2pPr>
            <a:lvl3pPr marL="1042744" indent="0">
              <a:buNone/>
              <a:defRPr sz="2700"/>
            </a:lvl3pPr>
            <a:lvl4pPr marL="1564113" indent="0">
              <a:buNone/>
              <a:defRPr sz="2300"/>
            </a:lvl4pPr>
            <a:lvl5pPr marL="2085485" indent="0">
              <a:buNone/>
              <a:defRPr sz="2300"/>
            </a:lvl5pPr>
            <a:lvl6pPr marL="2606856" indent="0">
              <a:buNone/>
              <a:defRPr sz="2300"/>
            </a:lvl6pPr>
            <a:lvl7pPr marL="3128228" indent="0">
              <a:buNone/>
              <a:defRPr sz="2300"/>
            </a:lvl7pPr>
            <a:lvl8pPr marL="3649600" indent="0">
              <a:buNone/>
              <a:defRPr sz="2300"/>
            </a:lvl8pPr>
            <a:lvl9pPr marL="4170972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700"/>
            </a:lvl1pPr>
            <a:lvl2pPr marL="521372" indent="0">
              <a:buNone/>
              <a:defRPr sz="1400"/>
            </a:lvl2pPr>
            <a:lvl3pPr marL="1042744" indent="0">
              <a:buNone/>
              <a:defRPr sz="1100"/>
            </a:lvl3pPr>
            <a:lvl4pPr marL="1564113" indent="0">
              <a:buNone/>
              <a:defRPr sz="1000"/>
            </a:lvl4pPr>
            <a:lvl5pPr marL="2085485" indent="0">
              <a:buNone/>
              <a:defRPr sz="1000"/>
            </a:lvl5pPr>
            <a:lvl6pPr marL="2606856" indent="0">
              <a:buNone/>
              <a:defRPr sz="1000"/>
            </a:lvl6pPr>
            <a:lvl7pPr marL="3128228" indent="0">
              <a:buNone/>
              <a:defRPr sz="1000"/>
            </a:lvl7pPr>
            <a:lvl8pPr marL="3649600" indent="0">
              <a:buNone/>
              <a:defRPr sz="1000"/>
            </a:lvl8pPr>
            <a:lvl9pPr marL="417097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5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5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08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49"/>
            <a:ext cx="8561139" cy="5324476"/>
          </a:xfrm>
        </p:spPr>
        <p:txBody>
          <a:bodyPr/>
          <a:lstStyle>
            <a:lvl1pPr marL="363430" indent="0">
              <a:buFontTx/>
              <a:buNone/>
              <a:defRPr b="1">
                <a:latin typeface="+mj-lt"/>
              </a:defRPr>
            </a:lvl1pPr>
            <a:lvl2pPr marL="360255" indent="3175">
              <a:defRPr>
                <a:latin typeface="+mj-lt"/>
              </a:defRPr>
            </a:lvl2pPr>
            <a:lvl3pPr marL="628460" indent="-260271">
              <a:tabLst/>
              <a:defRPr>
                <a:latin typeface="+mj-lt"/>
              </a:defRPr>
            </a:lvl3pPr>
            <a:lvl4pPr marL="0" indent="360255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39"/>
            <a:ext cx="1080120" cy="415498"/>
          </a:xfrm>
          <a:prstGeom prst="rect">
            <a:avLst/>
          </a:prstGeom>
          <a:noFill/>
        </p:spPr>
        <p:txBody>
          <a:bodyPr wrap="square" lIns="91412" tIns="45706" rIns="91412" bIns="45706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2"/>
            <a:ext cx="8580438" cy="1219199"/>
          </a:xfrm>
        </p:spPr>
        <p:txBody>
          <a:bodyPr/>
          <a:lstStyle>
            <a:lvl1pPr marL="0" marR="0" indent="0" defTabSz="104274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74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49"/>
            <a:ext cx="8561139" cy="5324476"/>
          </a:xfrm>
        </p:spPr>
        <p:txBody>
          <a:bodyPr/>
          <a:lstStyle>
            <a:lvl1pPr marL="363430" indent="0">
              <a:buFontTx/>
              <a:buNone/>
              <a:defRPr b="1">
                <a:latin typeface="+mj-lt"/>
              </a:defRPr>
            </a:lvl1pPr>
            <a:lvl2pPr marL="363430" indent="0">
              <a:defRPr>
                <a:latin typeface="+mj-lt"/>
              </a:defRPr>
            </a:lvl2pPr>
            <a:lvl3pPr marL="628460" indent="-260271">
              <a:defRPr>
                <a:latin typeface="+mj-lt"/>
              </a:defRPr>
            </a:lvl3pPr>
            <a:lvl4pPr marL="0" indent="360255">
              <a:defRPr>
                <a:latin typeface="+mj-lt"/>
              </a:defRPr>
            </a:lvl4pPr>
            <a:lvl5pPr marL="1434668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52"/>
            <a:ext cx="8581268" cy="1219199"/>
          </a:xfrm>
        </p:spPr>
        <p:txBody>
          <a:bodyPr/>
          <a:lstStyle>
            <a:lvl1pPr marL="0" marR="0" indent="0" defTabSz="104274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74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9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1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8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3781427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4274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11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08548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60685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1282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6496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17097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3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0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1771651"/>
            <a:ext cx="4297419" cy="62624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72" indent="0">
              <a:buNone/>
              <a:defRPr sz="2300" b="1"/>
            </a:lvl2pPr>
            <a:lvl3pPr marL="1042744" indent="0">
              <a:buNone/>
              <a:defRPr sz="2000" b="1"/>
            </a:lvl3pPr>
            <a:lvl4pPr marL="1564113" indent="0">
              <a:buNone/>
              <a:defRPr sz="1800" b="1"/>
            </a:lvl4pPr>
            <a:lvl5pPr marL="2085485" indent="0">
              <a:buNone/>
              <a:defRPr sz="1800" b="1"/>
            </a:lvl5pPr>
            <a:lvl6pPr marL="2606856" indent="0">
              <a:buNone/>
              <a:defRPr sz="1800" b="1"/>
            </a:lvl6pPr>
            <a:lvl7pPr marL="3128228" indent="0">
              <a:buNone/>
              <a:defRPr sz="1800" b="1"/>
            </a:lvl7pPr>
            <a:lvl8pPr marL="3649600" indent="0">
              <a:buNone/>
              <a:defRPr sz="1800" b="1"/>
            </a:lvl8pPr>
            <a:lvl9pPr marL="417097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7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3" y="1771651"/>
            <a:ext cx="4195762" cy="626249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72" indent="0">
              <a:buNone/>
              <a:defRPr sz="2300" b="1"/>
            </a:lvl2pPr>
            <a:lvl3pPr marL="1042744" indent="0">
              <a:buNone/>
              <a:defRPr sz="2000" b="1"/>
            </a:lvl3pPr>
            <a:lvl4pPr marL="1564113" indent="0">
              <a:buNone/>
              <a:defRPr sz="1800" b="1"/>
            </a:lvl4pPr>
            <a:lvl5pPr marL="2085485" indent="0">
              <a:buNone/>
              <a:defRPr sz="1800" b="1"/>
            </a:lvl5pPr>
            <a:lvl6pPr marL="2606856" indent="0">
              <a:buNone/>
              <a:defRPr sz="1800" b="1"/>
            </a:lvl6pPr>
            <a:lvl7pPr marL="3128228" indent="0">
              <a:buNone/>
              <a:defRPr sz="1800" b="1"/>
            </a:lvl7pPr>
            <a:lvl8pPr marL="3649600" indent="0">
              <a:buNone/>
              <a:defRPr sz="1800" b="1"/>
            </a:lvl8pPr>
            <a:lvl9pPr marL="417097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3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08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3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274" tIns="52138" rIns="104274" bIns="52138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3"/>
            <a:ext cx="3518055" cy="12812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7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700"/>
            </a:lvl1pPr>
            <a:lvl2pPr marL="521372" indent="0">
              <a:buNone/>
              <a:defRPr sz="1400"/>
            </a:lvl2pPr>
            <a:lvl3pPr marL="1042744" indent="0">
              <a:buNone/>
              <a:defRPr sz="1100"/>
            </a:lvl3pPr>
            <a:lvl4pPr marL="1564113" indent="0">
              <a:buNone/>
              <a:defRPr sz="1000"/>
            </a:lvl4pPr>
            <a:lvl5pPr marL="2085485" indent="0">
              <a:buNone/>
              <a:defRPr sz="1000"/>
            </a:lvl5pPr>
            <a:lvl6pPr marL="2606856" indent="0">
              <a:buNone/>
              <a:defRPr sz="1000"/>
            </a:lvl6pPr>
            <a:lvl7pPr marL="3128228" indent="0">
              <a:buNone/>
              <a:defRPr sz="1000"/>
            </a:lvl7pPr>
            <a:lvl8pPr marL="3649600" indent="0">
              <a:buNone/>
              <a:defRPr sz="1000"/>
            </a:lvl8pPr>
            <a:lvl9pPr marL="4170972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4" y="540273"/>
            <a:ext cx="8588251" cy="1224137"/>
          </a:xfrm>
          <a:prstGeom prst="rect">
            <a:avLst/>
          </a:prstGeom>
        </p:spPr>
        <p:txBody>
          <a:bodyPr vert="horz" lIns="104274" tIns="52138" rIns="104274" bIns="52138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4" y="1764297"/>
            <a:ext cx="8588251" cy="5331830"/>
          </a:xfrm>
          <a:prstGeom prst="rect">
            <a:avLst/>
          </a:prstGeom>
        </p:spPr>
        <p:txBody>
          <a:bodyPr vert="horz" lIns="104274" tIns="52138" rIns="104274" bIns="52138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1"/>
            <a:ext cx="2495127" cy="402568"/>
          </a:xfrm>
          <a:prstGeom prst="rect">
            <a:avLst/>
          </a:prstGeom>
        </p:spPr>
        <p:txBody>
          <a:bodyPr vert="horz" lIns="104274" tIns="52138" rIns="104274" bIns="52138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1" y="7008171"/>
            <a:ext cx="3386243" cy="402568"/>
          </a:xfrm>
          <a:prstGeom prst="rect">
            <a:avLst/>
          </a:prstGeom>
        </p:spPr>
        <p:txBody>
          <a:bodyPr vert="horz" lIns="104274" tIns="52138" rIns="104274" bIns="52138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2" y="6660952"/>
            <a:ext cx="724718" cy="696626"/>
          </a:xfrm>
          <a:prstGeom prst="rect">
            <a:avLst/>
          </a:prstGeom>
        </p:spPr>
        <p:txBody>
          <a:bodyPr vert="horz" lIns="104274" tIns="52138" rIns="104274" bIns="52138" rtlCol="0" anchor="ctr">
            <a:normAutofit/>
          </a:bodyPr>
          <a:lstStyle>
            <a:lvl1pPr algn="ctr">
              <a:lnSpc>
                <a:spcPts val="2398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2744" rtl="0" eaLnBrk="1" latinLnBrk="0" hangingPunct="1">
        <a:lnSpc>
          <a:spcPts val="5200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430" indent="0" algn="l" defTabSz="1042744" rtl="0" eaLnBrk="1" latinLnBrk="0" hangingPunct="1">
        <a:spcBef>
          <a:spcPct val="20000"/>
        </a:spcBef>
        <a:buFont typeface="+mj-lt"/>
        <a:buNone/>
        <a:defRPr sz="36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430" indent="0" algn="l" defTabSz="1042744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574" indent="-260271" algn="l" defTabSz="1042744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255" algn="just" defTabSz="1042744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7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4668" indent="0" algn="l" defTabSz="1042744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7543" indent="-260685" algn="l" defTabSz="104274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913" indent="-260685" algn="l" defTabSz="104274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285" indent="-260685" algn="l" defTabSz="104274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655" indent="-260685" algn="l" defTabSz="1042744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72" algn="l" defTabSz="1042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44" algn="l" defTabSz="1042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113" algn="l" defTabSz="1042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485" algn="l" defTabSz="1042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856" algn="l" defTabSz="1042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228" algn="l" defTabSz="1042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600" algn="l" defTabSz="1042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972" algn="l" defTabSz="10427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4" y="3708626"/>
            <a:ext cx="9441240" cy="180019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800" b="0" dirty="0" smtClean="0">
                <a:latin typeface="PF Din Text Cond Pro Light"/>
              </a:rPr>
              <a:t>«Подведение итогов реформы по переходу на новый порядок применения контрольно-кассовой техники нового образца»</a:t>
            </a:r>
            <a:endParaRPr lang="ru-RU" sz="2800" b="0" dirty="0">
              <a:latin typeface="PF Din Text Cond Pro Ligh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30478" y="2700511"/>
            <a:ext cx="4176464" cy="864096"/>
          </a:xfrm>
          <a:prstGeom prst="rect">
            <a:avLst/>
          </a:prstGeom>
        </p:spPr>
        <p:txBody>
          <a:bodyPr vert="horz" wrap="square" lIns="104274" tIns="52138" rIns="104274" bIns="52138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ru-RU" sz="1800" b="1" dirty="0">
                <a:solidFill>
                  <a:schemeClr val="bg1"/>
                </a:solidFill>
                <a:latin typeface="PF Din Text Cond Pro Light"/>
                <a:ea typeface="+mj-ea"/>
                <a:cs typeface="+mj-cs"/>
              </a:rPr>
              <a:t>УПРАВЛЕНИЕ ФЕДЕРАЛЬНОЙ НАЛОГОВОЙ СЛУЖБЫ ПО </a:t>
            </a:r>
            <a:r>
              <a:rPr lang="ru-RU" sz="1800" b="1" dirty="0" smtClean="0">
                <a:solidFill>
                  <a:schemeClr val="bg1"/>
                </a:solidFill>
                <a:latin typeface="PF Din Text Cond Pro Light"/>
                <a:ea typeface="+mj-ea"/>
                <a:cs typeface="+mj-cs"/>
              </a:rPr>
              <a:t>ПЕРМСКОМУ КРАЮ</a:t>
            </a:r>
            <a:endParaRPr lang="ru-RU" sz="1800" b="1" dirty="0">
              <a:solidFill>
                <a:schemeClr val="bg1"/>
              </a:solidFill>
              <a:latin typeface="PF Din Text Cond Pro Light"/>
              <a:ea typeface="+mj-ea"/>
              <a:cs typeface="+mj-cs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882204" y="5364807"/>
            <a:ext cx="8856984" cy="2088232"/>
          </a:xfrm>
          <a:prstGeom prst="rect">
            <a:avLst/>
          </a:prstGeom>
        </p:spPr>
        <p:txBody>
          <a:bodyPr vert="horz" lIns="104274" tIns="52138" rIns="104274" bIns="52138" rtlCol="0">
            <a:normAutofit/>
          </a:bodyPr>
          <a:lstStyle/>
          <a:p>
            <a:pPr algn="ctr">
              <a:defRPr/>
            </a:pPr>
            <a:endParaRPr lang="ru-RU" sz="2600" dirty="0" smtClean="0">
              <a:solidFill>
                <a:schemeClr val="bg1"/>
              </a:solidFill>
              <a:latin typeface="+mj-lt"/>
            </a:endParaRPr>
          </a:p>
          <a:p>
            <a:pPr algn="ctr">
              <a:defRPr/>
            </a:pPr>
            <a:endParaRPr lang="ru-RU" sz="2400" dirty="0">
              <a:solidFill>
                <a:schemeClr val="bg1"/>
              </a:solidFill>
              <a:latin typeface="PF Din Text Cond Pro Light"/>
            </a:endParaRPr>
          </a:p>
          <a:p>
            <a:pPr algn="ctr">
              <a:defRPr/>
            </a:pPr>
            <a:r>
              <a:rPr lang="ru-RU" sz="2200" dirty="0">
                <a:solidFill>
                  <a:schemeClr val="bg1"/>
                </a:solidFill>
                <a:latin typeface="PF Din Text Cond Pro Light"/>
              </a:rPr>
              <a:t>г. </a:t>
            </a:r>
            <a:r>
              <a:rPr lang="ru-RU" sz="2200" dirty="0" smtClean="0">
                <a:solidFill>
                  <a:schemeClr val="bg1"/>
                </a:solidFill>
                <a:latin typeface="PF Din Text Cond Pro Light"/>
              </a:rPr>
              <a:t>Пермь, 2019 </a:t>
            </a:r>
            <a:r>
              <a:rPr lang="ru-RU" sz="2200" dirty="0">
                <a:solidFill>
                  <a:schemeClr val="bg1"/>
                </a:solidFill>
                <a:latin typeface="PF Din Text Cond Pro Light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310046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10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3630373"/>
              </p:ext>
            </p:extLst>
          </p:nvPr>
        </p:nvGraphicFramePr>
        <p:xfrm>
          <a:off x="306140" y="1332359"/>
          <a:ext cx="10153129" cy="53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5525"/>
                <a:gridCol w="2426244"/>
                <a:gridCol w="2463626"/>
                <a:gridCol w="2127734"/>
              </a:tblGrid>
              <a:tr h="119754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PF Din Text Cond Pro Light"/>
                        </a:rPr>
                        <a:t>ст. 14.5</a:t>
                      </a:r>
                      <a:r>
                        <a:rPr lang="ru-RU" sz="1600" baseline="0" dirty="0" smtClean="0">
                          <a:latin typeface="PF Din Text Cond Pro Light"/>
                        </a:rPr>
                        <a:t> КоАП РФ</a:t>
                      </a:r>
                      <a:endParaRPr lang="ru-RU" sz="1600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PF Din Text Cond Pro Light"/>
                        </a:rPr>
                        <a:t>Индивидуальный предприниматель</a:t>
                      </a:r>
                      <a:endParaRPr lang="ru-RU" sz="1600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PF Din Text Cond Pro Light"/>
                        </a:rPr>
                        <a:t>Юридическое</a:t>
                      </a:r>
                      <a:r>
                        <a:rPr lang="ru-RU" sz="1600" baseline="0" dirty="0" smtClean="0">
                          <a:latin typeface="PF Din Text Cond Pro Light"/>
                        </a:rPr>
                        <a:t> лицо</a:t>
                      </a:r>
                      <a:endParaRPr lang="ru-RU" sz="1600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PF Din Text Cond Pro Light"/>
                        </a:rPr>
                        <a:t>Должностное лицо</a:t>
                      </a:r>
                      <a:endParaRPr lang="ru-RU" sz="1600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</a:tr>
              <a:tr h="4131049">
                <a:tc>
                  <a:txBody>
                    <a:bodyPr/>
                    <a:lstStyle/>
                    <a:p>
                      <a:pPr marL="0" algn="ctr" defTabSz="957355" rtl="0" eaLnBrk="1" latinLnBrk="0" hangingPunct="1"/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Часть 6:</a:t>
                      </a:r>
                    </a:p>
                    <a:p>
                      <a:pPr marL="0" algn="ctr" defTabSz="957355" rtl="0" eaLnBrk="1" latinLnBrk="0" hangingPunct="1"/>
                      <a:r>
                        <a:rPr lang="ru-RU" sz="2000" b="1" kern="1200" baseline="0" dirty="0" err="1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Ненаправление</a:t>
                      </a: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  покупателю (клиенту) кассового чека или БСО в электронной форме либо </a:t>
                      </a:r>
                      <a:r>
                        <a:rPr lang="ru-RU" sz="2000" b="1" kern="1200" baseline="0" dirty="0" err="1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непередача</a:t>
                      </a: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 указанных документов на бумажном носителе покупателю (клиенту) </a:t>
                      </a:r>
                      <a:b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</a:b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по его требованию</a:t>
                      </a:r>
                      <a:endParaRPr lang="ru-RU" sz="2000" b="1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marL="0" algn="ctr" defTabSz="957355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предупреждение или штраф  </a:t>
                      </a:r>
                      <a:br>
                        <a:rPr lang="ru-RU" sz="20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</a:b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2 тыс. руб.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PF Din Text Cond Pro Light"/>
                        <a:ea typeface="+mn-ea"/>
                        <a:cs typeface="+mn-cs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marL="0" algn="ctr" defTabSz="957355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предупреждение или штраф  </a:t>
                      </a:r>
                      <a:br>
                        <a:rPr lang="ru-RU" sz="20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</a:b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10 тыс. руб.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PF Din Text Cond Pro Light"/>
                        <a:ea typeface="+mn-ea"/>
                        <a:cs typeface="+mn-cs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marL="0" algn="ctr" defTabSz="957355" rtl="0" eaLnBrk="1" latinLnBrk="0" hangingPunct="1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предупреждение или штраф </a:t>
                      </a:r>
                      <a:br>
                        <a:rPr lang="ru-RU" sz="18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</a:b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2 тыс. руб.</a:t>
                      </a:r>
                      <a:endParaRPr lang="ru-RU" sz="1800" b="1" kern="1200" dirty="0">
                        <a:solidFill>
                          <a:schemeClr val="dk1"/>
                        </a:solidFill>
                        <a:latin typeface="PF Din Text Cond Pro Light"/>
                        <a:ea typeface="+mn-ea"/>
                        <a:cs typeface="+mn-cs"/>
                      </a:endParaRPr>
                    </a:p>
                  </a:txBody>
                  <a:tcPr marL="98708" marR="98708" marT="50408" marB="50408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071456" y="540271"/>
            <a:ext cx="8766621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ru-RU" sz="35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Административная ответственность</a:t>
            </a:r>
          </a:p>
        </p:txBody>
      </p:sp>
    </p:spTree>
    <p:extLst>
      <p:ext uri="{BB962C8B-B14F-4D97-AF65-F5344CB8AC3E}">
        <p14:creationId xmlns:p14="http://schemas.microsoft.com/office/powerpoint/2010/main" val="273181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E20E89E6-FE54-4E13-859C-1FA908D70D39}" type="slidenum">
              <a:rPr lang="ru-RU" smtClean="0">
                <a:solidFill>
                  <a:prstClr val="white"/>
                </a:solidFill>
              </a:rPr>
              <a:pPr algn="r"/>
              <a:t>11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34828" y="446161"/>
            <a:ext cx="9623765" cy="6907118"/>
          </a:xfrm>
          <a:prstGeom prst="rect">
            <a:avLst/>
          </a:prstGeom>
        </p:spPr>
        <p:txBody>
          <a:bodyPr vert="horz" lIns="104247" tIns="52123" rIns="104247" bIns="52123" rtlCol="0" anchor="ctr">
            <a:normAutofit/>
          </a:bodyPr>
          <a:lstStyle>
            <a:lvl1pPr algn="l" defTabSz="957355" rtl="0" eaLnBrk="1" latinLnBrk="0" hangingPunct="1">
              <a:lnSpc>
                <a:spcPts val="4771"/>
              </a:lnSpc>
              <a:spcBef>
                <a:spcPct val="0"/>
              </a:spcBef>
              <a:buNone/>
              <a:defRPr sz="3900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47529" y="763729"/>
            <a:ext cx="1064815" cy="1087561"/>
          </a:xfrm>
          <a:prstGeom prst="rect">
            <a:avLst/>
          </a:prstGeom>
        </p:spPr>
        <p:txBody>
          <a:bodyPr vert="horz" wrap="none" lIns="113579" tIns="56789" rIns="113579" bIns="56789" rtlCol="0" anchor="ctr">
            <a:normAutofit/>
          </a:bodyPr>
          <a:lstStyle/>
          <a:p>
            <a:pPr defTabSz="1135784">
              <a:spcBef>
                <a:spcPct val="0"/>
              </a:spcBef>
            </a:pPr>
            <a:endParaRPr lang="ru-RU" sz="5200" b="1" dirty="0">
              <a:solidFill>
                <a:srgbClr val="005AA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6407" y="4733337"/>
            <a:ext cx="9405537" cy="1905412"/>
          </a:xfrm>
          <a:prstGeom prst="rect">
            <a:avLst/>
          </a:prstGeom>
        </p:spPr>
        <p:txBody>
          <a:bodyPr vert="horz" wrap="square" lIns="113579" tIns="56789" rIns="113579" bIns="56789" rtlCol="0" anchor="ctr">
            <a:normAutofit/>
          </a:bodyPr>
          <a:lstStyle/>
          <a:p>
            <a:pPr defTabSz="1135784">
              <a:spcBef>
                <a:spcPct val="0"/>
              </a:spcBef>
            </a:pPr>
            <a:endParaRPr lang="ru-RU" sz="5200" b="1" dirty="0">
              <a:solidFill>
                <a:srgbClr val="005AA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93724" y="604945"/>
            <a:ext cx="9250074" cy="1246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ru-RU" sz="35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Исправление ошибок при работе на ККТ и освобождение от административной ответственности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831868" y="2272181"/>
            <a:ext cx="2565147" cy="10320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ru-RU" sz="26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Пользователь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064136" y="2278885"/>
            <a:ext cx="2681735" cy="1032098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ru-RU" sz="26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Налоговые органы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7389629" y="2278885"/>
            <a:ext cx="2659495" cy="103209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ru-RU" sz="26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Результат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838260" y="3542455"/>
            <a:ext cx="2565147" cy="37314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ru-RU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- Добровольное заявление об ошибке в налоговый орган в письменной форме;</a:t>
            </a:r>
          </a:p>
          <a:p>
            <a:pPr marL="311153" indent="-311153" algn="ctr">
              <a:buFontTx/>
              <a:buChar char="-"/>
            </a:pPr>
            <a:endParaRPr lang="ru-RU" b="1" dirty="0">
              <a:solidFill>
                <a:srgbClr val="0070C0"/>
              </a:solidFill>
              <a:latin typeface="PF Din Text Cond Pro Light"/>
              <a:cs typeface="Segoe UI" panose="020B0502040204020203" pitchFamily="34" charset="0"/>
            </a:endParaRPr>
          </a:p>
          <a:p>
            <a:r>
              <a:rPr lang="ru-RU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- Добровольное исполнение обязанности и указание на это в заявлении.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064136" y="3542455"/>
            <a:ext cx="2794732" cy="37314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ru-RU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Налоговый орган не располагал сведениями и документами о совершенном административном правонарушении до обращения </a:t>
            </a:r>
            <a:r>
              <a:rPr lang="ru-RU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налогоплательщик.</a:t>
            </a:r>
            <a:endParaRPr lang="ru-RU" b="1" dirty="0">
              <a:solidFill>
                <a:srgbClr val="0070C0"/>
              </a:solidFill>
              <a:latin typeface="PF Din Text Cond Pro Light"/>
              <a:cs typeface="Segoe UI" panose="020B0502040204020203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367725" y="3542455"/>
            <a:ext cx="2659495" cy="373143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ru-RU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Налогоплательщик освобождается от административной ответственности.</a:t>
            </a:r>
          </a:p>
        </p:txBody>
      </p:sp>
      <p:sp>
        <p:nvSpPr>
          <p:cNvPr id="27" name="Стрелка вправо 26"/>
          <p:cNvSpPr/>
          <p:nvPr/>
        </p:nvSpPr>
        <p:spPr>
          <a:xfrm>
            <a:off x="3481139" y="2669141"/>
            <a:ext cx="466390" cy="3175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8" name="Стрелка вправо 27"/>
          <p:cNvSpPr/>
          <p:nvPr/>
        </p:nvSpPr>
        <p:spPr>
          <a:xfrm>
            <a:off x="6858868" y="2629444"/>
            <a:ext cx="466390" cy="3175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94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844" y="3079178"/>
            <a:ext cx="9623765" cy="1257201"/>
          </a:xfrm>
        </p:spPr>
        <p:txBody>
          <a:bodyPr/>
          <a:lstStyle/>
          <a:p>
            <a:pPr algn="ctr"/>
            <a:r>
              <a:rPr lang="ru-RU" sz="5200" i="1" dirty="0">
                <a:latin typeface="PF Din Text Cond Pro Light"/>
              </a:rPr>
              <a:t>Благодарю за внимание!</a:t>
            </a:r>
            <a:endParaRPr lang="ru-RU" dirty="0">
              <a:latin typeface="PF Din Text Cond Pro Light"/>
            </a:endParaRPr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9734550" y="6660951"/>
            <a:ext cx="724718" cy="696626"/>
          </a:xfrm>
        </p:spPr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12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597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ru-RU" dirty="0" smtClean="0">
                <a:solidFill>
                  <a:prstClr val="white"/>
                </a:solidFill>
              </a:rPr>
              <a:t>2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34828" y="446161"/>
            <a:ext cx="9623765" cy="6907118"/>
          </a:xfrm>
          <a:prstGeom prst="rect">
            <a:avLst/>
          </a:prstGeom>
        </p:spPr>
        <p:txBody>
          <a:bodyPr vert="horz" lIns="104247" tIns="52123" rIns="104247" bIns="52123" rtlCol="0" anchor="ctr">
            <a:normAutofit/>
          </a:bodyPr>
          <a:lstStyle>
            <a:lvl1pPr algn="l" defTabSz="957355" rtl="0" eaLnBrk="1" latinLnBrk="0" hangingPunct="1">
              <a:lnSpc>
                <a:spcPts val="4771"/>
              </a:lnSpc>
              <a:spcBef>
                <a:spcPct val="0"/>
              </a:spcBef>
              <a:buNone/>
              <a:defRPr sz="3900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47529" y="763729"/>
            <a:ext cx="1064815" cy="1087561"/>
          </a:xfrm>
          <a:prstGeom prst="rect">
            <a:avLst/>
          </a:prstGeom>
        </p:spPr>
        <p:txBody>
          <a:bodyPr vert="horz" wrap="none" lIns="113579" tIns="56789" rIns="113579" bIns="56789" rtlCol="0" anchor="ctr">
            <a:normAutofit/>
          </a:bodyPr>
          <a:lstStyle/>
          <a:p>
            <a:pPr defTabSz="1135784">
              <a:spcBef>
                <a:spcPct val="0"/>
              </a:spcBef>
            </a:pPr>
            <a:endParaRPr lang="ru-RU" sz="5200" b="1" dirty="0">
              <a:solidFill>
                <a:srgbClr val="005AA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8260" y="446161"/>
            <a:ext cx="9476992" cy="958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ru-RU" sz="32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НОРМАТИВНО-ПРАВОВАЯ БАЗА</a:t>
            </a:r>
            <a:endParaRPr lang="ru-RU" sz="3200" b="1" dirty="0">
              <a:solidFill>
                <a:srgbClr val="0070C0"/>
              </a:solidFill>
              <a:latin typeface="PF Din Text Cond Pro Light"/>
              <a:cs typeface="Segoe UI" panose="020B0502040204020203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16225" y="1307509"/>
            <a:ext cx="9260967" cy="566632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just"/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-</a:t>
            </a:r>
            <a:r>
              <a:rPr lang="ru-RU" sz="1800" b="1" dirty="0" smtClean="0">
                <a:solidFill>
                  <a:srgbClr val="FF0000"/>
                </a:solidFill>
                <a:latin typeface="PF Din Text Cond Pro Light"/>
                <a:cs typeface="Segoe UI" panose="020B0502040204020203" pitchFamily="34" charset="0"/>
              </a:rPr>
              <a:t> </a:t>
            </a: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Федеральный </a:t>
            </a:r>
            <a:r>
              <a:rPr lang="ru-RU" sz="18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закон от 22.05.2003 № 54 - ФЗ  «О применении контрольно-кассовой техники при осуществлении </a:t>
            </a: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расчетов  в Российской Федерации»;</a:t>
            </a:r>
            <a:endParaRPr lang="ru-RU" sz="1800" b="1" dirty="0">
              <a:solidFill>
                <a:srgbClr val="0070C0"/>
              </a:solidFill>
              <a:latin typeface="PF Din Text Cond Pro Light"/>
              <a:cs typeface="Segoe UI" panose="020B0502040204020203" pitchFamily="34" charset="0"/>
            </a:endParaRPr>
          </a:p>
          <a:p>
            <a:pPr algn="just"/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- Федеральный </a:t>
            </a:r>
            <a:r>
              <a:rPr lang="ru-RU" sz="18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закон от 03.07.2016 № 290 - ФЗ  «О внесении изменений </a:t>
            </a: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/>
            </a:r>
            <a:b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</a:b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в </a:t>
            </a:r>
            <a:r>
              <a:rPr lang="ru-RU" sz="18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Федеральный закон «О применении контрольно-кассовой техники» </a:t>
            </a: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;</a:t>
            </a:r>
            <a:endParaRPr lang="ru-RU" sz="1800" b="1" dirty="0">
              <a:solidFill>
                <a:srgbClr val="0070C0"/>
              </a:solidFill>
              <a:latin typeface="PF Din Text Cond Pro Light"/>
              <a:cs typeface="Segoe UI" panose="020B0502040204020203" pitchFamily="34" charset="0"/>
            </a:endParaRPr>
          </a:p>
          <a:p>
            <a:pPr algn="just"/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- Федеральный </a:t>
            </a:r>
            <a:r>
              <a:rPr lang="ru-RU" sz="18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закон от 27.11.2017 № 337 - ФЗ  «О внесении изменений </a:t>
            </a: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/>
            </a:r>
            <a:b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</a:b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в </a:t>
            </a:r>
            <a:r>
              <a:rPr lang="ru-RU" sz="18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статью 7 </a:t>
            </a: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Федерального </a:t>
            </a:r>
            <a:r>
              <a:rPr lang="ru-RU" sz="18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закона «О внесении изменений в Федеральный </a:t>
            </a: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/>
            </a:r>
            <a:b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</a:b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«</a:t>
            </a:r>
            <a:r>
              <a:rPr lang="ru-RU" sz="18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О применении контрольно-кассовой техники при осуществлении наличных денежных расчетов и (или) расчетов с использованием платежных карт» и отдельные законодательные акты Российской Федерации</a:t>
            </a: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»;</a:t>
            </a:r>
            <a:endParaRPr lang="ru-RU" sz="1800" b="1" dirty="0">
              <a:solidFill>
                <a:srgbClr val="0070C0"/>
              </a:solidFill>
              <a:latin typeface="PF Din Text Cond Pro Light"/>
              <a:cs typeface="Segoe UI" panose="020B0502040204020203" pitchFamily="34" charset="0"/>
            </a:endParaRPr>
          </a:p>
          <a:p>
            <a:pPr algn="just"/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- Федеральный </a:t>
            </a:r>
            <a:r>
              <a:rPr lang="ru-RU" sz="18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закон от 03.07.2018 № 192 - ФЗ  «О внесении изменений </a:t>
            </a: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/>
            </a:r>
            <a:b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</a:b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в </a:t>
            </a:r>
            <a:r>
              <a:rPr lang="ru-RU" sz="18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отдельные законодательные акты Российской Федерации</a:t>
            </a: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»;</a:t>
            </a:r>
            <a:endParaRPr lang="ru-RU" sz="1800" b="1" dirty="0">
              <a:solidFill>
                <a:srgbClr val="0070C0"/>
              </a:solidFill>
              <a:latin typeface="PF Din Text Cond Pro Light"/>
              <a:cs typeface="Segoe UI" panose="020B0502040204020203" pitchFamily="34" charset="0"/>
            </a:endParaRPr>
          </a:p>
          <a:p>
            <a:pPr algn="just"/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-  Федеральный </a:t>
            </a:r>
            <a:r>
              <a:rPr lang="ru-RU" sz="18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закон от 06.06.2019 № 129 – ФЗ «О внесении изменений </a:t>
            </a: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/>
            </a:r>
            <a:b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</a:b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в </a:t>
            </a:r>
            <a:r>
              <a:rPr lang="ru-RU" sz="18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Федеральный закон «О применении контрольно-кассовой техники </a:t>
            </a: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/>
            </a:r>
            <a:b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</a:b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при </a:t>
            </a:r>
            <a:r>
              <a:rPr lang="ru-RU" sz="18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осуществлении расчетов в Российской Федерации</a:t>
            </a: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»;</a:t>
            </a:r>
            <a:endParaRPr lang="ru-RU" sz="1800" b="1" dirty="0">
              <a:solidFill>
                <a:srgbClr val="0070C0"/>
              </a:solidFill>
              <a:latin typeface="PF Din Text Cond Pro Light"/>
              <a:cs typeface="Segoe UI" panose="020B0502040204020203" pitchFamily="34" charset="0"/>
            </a:endParaRPr>
          </a:p>
          <a:p>
            <a:pPr algn="just"/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- Федеральный </a:t>
            </a:r>
            <a:r>
              <a:rPr lang="ru-RU" sz="18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закон от 26.07.2019 № 238 – ФЗ «О внесении изменений </a:t>
            </a: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/>
            </a:r>
            <a:b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</a:b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в </a:t>
            </a:r>
            <a:r>
              <a:rPr lang="ru-RU" sz="18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ст. 33.1 Федерального закона «О государственно-частном партнерстве, </a:t>
            </a:r>
            <a:r>
              <a:rPr lang="ru-RU" sz="1800" b="1" dirty="0" err="1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муниципально</a:t>
            </a:r>
            <a:r>
              <a:rPr lang="ru-RU" sz="18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 </a:t>
            </a: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- частном </a:t>
            </a:r>
            <a:r>
              <a:rPr lang="ru-RU" sz="18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партнерстве в Российской Федерации и внесении изменений в отдельные законодательные акты Российской Федерации» и отдельные законодательные акты Российской Федерации</a:t>
            </a:r>
            <a:r>
              <a:rPr lang="ru-RU" sz="18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».</a:t>
            </a:r>
            <a:endParaRPr lang="ru-RU" sz="1800" b="1" dirty="0">
              <a:solidFill>
                <a:srgbClr val="0070C0"/>
              </a:solidFill>
              <a:latin typeface="PF Din Text Cond Pro Ligh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12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 noChangeAspect="1"/>
          </p:cNvSpPr>
          <p:nvPr>
            <p:ph type="title"/>
          </p:nvPr>
        </p:nvSpPr>
        <p:spPr>
          <a:xfrm>
            <a:off x="810196" y="317982"/>
            <a:ext cx="9531602" cy="1332777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0070C0"/>
                </a:solidFill>
                <a:latin typeface="PF Din Text Cond Pro Light"/>
                <a:ea typeface="+mn-ea"/>
                <a:cs typeface="Segoe UI" panose="020B0502040204020203" pitchFamily="34" charset="0"/>
              </a:rPr>
              <a:t>Передача фискальных данных в налоговый орган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9734553" y="6660950"/>
            <a:ext cx="724718" cy="696627"/>
          </a:xfrm>
          <a:prstGeom prst="rect">
            <a:avLst/>
          </a:prstGeom>
        </p:spPr>
        <p:txBody>
          <a:bodyPr/>
          <a:lstStyle/>
          <a:p>
            <a:fld id="{2239DDAF-0AF6-4ABE-B83B-855404764931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Скругленный прямоугольник 5"/>
          <p:cNvSpPr>
            <a:spLocks noChangeAspect="1"/>
          </p:cNvSpPr>
          <p:nvPr/>
        </p:nvSpPr>
        <p:spPr>
          <a:xfrm>
            <a:off x="2393950" y="5180322"/>
            <a:ext cx="1832344" cy="1695462"/>
          </a:xfrm>
          <a:prstGeom prst="round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9" tIns="45725" rIns="91449" bIns="45725" rtlCol="0" anchor="ctr"/>
          <a:lstStyle/>
          <a:p>
            <a:pPr algn="ctr"/>
            <a:r>
              <a:rPr lang="ru-RU" sz="1900" b="1" dirty="0">
                <a:solidFill>
                  <a:schemeClr val="accent1">
                    <a:lumMod val="75000"/>
                  </a:schemeClr>
                </a:solidFill>
                <a:latin typeface="PF Din Text Cond Pro Light"/>
                <a:cs typeface="Times New Roman" panose="02020603050405020304" pitchFamily="18" charset="0"/>
              </a:rPr>
              <a:t>Покупатель</a:t>
            </a:r>
          </a:p>
        </p:txBody>
      </p:sp>
      <p:sp>
        <p:nvSpPr>
          <p:cNvPr id="7" name="Скругленный прямоугольник 6"/>
          <p:cNvSpPr>
            <a:spLocks noChangeAspect="1"/>
          </p:cNvSpPr>
          <p:nvPr/>
        </p:nvSpPr>
        <p:spPr>
          <a:xfrm>
            <a:off x="2393950" y="2390290"/>
            <a:ext cx="1832344" cy="1695462"/>
          </a:xfrm>
          <a:prstGeom prst="round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9" tIns="45725" rIns="91449" bIns="45725" rtlCol="0" anchor="ctr"/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PF Din Text Cond Pro Light"/>
                <a:cs typeface="Times New Roman" panose="02020603050405020304" pitchFamily="18" charset="0"/>
              </a:rPr>
              <a:t>Продавец</a:t>
            </a:r>
          </a:p>
        </p:txBody>
      </p:sp>
      <p:sp>
        <p:nvSpPr>
          <p:cNvPr id="10" name="Скругленный прямоугольник 9"/>
          <p:cNvSpPr>
            <a:spLocks noChangeAspect="1"/>
          </p:cNvSpPr>
          <p:nvPr/>
        </p:nvSpPr>
        <p:spPr>
          <a:xfrm>
            <a:off x="6744339" y="2382198"/>
            <a:ext cx="1793271" cy="1695462"/>
          </a:xfrm>
          <a:prstGeom prst="round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9" tIns="45725" rIns="91449" bIns="45725" rtlCol="0" anchor="ctr"/>
          <a:lstStyle/>
          <a:p>
            <a:pPr algn="ctr"/>
            <a:r>
              <a:rPr lang="ru-RU" sz="1700" b="1" dirty="0">
                <a:solidFill>
                  <a:schemeClr val="accent1">
                    <a:lumMod val="75000"/>
                  </a:schemeClr>
                </a:solidFill>
                <a:latin typeface="PF Din Text Cond Pro Light"/>
                <a:cs typeface="Times New Roman" panose="02020603050405020304" pitchFamily="18" charset="0"/>
              </a:rPr>
              <a:t>Оператор фискальных данных</a:t>
            </a:r>
          </a:p>
        </p:txBody>
      </p:sp>
      <p:sp>
        <p:nvSpPr>
          <p:cNvPr id="11" name="Скругленный прямоугольник 10"/>
          <p:cNvSpPr>
            <a:spLocks noChangeAspect="1"/>
          </p:cNvSpPr>
          <p:nvPr/>
        </p:nvSpPr>
        <p:spPr>
          <a:xfrm>
            <a:off x="6757199" y="5180322"/>
            <a:ext cx="1780411" cy="1695462"/>
          </a:xfrm>
          <a:prstGeom prst="roundRect">
            <a:avLst/>
          </a:prstGeom>
          <a:noFill/>
          <a:ln w="635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9" tIns="45725" rIns="91449" bIns="45725" rtlCol="0" anchor="ctr"/>
          <a:lstStyle/>
          <a:p>
            <a:pPr algn="ctr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PF Din Text Cond Pro Light"/>
                <a:cs typeface="Times New Roman" panose="02020603050405020304" pitchFamily="18" charset="0"/>
              </a:rPr>
              <a:t>ФНС России</a:t>
            </a:r>
          </a:p>
        </p:txBody>
      </p:sp>
      <p:cxnSp>
        <p:nvCxnSpPr>
          <p:cNvPr id="12" name="Прямая со стрелкой 11"/>
          <p:cNvCxnSpPr>
            <a:cxnSpLocks noChangeAspect="1"/>
          </p:cNvCxnSpPr>
          <p:nvPr/>
        </p:nvCxnSpPr>
        <p:spPr>
          <a:xfrm>
            <a:off x="4317054" y="2934135"/>
            <a:ext cx="2329515" cy="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cxnSpLocks noChangeAspect="1"/>
          </p:cNvCxnSpPr>
          <p:nvPr/>
        </p:nvCxnSpPr>
        <p:spPr>
          <a:xfrm flipH="1">
            <a:off x="4317052" y="3496585"/>
            <a:ext cx="2329513" cy="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>
            <a:spLocks noChangeAspect="1"/>
          </p:cNvSpPr>
          <p:nvPr/>
        </p:nvSpPr>
        <p:spPr>
          <a:xfrm>
            <a:off x="4249537" y="2459712"/>
            <a:ext cx="2417888" cy="307787"/>
          </a:xfrm>
          <a:prstGeom prst="rect">
            <a:avLst/>
          </a:prstGeom>
          <a:noFill/>
        </p:spPr>
        <p:txBody>
          <a:bodyPr wrap="square" lIns="91449" tIns="45725" rIns="91449" bIns="45725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PF Din Text Cond Pro Light"/>
                <a:cs typeface="Times New Roman" panose="02020603050405020304" pitchFamily="18" charset="0"/>
              </a:rPr>
              <a:t>Данные чека с ФП</a:t>
            </a:r>
          </a:p>
        </p:txBody>
      </p:sp>
      <p:sp>
        <p:nvSpPr>
          <p:cNvPr id="15" name="TextBox 14"/>
          <p:cNvSpPr txBox="1">
            <a:spLocks noChangeAspect="1"/>
          </p:cNvSpPr>
          <p:nvPr/>
        </p:nvSpPr>
        <p:spPr>
          <a:xfrm>
            <a:off x="4249537" y="3562422"/>
            <a:ext cx="2417888" cy="738674"/>
          </a:xfrm>
          <a:prstGeom prst="rect">
            <a:avLst/>
          </a:prstGeom>
          <a:noFill/>
        </p:spPr>
        <p:txBody>
          <a:bodyPr wrap="square" lIns="91449" tIns="45725" rIns="91449" bIns="45725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PF Din Text Cond Pro Light"/>
                <a:cs typeface="Times New Roman" panose="02020603050405020304" pitchFamily="18" charset="0"/>
              </a:rPr>
              <a:t>Подтверждение о получении чека и проверка ФП</a:t>
            </a:r>
          </a:p>
        </p:txBody>
      </p:sp>
      <p:cxnSp>
        <p:nvCxnSpPr>
          <p:cNvPr id="16" name="Прямая со стрелкой 15"/>
          <p:cNvCxnSpPr>
            <a:cxnSpLocks noChangeAspect="1"/>
          </p:cNvCxnSpPr>
          <p:nvPr/>
        </p:nvCxnSpPr>
        <p:spPr>
          <a:xfrm>
            <a:off x="7424260" y="4225368"/>
            <a:ext cx="0" cy="744013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cxnSpLocks noChangeAspect="1"/>
          </p:cNvCxnSpPr>
          <p:nvPr/>
        </p:nvCxnSpPr>
        <p:spPr>
          <a:xfrm flipV="1">
            <a:off x="7897938" y="4225368"/>
            <a:ext cx="0" cy="744013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spect="1"/>
          </p:cNvSpPr>
          <p:nvPr/>
        </p:nvSpPr>
        <p:spPr>
          <a:xfrm>
            <a:off x="5394570" y="4310679"/>
            <a:ext cx="1913448" cy="523230"/>
          </a:xfrm>
          <a:prstGeom prst="rect">
            <a:avLst/>
          </a:prstGeom>
          <a:noFill/>
        </p:spPr>
        <p:txBody>
          <a:bodyPr wrap="square" lIns="91449" tIns="45725" rIns="91449" bIns="45725" rtlCol="0">
            <a:spAutoFit/>
          </a:bodyPr>
          <a:lstStyle/>
          <a:p>
            <a:pPr algn="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PF Din Text Cond Pro Light"/>
                <a:cs typeface="Times New Roman" panose="02020603050405020304" pitchFamily="18" charset="0"/>
              </a:rPr>
              <a:t>Информационный обмен</a:t>
            </a:r>
          </a:p>
        </p:txBody>
      </p:sp>
      <p:cxnSp>
        <p:nvCxnSpPr>
          <p:cNvPr id="19" name="Прямая со стрелкой 18"/>
          <p:cNvCxnSpPr>
            <a:cxnSpLocks noChangeAspect="1"/>
          </p:cNvCxnSpPr>
          <p:nvPr/>
        </p:nvCxnSpPr>
        <p:spPr>
          <a:xfrm>
            <a:off x="3072528" y="4284550"/>
            <a:ext cx="0" cy="744013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cxnSpLocks noChangeAspect="1"/>
          </p:cNvCxnSpPr>
          <p:nvPr/>
        </p:nvCxnSpPr>
        <p:spPr>
          <a:xfrm flipV="1">
            <a:off x="3546206" y="4284550"/>
            <a:ext cx="0" cy="744013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spect="1"/>
          </p:cNvSpPr>
          <p:nvPr/>
        </p:nvSpPr>
        <p:spPr>
          <a:xfrm>
            <a:off x="3677241" y="4536092"/>
            <a:ext cx="1017553" cy="307787"/>
          </a:xfrm>
          <a:prstGeom prst="rect">
            <a:avLst/>
          </a:prstGeom>
          <a:noFill/>
        </p:spPr>
        <p:txBody>
          <a:bodyPr wrap="square" lIns="91449" tIns="45725" rIns="91449" bIns="45725" rtlCol="0">
            <a:spAutoFit/>
          </a:bodyPr>
          <a:lstStyle/>
          <a:p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PF Din Text Cond Pro Light"/>
                <a:cs typeface="Times New Roman" panose="02020603050405020304" pitchFamily="18" charset="0"/>
              </a:rPr>
              <a:t>Расчет</a:t>
            </a:r>
          </a:p>
        </p:txBody>
      </p:sp>
      <p:sp>
        <p:nvSpPr>
          <p:cNvPr id="22" name="TextBox 21"/>
          <p:cNvSpPr txBox="1">
            <a:spLocks noChangeAspect="1"/>
          </p:cNvSpPr>
          <p:nvPr/>
        </p:nvSpPr>
        <p:spPr>
          <a:xfrm>
            <a:off x="2457166" y="4496762"/>
            <a:ext cx="508803" cy="307787"/>
          </a:xfrm>
          <a:prstGeom prst="rect">
            <a:avLst/>
          </a:prstGeom>
          <a:noFill/>
        </p:spPr>
        <p:txBody>
          <a:bodyPr wrap="square" lIns="91449" tIns="45725" rIns="91449" bIns="45725" rtlCol="0">
            <a:spAutoFit/>
          </a:bodyPr>
          <a:lstStyle/>
          <a:p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PF Din Text Cond Pro Light"/>
                <a:cs typeface="Times New Roman" panose="02020603050405020304" pitchFamily="18" charset="0"/>
              </a:rPr>
              <a:t>Чек</a:t>
            </a:r>
          </a:p>
        </p:txBody>
      </p:sp>
      <p:sp>
        <p:nvSpPr>
          <p:cNvPr id="24" name="TextBox 23"/>
          <p:cNvSpPr txBox="1">
            <a:spLocks noChangeAspect="1"/>
          </p:cNvSpPr>
          <p:nvPr/>
        </p:nvSpPr>
        <p:spPr>
          <a:xfrm>
            <a:off x="3179088" y="4475084"/>
            <a:ext cx="619972" cy="400120"/>
          </a:xfrm>
          <a:prstGeom prst="rect">
            <a:avLst/>
          </a:prstGeom>
          <a:noFill/>
        </p:spPr>
        <p:txBody>
          <a:bodyPr wrap="square" lIns="91449" tIns="45725" rIns="91449" bIns="45725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PF Din Text Cond Pro Light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5" name="TextBox 24"/>
          <p:cNvSpPr txBox="1">
            <a:spLocks noChangeAspect="1"/>
          </p:cNvSpPr>
          <p:nvPr/>
        </p:nvSpPr>
        <p:spPr>
          <a:xfrm>
            <a:off x="5343839" y="3046466"/>
            <a:ext cx="619972" cy="400120"/>
          </a:xfrm>
          <a:prstGeom prst="rect">
            <a:avLst/>
          </a:prstGeom>
          <a:noFill/>
        </p:spPr>
        <p:txBody>
          <a:bodyPr wrap="square" lIns="91449" tIns="45725" rIns="91449" bIns="45725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PF Din Text Cond Pro Light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6" name="TextBox 25"/>
          <p:cNvSpPr txBox="1">
            <a:spLocks noChangeAspect="1"/>
          </p:cNvSpPr>
          <p:nvPr/>
        </p:nvSpPr>
        <p:spPr>
          <a:xfrm>
            <a:off x="7518955" y="4313086"/>
            <a:ext cx="619972" cy="400120"/>
          </a:xfrm>
          <a:prstGeom prst="rect">
            <a:avLst/>
          </a:prstGeom>
          <a:noFill/>
        </p:spPr>
        <p:txBody>
          <a:bodyPr wrap="square" lIns="91449" tIns="45725" rIns="91449" bIns="45725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PF Din Text Cond Pro Light"/>
                <a:cs typeface="Times New Roman" panose="02020603050405020304" pitchFamily="18" charset="0"/>
              </a:rPr>
              <a:t>3</a:t>
            </a:r>
          </a:p>
        </p:txBody>
      </p:sp>
      <p:cxnSp>
        <p:nvCxnSpPr>
          <p:cNvPr id="27" name="Прямая со стрелкой 26"/>
          <p:cNvCxnSpPr>
            <a:cxnSpLocks noChangeAspect="1"/>
          </p:cNvCxnSpPr>
          <p:nvPr/>
        </p:nvCxnSpPr>
        <p:spPr>
          <a:xfrm>
            <a:off x="4372915" y="5753597"/>
            <a:ext cx="2329515" cy="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cxnSpLocks noChangeAspect="1"/>
          </p:cNvCxnSpPr>
          <p:nvPr/>
        </p:nvCxnSpPr>
        <p:spPr>
          <a:xfrm flipH="1">
            <a:off x="4372914" y="6316047"/>
            <a:ext cx="2329513" cy="0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spect="1"/>
          </p:cNvSpPr>
          <p:nvPr/>
        </p:nvSpPr>
        <p:spPr>
          <a:xfrm>
            <a:off x="4317054" y="4804549"/>
            <a:ext cx="2417888" cy="738674"/>
          </a:xfrm>
          <a:prstGeom prst="rect">
            <a:avLst/>
          </a:prstGeom>
          <a:noFill/>
        </p:spPr>
        <p:txBody>
          <a:bodyPr wrap="square" lIns="91449" tIns="45725" rIns="91449" bIns="45725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PF Din Text Cond Pro Light"/>
                <a:cs typeface="Times New Roman" panose="02020603050405020304" pitchFamily="18" charset="0"/>
              </a:rPr>
              <a:t>Проверка чека, сообщения о нарушениях</a:t>
            </a:r>
          </a:p>
        </p:txBody>
      </p:sp>
      <p:sp>
        <p:nvSpPr>
          <p:cNvPr id="30" name="TextBox 29"/>
          <p:cNvSpPr txBox="1">
            <a:spLocks noChangeAspect="1"/>
          </p:cNvSpPr>
          <p:nvPr/>
        </p:nvSpPr>
        <p:spPr>
          <a:xfrm>
            <a:off x="4339311" y="6394546"/>
            <a:ext cx="2417888" cy="738674"/>
          </a:xfrm>
          <a:prstGeom prst="rect">
            <a:avLst/>
          </a:prstGeom>
          <a:noFill/>
        </p:spPr>
        <p:txBody>
          <a:bodyPr wrap="square" lIns="91449" tIns="45725" rIns="91449" bIns="45725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PF Din Text Cond Pro Light"/>
                <a:cs typeface="Times New Roman" panose="02020603050405020304" pitchFamily="18" charset="0"/>
              </a:rPr>
              <a:t>Сообщения о результатах проверки чека</a:t>
            </a:r>
          </a:p>
        </p:txBody>
      </p:sp>
      <p:sp>
        <p:nvSpPr>
          <p:cNvPr id="31" name="TextBox 30"/>
          <p:cNvSpPr txBox="1">
            <a:spLocks noChangeAspect="1"/>
          </p:cNvSpPr>
          <p:nvPr/>
        </p:nvSpPr>
        <p:spPr>
          <a:xfrm>
            <a:off x="5343839" y="5787250"/>
            <a:ext cx="619972" cy="400120"/>
          </a:xfrm>
          <a:prstGeom prst="rect">
            <a:avLst/>
          </a:prstGeom>
          <a:noFill/>
        </p:spPr>
        <p:txBody>
          <a:bodyPr wrap="square" lIns="91449" tIns="45725" rIns="91449" bIns="45725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PF Din Text Cond Pro Light"/>
                <a:cs typeface="Times New Roman" panose="02020603050405020304" pitchFamily="18" charset="0"/>
              </a:rPr>
              <a:t>4</a:t>
            </a:r>
            <a:endParaRPr lang="ru-RU" b="1" dirty="0">
              <a:solidFill>
                <a:srgbClr val="FF0000"/>
              </a:solidFill>
              <a:latin typeface="PF Din Text Cond Pro Light"/>
              <a:cs typeface="Times New Roman" panose="02020603050405020304" pitchFamily="18" charset="0"/>
            </a:endParaRPr>
          </a:p>
        </p:txBody>
      </p:sp>
      <p:sp>
        <p:nvSpPr>
          <p:cNvPr id="5" name="Выноска 2 (граница и черта) 4"/>
          <p:cNvSpPr/>
          <p:nvPr/>
        </p:nvSpPr>
        <p:spPr>
          <a:xfrm>
            <a:off x="8993809" y="1559082"/>
            <a:ext cx="1398532" cy="90063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7154"/>
              <a:gd name="adj6" fmla="val -5460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16824" tIns="58412" rIns="116824" bIns="58412" rtlCol="0" anchor="ctr"/>
          <a:lstStyle/>
          <a:p>
            <a:pPr algn="ctr"/>
            <a:r>
              <a:rPr lang="ru-RU" sz="1200" b="1" dirty="0">
                <a:latin typeface="PF Din Text Cond Pro Light"/>
              </a:rPr>
              <a:t>Осуществляют обработку фискальных данных</a:t>
            </a:r>
          </a:p>
        </p:txBody>
      </p:sp>
      <p:sp>
        <p:nvSpPr>
          <p:cNvPr id="32" name="Выноска 2 (граница и черта) 31"/>
          <p:cNvSpPr/>
          <p:nvPr/>
        </p:nvSpPr>
        <p:spPr>
          <a:xfrm flipH="1">
            <a:off x="530392" y="1658636"/>
            <a:ext cx="1567022" cy="90063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74483"/>
              <a:gd name="adj6" fmla="val -4402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16824" tIns="58412" rIns="116824" bIns="58412" rtlCol="0" anchor="ctr"/>
          <a:lstStyle/>
          <a:p>
            <a:pPr algn="ctr"/>
            <a:r>
              <a:rPr lang="ru-RU" sz="1300" b="1" dirty="0">
                <a:latin typeface="PF Din Text Cond Pro Light"/>
              </a:rPr>
              <a:t>Регистрируют и применяют ККТ</a:t>
            </a:r>
          </a:p>
        </p:txBody>
      </p:sp>
      <p:sp>
        <p:nvSpPr>
          <p:cNvPr id="33" name="Выноска 2 (граница и черта) 32"/>
          <p:cNvSpPr/>
          <p:nvPr/>
        </p:nvSpPr>
        <p:spPr>
          <a:xfrm>
            <a:off x="8743135" y="4290260"/>
            <a:ext cx="1598663" cy="90063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4195"/>
              <a:gd name="adj6" fmla="val -40899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16824" tIns="58412" rIns="116824" bIns="58412" rtlCol="0" anchor="ctr"/>
          <a:lstStyle/>
          <a:p>
            <a:pPr algn="ctr"/>
            <a:r>
              <a:rPr lang="ru-RU" sz="1300" b="1" dirty="0">
                <a:latin typeface="PF Din Text Cond Pro Light"/>
              </a:rPr>
              <a:t>Осуществляет автоматизированный контроль</a:t>
            </a:r>
          </a:p>
        </p:txBody>
      </p:sp>
      <p:sp>
        <p:nvSpPr>
          <p:cNvPr id="34" name="Выноска 2 (граница и черта) 33"/>
          <p:cNvSpPr/>
          <p:nvPr/>
        </p:nvSpPr>
        <p:spPr>
          <a:xfrm flipH="1">
            <a:off x="507512" y="4543830"/>
            <a:ext cx="1614602" cy="900630"/>
          </a:xfrm>
          <a:prstGeom prst="accent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6034"/>
              <a:gd name="adj6" fmla="val -39575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16824" tIns="58412" rIns="116824" bIns="58412" rtlCol="0" anchor="ctr"/>
          <a:lstStyle/>
          <a:p>
            <a:pPr algn="ctr"/>
            <a:r>
              <a:rPr lang="ru-RU" sz="1300" b="1" dirty="0">
                <a:latin typeface="PF Din Text Cond Pro Light"/>
              </a:rPr>
              <a:t>Проверяют чеки и направляют жалобы в ФНС России</a:t>
            </a:r>
          </a:p>
        </p:txBody>
      </p:sp>
    </p:spTree>
    <p:extLst>
      <p:ext uri="{BB962C8B-B14F-4D97-AF65-F5344CB8AC3E}">
        <p14:creationId xmlns:p14="http://schemas.microsoft.com/office/powerpoint/2010/main" val="326652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93724" y="1557652"/>
            <a:ext cx="8939147" cy="5247316"/>
          </a:xfrm>
        </p:spPr>
        <p:txBody>
          <a:bodyPr>
            <a:noAutofit/>
          </a:bodyPr>
          <a:lstStyle/>
          <a:p>
            <a:pPr marL="0" algn="just" defTabSz="676848">
              <a:lnSpc>
                <a:spcPct val="90000"/>
              </a:lnSpc>
              <a:spcBef>
                <a:spcPct val="0"/>
              </a:spcBef>
            </a:pPr>
            <a:r>
              <a:rPr lang="ru-RU" sz="2000" dirty="0">
                <a:solidFill>
                  <a:schemeClr val="tx1"/>
                </a:solidFill>
              </a:rPr>
              <a:t>         </a:t>
            </a:r>
          </a:p>
          <a:p>
            <a:pPr marL="0" algn="just" defTabSz="676848">
              <a:lnSpc>
                <a:spcPct val="90000"/>
              </a:lnSpc>
              <a:spcBef>
                <a:spcPct val="0"/>
              </a:spcBef>
            </a:pPr>
            <a:r>
              <a:rPr lang="ru-RU" sz="2400" dirty="0">
                <a:solidFill>
                  <a:schemeClr val="tx1"/>
                </a:solidFill>
              </a:rPr>
              <a:t>   </a:t>
            </a:r>
            <a:endParaRPr lang="ru-RU" sz="2000" dirty="0">
              <a:solidFill>
                <a:schemeClr val="tx1"/>
              </a:solidFill>
            </a:endParaRPr>
          </a:p>
          <a:p>
            <a:pPr marL="0" lvl="0" algn="ctr" defTabSz="1043056">
              <a:spcBef>
                <a:spcPts val="0"/>
              </a:spcBef>
            </a:pPr>
            <a:r>
              <a:rPr lang="ru-RU" sz="24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На данный момент в специализированных реестрах ФНС России присутствует информация о:</a:t>
            </a:r>
          </a:p>
          <a:p>
            <a:pPr marL="0" lvl="0" defTabSz="1043056">
              <a:spcBef>
                <a:spcPts val="0"/>
              </a:spcBef>
            </a:pPr>
            <a:r>
              <a:rPr lang="ru-RU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</a:t>
            </a:r>
            <a:r>
              <a:rPr lang="ru-RU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21</a:t>
            </a:r>
            <a:r>
              <a:rPr lang="ru-RU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   </a:t>
            </a:r>
            <a:r>
              <a:rPr lang="ru-RU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60</a:t>
            </a:r>
            <a:r>
              <a:rPr lang="ru-RU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           </a:t>
            </a:r>
            <a:r>
              <a:rPr lang="ru-RU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8                  8</a:t>
            </a:r>
            <a:endParaRPr lang="ru-RU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marL="0" lvl="0" defTabSz="1043056">
              <a:spcBef>
                <a:spcPts val="0"/>
              </a:spcBef>
            </a:pPr>
            <a:r>
              <a:rPr lang="ru-RU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операторе   </a:t>
            </a:r>
            <a:r>
              <a:rPr lang="ru-RU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производителях     производителях            экспертных </a:t>
            </a:r>
          </a:p>
          <a:p>
            <a:pPr marL="0" lvl="0" defTabSz="1043056">
              <a:spcBef>
                <a:spcPts val="0"/>
              </a:spcBef>
            </a:pPr>
            <a:r>
              <a:rPr lang="ru-RU" sz="2000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   ФД                      ККТ                            </a:t>
            </a:r>
            <a:r>
              <a:rPr lang="ru-RU" sz="2000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ФН                      организациях</a:t>
            </a:r>
            <a:endParaRPr lang="ru-RU" sz="2000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lang="ru-RU" sz="2000" u="sng" dirty="0" smtClean="0">
              <a:solidFill>
                <a:srgbClr val="0070C0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lang="ru-RU" sz="3200" u="sng" dirty="0" smtClean="0">
              <a:solidFill>
                <a:srgbClr val="0070C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ru-RU" sz="3200" u="sng" dirty="0" smtClean="0">
                <a:solidFill>
                  <a:srgbClr val="0070C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Предложения всех профессиональных участников рынка доступны </a:t>
            </a:r>
            <a:br>
              <a:rPr lang="ru-RU" sz="3200" u="sng" dirty="0" smtClean="0">
                <a:solidFill>
                  <a:srgbClr val="0070C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3200" u="sng" dirty="0" smtClean="0">
                <a:solidFill>
                  <a:srgbClr val="0070C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для налогоплательщиков региона</a:t>
            </a:r>
          </a:p>
          <a:p>
            <a:endParaRPr lang="ru-RU" sz="2400" dirty="0">
              <a:solidFill>
                <a:srgbClr val="0070C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10196" y="396255"/>
            <a:ext cx="9577064" cy="1584176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300" dirty="0" smtClean="0">
                <a:latin typeface="PF Din Text Cond Pro Light"/>
              </a:rPr>
              <a:t>ОБЕСПЕЧЕНИЕ ДОСТУПНОСТИ ПРЕДЛОЖЕНИЙ ПРОФЕССИОНАЛЬНЫХ УЧАСТНИКОВ РЕФОРМЫ</a:t>
            </a:r>
            <a:endParaRPr lang="ru-RU" sz="3300" dirty="0">
              <a:latin typeface="PF Din Text Cond Pro Ligh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4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71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93724" y="1557651"/>
            <a:ext cx="8939147" cy="5557451"/>
          </a:xfrm>
        </p:spPr>
        <p:txBody>
          <a:bodyPr>
            <a:noAutofit/>
          </a:bodyPr>
          <a:lstStyle/>
          <a:p>
            <a:pPr marL="0" algn="just" defTabSz="676848">
              <a:lnSpc>
                <a:spcPct val="90000"/>
              </a:lnSpc>
              <a:spcBef>
                <a:spcPct val="0"/>
              </a:spcBef>
            </a:pPr>
            <a:r>
              <a:rPr lang="ru-RU" sz="2000" dirty="0">
                <a:solidFill>
                  <a:schemeClr val="tx1"/>
                </a:solidFill>
              </a:rPr>
              <a:t>         </a:t>
            </a:r>
          </a:p>
          <a:p>
            <a:pPr marL="0" algn="just" defTabSz="676848">
              <a:lnSpc>
                <a:spcPct val="90000"/>
              </a:lnSpc>
              <a:spcBef>
                <a:spcPct val="0"/>
              </a:spcBef>
            </a:pPr>
            <a:r>
              <a:rPr lang="ru-RU" sz="2400" dirty="0">
                <a:solidFill>
                  <a:schemeClr val="tx1"/>
                </a:solidFill>
              </a:rPr>
              <a:t>   </a:t>
            </a:r>
            <a:endParaRPr lang="ru-RU" sz="2000" b="0" dirty="0">
              <a:solidFill>
                <a:schemeClr val="tx1"/>
              </a:solidFill>
            </a:endParaRPr>
          </a:p>
          <a:p>
            <a:pPr algn="ctr" defTabSz="67684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dirty="0">
              <a:solidFill>
                <a:schemeClr val="tx1"/>
              </a:solidFill>
            </a:endParaRPr>
          </a:p>
          <a:p>
            <a:pPr algn="ctr" defTabSz="67684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dirty="0">
              <a:solidFill>
                <a:schemeClr val="tx1"/>
              </a:solidFill>
            </a:endParaRPr>
          </a:p>
          <a:p>
            <a:endParaRPr lang="ru-RU" sz="17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108223"/>
            <a:ext cx="9437235" cy="151216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000" dirty="0">
                <a:latin typeface="PF Din Text Cond Pro Light"/>
              </a:rPr>
              <a:t>СТАТИСТИКА РЕАЛИЗАЦИИ </a:t>
            </a:r>
            <a:r>
              <a:rPr lang="ru-RU" sz="4000">
                <a:latin typeface="PF Din Text Cond Pro Light"/>
              </a:rPr>
              <a:t>3 </a:t>
            </a:r>
            <a:r>
              <a:rPr lang="ru-RU" sz="4000" smtClean="0">
                <a:latin typeface="PF Din Text Cond Pro Light"/>
              </a:rPr>
              <a:t>ЭТАПА </a:t>
            </a:r>
            <a:r>
              <a:rPr lang="ru-RU" sz="4000" dirty="0">
                <a:latin typeface="PF Din Text Cond Pro Light"/>
              </a:rPr>
              <a:t>РЕФОРМЫ В ПЕРМСКОМ КРАЕ </a:t>
            </a:r>
            <a:endParaRPr lang="ru-RU" sz="2900" dirty="0">
              <a:latin typeface="PF Din Text Cond Pro Ligh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92146" y="2099189"/>
            <a:ext cx="8939130" cy="3670660"/>
          </a:xfrm>
          <a:prstGeom prst="rect">
            <a:avLst/>
          </a:prstGeom>
        </p:spPr>
        <p:txBody>
          <a:bodyPr wrap="square" lIns="99473" tIns="49740" rIns="99473" bIns="49740">
            <a:spAutoFit/>
          </a:bodyPr>
          <a:lstStyle/>
          <a:p>
            <a:r>
              <a:rPr lang="ru-RU" sz="3200" b="1" dirty="0">
                <a:latin typeface="PF Din Text Cond Pro Light"/>
              </a:rPr>
              <a:t>Около </a:t>
            </a:r>
            <a:r>
              <a:rPr lang="ru-RU" sz="3200" b="1" dirty="0">
                <a:solidFill>
                  <a:srgbClr val="FF0000"/>
                </a:solidFill>
                <a:latin typeface="PF Din Text Cond Pro Light"/>
              </a:rPr>
              <a:t>9 </a:t>
            </a:r>
            <a:r>
              <a:rPr lang="ru-RU" sz="3200" b="1" dirty="0">
                <a:latin typeface="PF Din Text Cond Pro Light"/>
              </a:rPr>
              <a:t>тыс. организаций и индивидуальных предпринимателей </a:t>
            </a:r>
          </a:p>
          <a:p>
            <a:endParaRPr lang="ru-RU" sz="3200" b="1" dirty="0" smtClean="0">
              <a:latin typeface="PF Din Text Cond Pro Light"/>
            </a:endParaRPr>
          </a:p>
          <a:p>
            <a:r>
              <a:rPr lang="ru-RU" sz="2800" b="1" dirty="0" smtClean="0">
                <a:latin typeface="PF Din Text Cond Pro Light"/>
              </a:rPr>
              <a:t>Более </a:t>
            </a:r>
            <a:r>
              <a:rPr lang="ru-RU" sz="2800" b="1" dirty="0">
                <a:solidFill>
                  <a:srgbClr val="FF0000"/>
                </a:solidFill>
                <a:latin typeface="PF Din Text Cond Pro Light"/>
              </a:rPr>
              <a:t>10</a:t>
            </a:r>
            <a:r>
              <a:rPr lang="ru-RU" sz="2800" b="1" dirty="0">
                <a:latin typeface="PF Din Text Cond Pro Light"/>
              </a:rPr>
              <a:t> тыс. единиц  </a:t>
            </a:r>
            <a:r>
              <a:rPr lang="ru-RU" sz="2800" b="1" dirty="0" err="1">
                <a:latin typeface="PF Din Text Cond Pro Light"/>
              </a:rPr>
              <a:t>контрольно</a:t>
            </a:r>
            <a:r>
              <a:rPr lang="ru-RU" sz="2800" b="1" dirty="0">
                <a:latin typeface="PF Din Text Cond Pro Light"/>
              </a:rPr>
              <a:t> – кассовой техники зарегистрировано на территории региона</a:t>
            </a:r>
          </a:p>
          <a:p>
            <a:endParaRPr lang="ru-RU" sz="2600" b="1" dirty="0">
              <a:solidFill>
                <a:prstClr val="black"/>
              </a:solidFill>
              <a:latin typeface="PF Din Text Cond Pro Light"/>
            </a:endParaRPr>
          </a:p>
          <a:p>
            <a:r>
              <a:rPr lang="ru-RU" sz="2600" b="1" dirty="0" smtClean="0">
                <a:solidFill>
                  <a:prstClr val="black"/>
                </a:solidFill>
                <a:latin typeface="PF Din Text Cond Pro Light"/>
              </a:rPr>
              <a:t>               </a:t>
            </a:r>
            <a:endParaRPr lang="ru-RU" sz="3000" b="1" dirty="0">
              <a:solidFill>
                <a:srgbClr val="FF0000"/>
              </a:solidFill>
              <a:latin typeface="PF Din Text Cond Pro Ligh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233" y="1972623"/>
            <a:ext cx="987083" cy="1008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708" y="4140671"/>
            <a:ext cx="987082" cy="70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25" y="2301182"/>
            <a:ext cx="987082" cy="351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11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93724" y="1557651"/>
            <a:ext cx="8939147" cy="5557451"/>
          </a:xfrm>
        </p:spPr>
        <p:txBody>
          <a:bodyPr>
            <a:noAutofit/>
          </a:bodyPr>
          <a:lstStyle/>
          <a:p>
            <a:pPr marL="0" algn="just" defTabSz="676848">
              <a:lnSpc>
                <a:spcPct val="90000"/>
              </a:lnSpc>
              <a:spcBef>
                <a:spcPct val="0"/>
              </a:spcBef>
            </a:pPr>
            <a:r>
              <a:rPr lang="ru-RU" sz="2000" dirty="0">
                <a:solidFill>
                  <a:schemeClr val="tx1"/>
                </a:solidFill>
              </a:rPr>
              <a:t>         </a:t>
            </a:r>
          </a:p>
          <a:p>
            <a:pPr marL="0" algn="just" defTabSz="676848">
              <a:lnSpc>
                <a:spcPct val="90000"/>
              </a:lnSpc>
              <a:spcBef>
                <a:spcPct val="0"/>
              </a:spcBef>
            </a:pPr>
            <a:r>
              <a:rPr lang="ru-RU" sz="2400" dirty="0">
                <a:solidFill>
                  <a:schemeClr val="tx1"/>
                </a:solidFill>
              </a:rPr>
              <a:t>   </a:t>
            </a:r>
            <a:endParaRPr lang="ru-RU" sz="2000" b="0" dirty="0">
              <a:solidFill>
                <a:schemeClr val="tx1"/>
              </a:solidFill>
            </a:endParaRPr>
          </a:p>
          <a:p>
            <a:pPr algn="ctr" defTabSz="67684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dirty="0">
              <a:solidFill>
                <a:schemeClr val="tx1"/>
              </a:solidFill>
            </a:endParaRPr>
          </a:p>
          <a:p>
            <a:pPr algn="ctr" defTabSz="67684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dirty="0">
              <a:solidFill>
                <a:schemeClr val="tx1"/>
              </a:solidFill>
            </a:endParaRPr>
          </a:p>
          <a:p>
            <a:endParaRPr lang="ru-RU" sz="17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62026" y="108223"/>
            <a:ext cx="9437235" cy="1512168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3900" dirty="0">
                <a:latin typeface="PF Din Text Cond Pro Light"/>
              </a:rPr>
              <a:t>ОБЩАЯ </a:t>
            </a:r>
            <a:r>
              <a:rPr lang="ru-RU" sz="3900" dirty="0" smtClean="0">
                <a:latin typeface="PF Din Text Cond Pro Light"/>
              </a:rPr>
              <a:t>СТАТИСТИКА РЕАЛИЗАЦИИ РЕФОРМЫ В ПЕРМСКОМ КРАЕ</a:t>
            </a:r>
            <a:endParaRPr lang="ru-RU" sz="2900" dirty="0">
              <a:latin typeface="PF Din Text Cond Pro Ligh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6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92146" y="2099189"/>
            <a:ext cx="8939130" cy="3855326"/>
          </a:xfrm>
          <a:prstGeom prst="rect">
            <a:avLst/>
          </a:prstGeom>
        </p:spPr>
        <p:txBody>
          <a:bodyPr wrap="square" lIns="99473" tIns="49740" rIns="99473" bIns="49740">
            <a:spAutoFit/>
          </a:bodyPr>
          <a:lstStyle/>
          <a:p>
            <a:r>
              <a:rPr lang="ru-RU" sz="3200" b="1" dirty="0" smtClean="0">
                <a:latin typeface="PF Din Text Cond Pro Light"/>
              </a:rPr>
              <a:t>Около</a:t>
            </a:r>
            <a:r>
              <a:rPr lang="ru-RU" sz="3200" b="1" dirty="0" smtClean="0">
                <a:solidFill>
                  <a:srgbClr val="FF0000"/>
                </a:solidFill>
                <a:latin typeface="PF Din Text Cond Pro Light"/>
              </a:rPr>
              <a:t> 59</a:t>
            </a:r>
            <a:r>
              <a:rPr lang="ru-RU" sz="3200" b="1" dirty="0" smtClean="0">
                <a:solidFill>
                  <a:prstClr val="black"/>
                </a:solidFill>
                <a:latin typeface="PF Din Text Cond Pro Light"/>
              </a:rPr>
              <a:t> </a:t>
            </a:r>
            <a:r>
              <a:rPr lang="ru-RU" sz="3200" b="1" dirty="0" smtClean="0">
                <a:latin typeface="PF Din Text Cond Pro Light"/>
              </a:rPr>
              <a:t>тыс. единиц</a:t>
            </a:r>
            <a:r>
              <a:rPr lang="ru-RU" sz="3200" b="1" dirty="0" smtClean="0">
                <a:solidFill>
                  <a:srgbClr val="FF0000"/>
                </a:solidFill>
                <a:latin typeface="PF Din Text Cond Pro Light"/>
              </a:rPr>
              <a:t> </a:t>
            </a:r>
            <a:r>
              <a:rPr lang="ru-RU" sz="3200" b="1" dirty="0" smtClean="0">
                <a:solidFill>
                  <a:prstClr val="black"/>
                </a:solidFill>
                <a:latin typeface="PF Din Text Cond Pro Light"/>
              </a:rPr>
              <a:t> контрольно – </a:t>
            </a:r>
            <a:r>
              <a:rPr lang="ru-RU" sz="3200" b="1" dirty="0">
                <a:solidFill>
                  <a:prstClr val="black"/>
                </a:solidFill>
                <a:latin typeface="PF Din Text Cond Pro Light"/>
              </a:rPr>
              <a:t>кассовой техники зарегистрировано </a:t>
            </a:r>
            <a:r>
              <a:rPr lang="ru-RU" sz="3200" b="1" dirty="0" smtClean="0">
                <a:solidFill>
                  <a:prstClr val="black"/>
                </a:solidFill>
                <a:latin typeface="PF Din Text Cond Pro Light"/>
              </a:rPr>
              <a:t>на </a:t>
            </a:r>
            <a:r>
              <a:rPr lang="ru-RU" sz="3200" b="1" dirty="0">
                <a:solidFill>
                  <a:prstClr val="black"/>
                </a:solidFill>
                <a:latin typeface="PF Din Text Cond Pro Light"/>
              </a:rPr>
              <a:t>территории </a:t>
            </a:r>
            <a:r>
              <a:rPr lang="ru-RU" sz="3200" b="1" dirty="0" smtClean="0">
                <a:solidFill>
                  <a:prstClr val="black"/>
                </a:solidFill>
                <a:latin typeface="PF Din Text Cond Pro Light"/>
              </a:rPr>
              <a:t>региона</a:t>
            </a:r>
            <a:endParaRPr lang="ru-RU" sz="3200" b="1" dirty="0">
              <a:solidFill>
                <a:prstClr val="black"/>
              </a:solidFill>
              <a:latin typeface="PF Din Text Cond Pro Light"/>
            </a:endParaRPr>
          </a:p>
          <a:p>
            <a:endParaRPr lang="ru-RU" sz="2600" b="1" dirty="0">
              <a:solidFill>
                <a:prstClr val="black"/>
              </a:solidFill>
              <a:latin typeface="PF Din Text Cond Pro Light"/>
            </a:endParaRPr>
          </a:p>
          <a:p>
            <a:r>
              <a:rPr lang="ru-RU" sz="3200" b="1" dirty="0" smtClean="0">
                <a:solidFill>
                  <a:srgbClr val="FF0000"/>
                </a:solidFill>
                <a:latin typeface="PF Din Text Cond Pro Light"/>
              </a:rPr>
              <a:t>9 </a:t>
            </a:r>
            <a:r>
              <a:rPr lang="ru-RU" sz="3200" b="1" dirty="0" smtClean="0">
                <a:latin typeface="PF Din Text Cond Pro Light"/>
              </a:rPr>
              <a:t>тыс. организаций  и около </a:t>
            </a:r>
            <a:r>
              <a:rPr lang="ru-RU" sz="3200" b="1" dirty="0" smtClean="0">
                <a:solidFill>
                  <a:srgbClr val="FF0000"/>
                </a:solidFill>
                <a:latin typeface="PF Din Text Cond Pro Light"/>
              </a:rPr>
              <a:t>18.5</a:t>
            </a:r>
            <a:r>
              <a:rPr lang="ru-RU" sz="3200" b="1" dirty="0">
                <a:latin typeface="PF Din Text Cond Pro Light"/>
              </a:rPr>
              <a:t> тыс.</a:t>
            </a:r>
            <a:r>
              <a:rPr lang="ru-RU" sz="3200" b="1" dirty="0" smtClean="0">
                <a:solidFill>
                  <a:srgbClr val="FF0000"/>
                </a:solidFill>
                <a:latin typeface="PF Din Text Cond Pro Light"/>
              </a:rPr>
              <a:t> </a:t>
            </a:r>
            <a:r>
              <a:rPr lang="ru-RU" sz="3200" b="1" dirty="0" smtClean="0">
                <a:latin typeface="PF Din Text Cond Pro Light"/>
              </a:rPr>
              <a:t>индивидуальных предпринимателей </a:t>
            </a:r>
            <a:r>
              <a:rPr lang="ru-RU" sz="3200" b="1" dirty="0" smtClean="0">
                <a:solidFill>
                  <a:prstClr val="black"/>
                </a:solidFill>
                <a:latin typeface="PF Din Text Cond Pro Light"/>
              </a:rPr>
              <a:t>интегрированы в реформу</a:t>
            </a:r>
            <a:endParaRPr lang="ru-RU" sz="2600" b="1" dirty="0" smtClean="0">
              <a:solidFill>
                <a:prstClr val="black"/>
              </a:solidFill>
              <a:latin typeface="PF Din Text Cond Pro Light"/>
            </a:endParaRPr>
          </a:p>
          <a:p>
            <a:r>
              <a:rPr lang="ru-RU" sz="2600" b="1" dirty="0" smtClean="0">
                <a:solidFill>
                  <a:prstClr val="black"/>
                </a:solidFill>
                <a:latin typeface="PF Din Text Cond Pro Light"/>
              </a:rPr>
              <a:t>               </a:t>
            </a:r>
            <a:endParaRPr lang="ru-RU" sz="3000" b="1" dirty="0">
              <a:solidFill>
                <a:srgbClr val="FF0000"/>
              </a:solidFill>
              <a:latin typeface="PF Din Text Cond Pro Ligh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62" y="3734464"/>
            <a:ext cx="987083" cy="1008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65" y="2268463"/>
            <a:ext cx="987082" cy="714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62" y="6078459"/>
            <a:ext cx="884238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614894" y="5148783"/>
            <a:ext cx="798027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 smtClean="0">
              <a:latin typeface="PF Din Text Cond Pro Light"/>
            </a:endParaRPr>
          </a:p>
          <a:p>
            <a:r>
              <a:rPr lang="ru-RU" sz="3200" b="1" dirty="0" smtClean="0">
                <a:latin typeface="PF Din Text Cond Pro Light"/>
              </a:rPr>
              <a:t>Через онлайн-ККТ </a:t>
            </a:r>
            <a:r>
              <a:rPr lang="ru-RU" sz="3200" b="1" dirty="0" smtClean="0">
                <a:solidFill>
                  <a:prstClr val="black"/>
                </a:solidFill>
                <a:latin typeface="PF Din Text Cond Pro Light"/>
              </a:rPr>
              <a:t>на </a:t>
            </a:r>
            <a:r>
              <a:rPr lang="ru-RU" sz="3200" b="1" dirty="0">
                <a:solidFill>
                  <a:prstClr val="black"/>
                </a:solidFill>
                <a:latin typeface="PF Din Text Cond Pro Light"/>
              </a:rPr>
              <a:t>территории </a:t>
            </a:r>
            <a:r>
              <a:rPr lang="ru-RU" sz="3200" b="1" dirty="0" smtClean="0">
                <a:solidFill>
                  <a:prstClr val="black"/>
                </a:solidFill>
                <a:latin typeface="PF Din Text Cond Pro Light"/>
              </a:rPr>
              <a:t>региона</a:t>
            </a:r>
            <a:r>
              <a:rPr lang="ru-RU" sz="3200" b="1" dirty="0" smtClean="0">
                <a:latin typeface="PF Din Text Cond Pro Light"/>
              </a:rPr>
              <a:t>  проведено </a:t>
            </a:r>
            <a:r>
              <a:rPr lang="ru-RU" sz="3200" b="1" dirty="0">
                <a:latin typeface="PF Din Text Cond Pro Light"/>
              </a:rPr>
              <a:t>операций на </a:t>
            </a:r>
            <a:r>
              <a:rPr lang="ru-RU" sz="3200" b="1" dirty="0" smtClean="0">
                <a:solidFill>
                  <a:srgbClr val="FF0000"/>
                </a:solidFill>
                <a:latin typeface="PF Din Text Cond Pro Light"/>
              </a:rPr>
              <a:t>1,14</a:t>
            </a:r>
            <a:r>
              <a:rPr lang="ru-RU" sz="3200" b="1" dirty="0" smtClean="0">
                <a:latin typeface="PF Din Text Cond Pro Light"/>
              </a:rPr>
              <a:t> </a:t>
            </a:r>
            <a:r>
              <a:rPr lang="ru-RU" sz="3200" b="1" dirty="0">
                <a:latin typeface="PF Din Text Cond Pro Light"/>
              </a:rPr>
              <a:t>трлн. рублей</a:t>
            </a: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68" y="2268463"/>
            <a:ext cx="987082" cy="714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12" y="2280891"/>
            <a:ext cx="987082" cy="70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25" y="2301182"/>
            <a:ext cx="987082" cy="681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134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7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34828" y="446161"/>
            <a:ext cx="9623765" cy="6907118"/>
          </a:xfrm>
          <a:prstGeom prst="rect">
            <a:avLst/>
          </a:prstGeom>
        </p:spPr>
        <p:txBody>
          <a:bodyPr vert="horz" lIns="104247" tIns="52123" rIns="104247" bIns="52123" rtlCol="0" anchor="ctr">
            <a:normAutofit/>
          </a:bodyPr>
          <a:lstStyle>
            <a:lvl1pPr algn="l" defTabSz="957355" rtl="0" eaLnBrk="1" latinLnBrk="0" hangingPunct="1">
              <a:lnSpc>
                <a:spcPts val="4771"/>
              </a:lnSpc>
              <a:spcBef>
                <a:spcPct val="0"/>
              </a:spcBef>
              <a:buNone/>
              <a:defRPr sz="3900" b="1" i="0" kern="1200">
                <a:solidFill>
                  <a:srgbClr val="005AA9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47529" y="763729"/>
            <a:ext cx="1064815" cy="1087561"/>
          </a:xfrm>
          <a:prstGeom prst="rect">
            <a:avLst/>
          </a:prstGeom>
        </p:spPr>
        <p:txBody>
          <a:bodyPr vert="horz" wrap="none" lIns="113579" tIns="56789" rIns="113579" bIns="56789" rtlCol="0" anchor="ctr">
            <a:normAutofit/>
          </a:bodyPr>
          <a:lstStyle/>
          <a:p>
            <a:pPr defTabSz="1135784">
              <a:spcBef>
                <a:spcPct val="0"/>
              </a:spcBef>
            </a:pPr>
            <a:endParaRPr lang="ru-RU" sz="5200" b="1" dirty="0">
              <a:solidFill>
                <a:srgbClr val="005AA9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38260" y="446161"/>
            <a:ext cx="9476992" cy="15342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ru-RU" sz="27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Федеральный закон </a:t>
            </a:r>
            <a:r>
              <a:rPr lang="ru-RU" sz="27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«О </a:t>
            </a:r>
            <a:r>
              <a:rPr lang="ru-RU" sz="27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внесении изменений в Федеральный закон «О применении контрольно-кассовой техники при осуществлении расчетов </a:t>
            </a:r>
            <a:r>
              <a:rPr lang="ru-RU" sz="27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/>
            </a:r>
            <a:br>
              <a:rPr lang="ru-RU" sz="27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</a:br>
            <a:r>
              <a:rPr lang="ru-RU" sz="27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в </a:t>
            </a:r>
            <a:r>
              <a:rPr lang="ru-RU" sz="27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Российской Федерации</a:t>
            </a:r>
            <a:r>
              <a:rPr lang="ru-RU" sz="27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» </a:t>
            </a:r>
            <a:r>
              <a:rPr lang="ru-RU" sz="27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от 06.06.2019 № </a:t>
            </a:r>
            <a:r>
              <a:rPr lang="ru-RU" sz="27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129-ФЗ:</a:t>
            </a:r>
            <a:endParaRPr lang="ru-RU" sz="2700" b="1" dirty="0">
              <a:solidFill>
                <a:srgbClr val="0070C0"/>
              </a:solidFill>
              <a:latin typeface="PF Din Text Cond Pro Light"/>
              <a:cs typeface="Segoe UI" panose="020B0502040204020203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4828" y="2124446"/>
            <a:ext cx="9780424" cy="388843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  <a:latin typeface="PF Din Text Cond Pro Light"/>
              </a:rPr>
              <a:t>индивидуальные предприниматели</a:t>
            </a:r>
            <a:r>
              <a:rPr lang="ru-RU" sz="3000" b="1" dirty="0" smtClean="0">
                <a:solidFill>
                  <a:srgbClr val="0070C0"/>
                </a:solidFill>
                <a:latin typeface="PF Din Text Cond Pro Light"/>
              </a:rPr>
              <a:t> (</a:t>
            </a:r>
            <a:r>
              <a:rPr lang="ru-RU" sz="3000" b="1" i="1" dirty="0" smtClean="0">
                <a:solidFill>
                  <a:srgbClr val="0070C0"/>
                </a:solidFill>
                <a:latin typeface="PF Din Text Cond Pro Light"/>
              </a:rPr>
              <a:t>независимо </a:t>
            </a:r>
            <a:br>
              <a:rPr lang="ru-RU" sz="3000" b="1" i="1" dirty="0" smtClean="0">
                <a:solidFill>
                  <a:srgbClr val="0070C0"/>
                </a:solidFill>
                <a:latin typeface="PF Din Text Cond Pro Light"/>
              </a:rPr>
            </a:br>
            <a:r>
              <a:rPr lang="ru-RU" sz="3000" b="1" i="1" dirty="0" smtClean="0">
                <a:solidFill>
                  <a:srgbClr val="0070C0"/>
                </a:solidFill>
                <a:latin typeface="PF Din Text Cond Pro Light"/>
              </a:rPr>
              <a:t>от применяемой системы налогообложения</a:t>
            </a:r>
            <a:r>
              <a:rPr lang="ru-RU" sz="3000" b="1" dirty="0" smtClean="0">
                <a:solidFill>
                  <a:srgbClr val="0070C0"/>
                </a:solidFill>
                <a:latin typeface="PF Din Text Cond Pro Light"/>
              </a:rPr>
              <a:t>), </a:t>
            </a:r>
            <a:br>
              <a:rPr lang="ru-RU" sz="3000" b="1" dirty="0" smtClean="0">
                <a:solidFill>
                  <a:srgbClr val="0070C0"/>
                </a:solidFill>
                <a:latin typeface="PF Din Text Cond Pro Light"/>
              </a:rPr>
            </a:br>
            <a:r>
              <a:rPr lang="ru-RU" sz="3000" b="1" dirty="0" smtClean="0">
                <a:solidFill>
                  <a:srgbClr val="0070C0"/>
                </a:solidFill>
                <a:latin typeface="PF Din Text Cond Pro Light"/>
              </a:rPr>
              <a:t>не </a:t>
            </a:r>
            <a:r>
              <a:rPr lang="ru-RU" sz="3000" b="1" dirty="0">
                <a:solidFill>
                  <a:srgbClr val="0070C0"/>
                </a:solidFill>
                <a:latin typeface="PF Din Text Cond Pro Light"/>
              </a:rPr>
              <a:t>имеющие работников, с которыми заключены трудовые договоры, при </a:t>
            </a:r>
            <a:r>
              <a:rPr lang="ru-RU" sz="3000" b="1" dirty="0">
                <a:solidFill>
                  <a:srgbClr val="FF0000"/>
                </a:solidFill>
                <a:latin typeface="PF Din Text Cond Pro Light"/>
              </a:rPr>
              <a:t>реализации товаров собственного производства, выполнении работ, оказании услуг</a:t>
            </a:r>
            <a:r>
              <a:rPr lang="ru-RU" sz="3000" b="1" dirty="0">
                <a:solidFill>
                  <a:srgbClr val="0070C0"/>
                </a:solidFill>
                <a:latin typeface="PF Din Text Cond Pro Light"/>
              </a:rPr>
              <a:t> вправе не применять </a:t>
            </a:r>
            <a:r>
              <a:rPr lang="ru-RU" sz="3000" b="1" dirty="0" smtClean="0">
                <a:solidFill>
                  <a:srgbClr val="0070C0"/>
                </a:solidFill>
                <a:latin typeface="PF Din Text Cond Pro Light"/>
              </a:rPr>
              <a:t>ККТ </a:t>
            </a:r>
            <a:r>
              <a:rPr lang="ru-RU" sz="3000" b="1" dirty="0">
                <a:solidFill>
                  <a:srgbClr val="0070C0"/>
                </a:solidFill>
                <a:latin typeface="PF Din Text Cond Pro Light"/>
              </a:rPr>
              <a:t>при расчетах за такие товары, работы, услуги </a:t>
            </a:r>
            <a:r>
              <a:rPr lang="ru-RU" sz="3000" b="1" dirty="0" smtClean="0">
                <a:solidFill>
                  <a:srgbClr val="0070C0"/>
                </a:solidFill>
                <a:latin typeface="PF Din Text Cond Pro Light"/>
              </a:rPr>
              <a:t/>
            </a:r>
            <a:br>
              <a:rPr lang="ru-RU" sz="3000" b="1" dirty="0" smtClean="0">
                <a:solidFill>
                  <a:srgbClr val="0070C0"/>
                </a:solidFill>
                <a:latin typeface="PF Din Text Cond Pro Light"/>
              </a:rPr>
            </a:br>
            <a:r>
              <a:rPr lang="ru-RU" sz="3000" b="1" dirty="0" smtClean="0">
                <a:solidFill>
                  <a:srgbClr val="FF0000"/>
                </a:solidFill>
                <a:latin typeface="PF Din Text Cond Pro Light"/>
              </a:rPr>
              <a:t>до 01.07.2021</a:t>
            </a:r>
            <a:r>
              <a:rPr lang="ru-RU" sz="3000" b="1" dirty="0" smtClean="0">
                <a:solidFill>
                  <a:srgbClr val="0070C0"/>
                </a:solidFill>
                <a:latin typeface="PF Din Text Cond Pro Light"/>
              </a:rPr>
              <a:t>*.</a:t>
            </a:r>
            <a:endParaRPr lang="ru-RU" sz="3000" b="1" dirty="0">
              <a:solidFill>
                <a:srgbClr val="005AA9"/>
              </a:solidFill>
              <a:latin typeface="PF Din Text Cond Pro Ligh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39414" y="6152949"/>
            <a:ext cx="897293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 smtClean="0">
                <a:solidFill>
                  <a:srgbClr val="0070C0"/>
                </a:solidFill>
                <a:latin typeface="PF Din Text Cond Pro Light"/>
              </a:rPr>
              <a:t>*Если индивидуальный предприниматель </a:t>
            </a:r>
            <a:r>
              <a:rPr lang="ru-RU" sz="2100" b="1" dirty="0">
                <a:solidFill>
                  <a:srgbClr val="0070C0"/>
                </a:solidFill>
                <a:latin typeface="PF Din Text Cond Pro Light"/>
              </a:rPr>
              <a:t>заключил договор </a:t>
            </a:r>
            <a:r>
              <a:rPr lang="ru-RU" sz="2100" b="1" dirty="0" smtClean="0">
                <a:solidFill>
                  <a:srgbClr val="0070C0"/>
                </a:solidFill>
                <a:latin typeface="PF Din Text Cond Pro Light"/>
              </a:rPr>
              <a:t/>
            </a:r>
            <a:br>
              <a:rPr lang="ru-RU" sz="2100" b="1" dirty="0" smtClean="0">
                <a:solidFill>
                  <a:srgbClr val="0070C0"/>
                </a:solidFill>
                <a:latin typeface="PF Din Text Cond Pro Light"/>
              </a:rPr>
            </a:br>
            <a:r>
              <a:rPr lang="ru-RU" sz="2100" b="1" dirty="0" smtClean="0">
                <a:solidFill>
                  <a:srgbClr val="0070C0"/>
                </a:solidFill>
                <a:latin typeface="PF Din Text Cond Pro Light"/>
              </a:rPr>
              <a:t>с </a:t>
            </a:r>
            <a:r>
              <a:rPr lang="ru-RU" sz="2100" b="1" dirty="0">
                <a:solidFill>
                  <a:srgbClr val="0070C0"/>
                </a:solidFill>
                <a:latin typeface="PF Din Text Cond Pro Light"/>
              </a:rPr>
              <a:t>работником, то он обязан зарегистрировать ККТ в течении </a:t>
            </a:r>
            <a:r>
              <a:rPr lang="ru-RU" sz="2100" b="1" dirty="0" smtClean="0">
                <a:solidFill>
                  <a:srgbClr val="0070C0"/>
                </a:solidFill>
                <a:latin typeface="PF Din Text Cond Pro Light"/>
              </a:rPr>
              <a:t/>
            </a:r>
            <a:br>
              <a:rPr lang="ru-RU" sz="2100" b="1" dirty="0" smtClean="0">
                <a:solidFill>
                  <a:srgbClr val="0070C0"/>
                </a:solidFill>
                <a:latin typeface="PF Din Text Cond Pro Light"/>
              </a:rPr>
            </a:br>
            <a:r>
              <a:rPr lang="ru-RU" sz="2100" b="1" dirty="0" smtClean="0">
                <a:solidFill>
                  <a:srgbClr val="FF0000"/>
                </a:solidFill>
                <a:latin typeface="PF Din Text Cond Pro Light"/>
              </a:rPr>
              <a:t>30 </a:t>
            </a:r>
            <a:r>
              <a:rPr lang="ru-RU" sz="2100" b="1" dirty="0">
                <a:solidFill>
                  <a:srgbClr val="FF0000"/>
                </a:solidFill>
                <a:latin typeface="PF Din Text Cond Pro Light"/>
              </a:rPr>
              <a:t>календарных дней</a:t>
            </a:r>
            <a:r>
              <a:rPr lang="ru-RU" sz="2100" b="1" dirty="0">
                <a:solidFill>
                  <a:srgbClr val="0070C0"/>
                </a:solidFill>
                <a:latin typeface="PF Din Text Cond Pro Light"/>
              </a:rPr>
              <a:t>, с даты заключения трудового договора.</a:t>
            </a:r>
          </a:p>
        </p:txBody>
      </p:sp>
    </p:spTree>
    <p:extLst>
      <p:ext uri="{BB962C8B-B14F-4D97-AF65-F5344CB8AC3E}">
        <p14:creationId xmlns:p14="http://schemas.microsoft.com/office/powerpoint/2010/main" val="254195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8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912465"/>
              </p:ext>
            </p:extLst>
          </p:nvPr>
        </p:nvGraphicFramePr>
        <p:xfrm>
          <a:off x="450156" y="1476375"/>
          <a:ext cx="9727358" cy="5628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2304256"/>
                <a:gridCol w="2304256"/>
                <a:gridCol w="2238526"/>
              </a:tblGrid>
              <a:tr h="854432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+mj-lt"/>
                        </a:rPr>
                        <a:t>ст. 14.5</a:t>
                      </a:r>
                      <a:r>
                        <a:rPr lang="ru-RU" sz="2000" baseline="0" dirty="0" smtClean="0">
                          <a:latin typeface="+mj-lt"/>
                        </a:rPr>
                        <a:t> КоАП РФ</a:t>
                      </a:r>
                      <a:endParaRPr lang="ru-RU" sz="2000" dirty="0">
                        <a:latin typeface="+mj-lt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PF Din Text Cond Pro Light"/>
                        </a:rPr>
                        <a:t>Индивидуальный предприниматель</a:t>
                      </a:r>
                      <a:endParaRPr lang="ru-RU" sz="1800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PF Din Text Cond Pro Light"/>
                        </a:rPr>
                        <a:t>Юридическое</a:t>
                      </a:r>
                      <a:r>
                        <a:rPr lang="ru-RU" sz="2000" baseline="0" dirty="0" smtClean="0">
                          <a:latin typeface="PF Din Text Cond Pro Light"/>
                        </a:rPr>
                        <a:t> лицо</a:t>
                      </a:r>
                      <a:endParaRPr lang="ru-RU" sz="2000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PF Din Text Cond Pro Light"/>
                        </a:rPr>
                        <a:t>Должностное лицо</a:t>
                      </a:r>
                      <a:endParaRPr lang="ru-RU" sz="2000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</a:tr>
              <a:tr h="1197180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PF Din Text Cond Pro Light"/>
                        </a:rPr>
                        <a:t>Часть 2:</a:t>
                      </a:r>
                    </a:p>
                    <a:p>
                      <a:pPr algn="ctr"/>
                      <a:r>
                        <a:rPr lang="ru-RU" sz="2000" b="1" dirty="0" smtClean="0">
                          <a:latin typeface="PF Din Text Cond Pro Light"/>
                        </a:rPr>
                        <a:t>Неприменение ККТ </a:t>
                      </a:r>
                      <a:br>
                        <a:rPr lang="ru-RU" sz="2000" b="1" dirty="0" smtClean="0">
                          <a:latin typeface="PF Din Text Cond Pro Light"/>
                        </a:rPr>
                      </a:br>
                      <a:r>
                        <a:rPr lang="ru-RU" sz="2000" b="1" dirty="0" smtClean="0">
                          <a:latin typeface="PF Din Text Cond Pro Light"/>
                        </a:rPr>
                        <a:t>в установленных</a:t>
                      </a:r>
                      <a:r>
                        <a:rPr lang="ru-RU" sz="2000" b="1" baseline="0" dirty="0" smtClean="0">
                          <a:latin typeface="PF Din Text Cond Pro Light"/>
                        </a:rPr>
                        <a:t> законодательством РФ о применении ККТ случаях</a:t>
                      </a:r>
                      <a:endParaRPr lang="ru-RU" sz="2000" b="1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PF Din Text Cond Pro Light"/>
                        </a:rPr>
                        <a:t>Штраф от 1/4 </a:t>
                      </a:r>
                      <a:br>
                        <a:rPr lang="ru-RU" sz="2000" b="1" dirty="0" smtClean="0">
                          <a:latin typeface="PF Din Text Cond Pro Light"/>
                        </a:rPr>
                      </a:br>
                      <a:r>
                        <a:rPr lang="ru-RU" sz="2000" b="1" dirty="0" smtClean="0">
                          <a:latin typeface="PF Din Text Cond Pro Light"/>
                        </a:rPr>
                        <a:t>до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1/2 </a:t>
                      </a:r>
                      <a:r>
                        <a:rPr lang="ru-RU" sz="2000" b="1" dirty="0" smtClean="0">
                          <a:latin typeface="PF Din Text Cond Pro Light"/>
                        </a:rPr>
                        <a:t>размера расчета, без  ККТ, но не менее</a:t>
                      </a:r>
                      <a:r>
                        <a:rPr lang="ru-RU" sz="2000" b="1" baseline="0" dirty="0" smtClean="0">
                          <a:latin typeface="PF Din Text Cond Pro Light"/>
                        </a:rPr>
                        <a:t> 10 тыс. руб.</a:t>
                      </a:r>
                      <a:endParaRPr lang="ru-RU" sz="2000" b="1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PF Din Text Cond Pro Light"/>
                        </a:rPr>
                        <a:t>Штраф от 1/2 </a:t>
                      </a:r>
                      <a:br>
                        <a:rPr lang="ru-RU" sz="2000" b="1" dirty="0" smtClean="0">
                          <a:latin typeface="PF Din Text Cond Pro Light"/>
                        </a:rPr>
                      </a:br>
                      <a:r>
                        <a:rPr lang="ru-RU" sz="2000" b="1" dirty="0" smtClean="0">
                          <a:latin typeface="PF Din Text Cond Pro Light"/>
                        </a:rPr>
                        <a:t>до 1 размера расчета, без ККТ, но не менее</a:t>
                      </a:r>
                      <a:r>
                        <a:rPr lang="ru-RU" sz="2000" b="1" baseline="0" dirty="0" smtClean="0">
                          <a:latin typeface="PF Din Text Cond Pro Light"/>
                        </a:rPr>
                        <a:t> 30 тыс. руб.</a:t>
                      </a:r>
                      <a:endParaRPr lang="ru-RU" sz="2000" b="1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PF Din Text Cond Pro Light"/>
                        </a:rPr>
                        <a:t>Штраф от 1/4 </a:t>
                      </a:r>
                      <a:br>
                        <a:rPr lang="ru-RU" sz="2000" b="1" dirty="0" smtClean="0">
                          <a:latin typeface="PF Din Text Cond Pro Light"/>
                        </a:rPr>
                      </a:br>
                      <a:r>
                        <a:rPr lang="ru-RU" sz="2000" b="1" dirty="0" smtClean="0">
                          <a:latin typeface="PF Din Text Cond Pro Light"/>
                        </a:rPr>
                        <a:t>до 1/2 размера расчета, без ККТ, но не менее</a:t>
                      </a:r>
                      <a:r>
                        <a:rPr lang="ru-RU" sz="2000" b="1" baseline="0" dirty="0" smtClean="0">
                          <a:latin typeface="PF Din Text Cond Pro Light"/>
                        </a:rPr>
                        <a:t> </a:t>
                      </a:r>
                      <a:br>
                        <a:rPr lang="ru-RU" sz="2000" b="1" baseline="0" dirty="0" smtClean="0">
                          <a:latin typeface="PF Din Text Cond Pro Light"/>
                        </a:rPr>
                      </a:br>
                      <a:r>
                        <a:rPr lang="ru-RU" sz="2000" b="1" baseline="0" dirty="0" smtClean="0">
                          <a:latin typeface="PF Din Text Cond Pro Light"/>
                        </a:rPr>
                        <a:t>10 тыс. руб.</a:t>
                      </a:r>
                      <a:endParaRPr lang="ru-RU" sz="2000" b="1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</a:tr>
              <a:tr h="101802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PF Din Text Cond Pro Light"/>
                        </a:rPr>
                        <a:t>Часть</a:t>
                      </a:r>
                      <a:r>
                        <a:rPr lang="ru-RU" sz="2000" b="1" baseline="0" dirty="0" smtClean="0">
                          <a:latin typeface="PF Din Text Cond Pro Light"/>
                        </a:rPr>
                        <a:t> 3:</a:t>
                      </a:r>
                    </a:p>
                    <a:p>
                      <a:pPr algn="ctr"/>
                      <a:r>
                        <a:rPr lang="ru-RU" sz="2000" b="1" baseline="0" dirty="0" smtClean="0">
                          <a:latin typeface="PF Din Text Cond Pro Light"/>
                        </a:rPr>
                        <a:t>Повторное совершение административного правонарушения, предусмотренного частью 2 и сумма расчета без ККТ </a:t>
                      </a:r>
                      <a:br>
                        <a:rPr lang="ru-RU" sz="2000" b="1" baseline="0" dirty="0" smtClean="0">
                          <a:latin typeface="PF Din Text Cond Pro Light"/>
                        </a:rPr>
                      </a:br>
                      <a:r>
                        <a:rPr lang="ru-RU" sz="2000" b="1" baseline="0" dirty="0" smtClean="0">
                          <a:latin typeface="PF Din Text Cond Pro Light"/>
                        </a:rPr>
                        <a:t>более 1 млн.</a:t>
                      </a:r>
                      <a:endParaRPr lang="ru-RU" sz="2000" b="1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PF Din Text Cond Pro Light"/>
                        </a:rPr>
                        <a:t>приостановление деятельности </a:t>
                      </a:r>
                      <a:br>
                        <a:rPr lang="ru-RU" sz="2000" b="1" dirty="0" smtClean="0">
                          <a:latin typeface="PF Din Text Cond Pro Light"/>
                        </a:rPr>
                      </a:br>
                      <a:r>
                        <a:rPr lang="ru-RU" sz="2000" b="1" dirty="0" smtClean="0">
                          <a:latin typeface="PF Din Text Cond Pro Light"/>
                        </a:rPr>
                        <a:t>на срок до 90 суток</a:t>
                      </a:r>
                      <a:endParaRPr lang="ru-RU" sz="2000" b="1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marL="0" marR="0" indent="0" algn="ctr" defTabSz="957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PF Din Text Cond Pro Light"/>
                        </a:rPr>
                        <a:t>приостановление деятельности </a:t>
                      </a:r>
                      <a:br>
                        <a:rPr lang="ru-RU" sz="2000" b="1" dirty="0" smtClean="0">
                          <a:latin typeface="PF Din Text Cond Pro Light"/>
                        </a:rPr>
                      </a:br>
                      <a:r>
                        <a:rPr lang="ru-RU" sz="2000" b="1" dirty="0" smtClean="0">
                          <a:latin typeface="PF Din Text Cond Pro Light"/>
                        </a:rPr>
                        <a:t>на срок до 90 суток</a:t>
                      </a: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marL="0" marR="0" indent="0" algn="ctr" defTabSz="957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PF Din Text Cond Pro Light"/>
                        </a:rPr>
                        <a:t>дисквалификация</a:t>
                      </a:r>
                      <a:br>
                        <a:rPr lang="ru-RU" sz="2000" b="1" dirty="0" smtClean="0">
                          <a:latin typeface="PF Din Text Cond Pro Light"/>
                        </a:rPr>
                      </a:br>
                      <a:r>
                        <a:rPr lang="ru-RU" sz="2000" b="1" dirty="0" smtClean="0">
                          <a:latin typeface="PF Din Text Cond Pro Light"/>
                        </a:rPr>
                        <a:t> на срок от 1 года </a:t>
                      </a:r>
                      <a:br>
                        <a:rPr lang="ru-RU" sz="2000" b="1" dirty="0" smtClean="0">
                          <a:latin typeface="PF Din Text Cond Pro Light"/>
                        </a:rPr>
                      </a:br>
                      <a:r>
                        <a:rPr lang="ru-RU" sz="2000" b="1" dirty="0" smtClean="0">
                          <a:latin typeface="PF Din Text Cond Pro Light"/>
                        </a:rPr>
                        <a:t>до 2 лет</a:t>
                      </a:r>
                    </a:p>
                  </a:txBody>
                  <a:tcPr marL="98708" marR="98708" marT="50408" marB="50408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78148" y="366769"/>
            <a:ext cx="10009112" cy="8935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ru-RU" sz="3500" b="1" dirty="0" smtClean="0">
              <a:solidFill>
                <a:srgbClr val="0070C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r>
              <a:rPr lang="ru-RU" sz="35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Административная ответственность</a:t>
            </a:r>
          </a:p>
          <a:p>
            <a:pPr algn="ctr"/>
            <a:r>
              <a:rPr lang="ru-RU" sz="16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(с 15.07.2016 срок давности привлечения к административной ответственности за нарушение законодательства о применении контрольно-кассовой техники </a:t>
            </a:r>
            <a:r>
              <a:rPr lang="ru-RU" sz="16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составляет один год (</a:t>
            </a:r>
            <a:r>
              <a:rPr lang="ru-RU" sz="16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ст. 4.5 КоАП </a:t>
            </a:r>
            <a:r>
              <a:rPr lang="ru-RU" sz="1600" b="1" dirty="0" smtClean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РФ)</a:t>
            </a:r>
            <a:endParaRPr lang="ru-RU" sz="1600" b="1" dirty="0">
              <a:solidFill>
                <a:srgbClr val="0070C0"/>
              </a:solidFill>
              <a:latin typeface="PF Din Text Cond Pro Light"/>
              <a:cs typeface="Segoe UI" panose="020B0502040204020203" pitchFamily="34" charset="0"/>
            </a:endParaRPr>
          </a:p>
          <a:p>
            <a:pPr algn="ctr"/>
            <a:endParaRPr lang="ru-RU" sz="3500" b="1" dirty="0">
              <a:solidFill>
                <a:srgbClr val="0070C0"/>
              </a:solidFill>
              <a:latin typeface="PF Din Text Cond Pro Light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75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9</a:t>
            </a:fld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705814"/>
              </p:ext>
            </p:extLst>
          </p:nvPr>
        </p:nvGraphicFramePr>
        <p:xfrm>
          <a:off x="594172" y="1476375"/>
          <a:ext cx="9727358" cy="54726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/>
                <a:gridCol w="2160240"/>
                <a:gridCol w="2160240"/>
                <a:gridCol w="2238526"/>
              </a:tblGrid>
              <a:tr h="59141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PF Din Text Cond Pro Light"/>
                        </a:rPr>
                        <a:t>ст. 14.5</a:t>
                      </a:r>
                      <a:r>
                        <a:rPr lang="ru-RU" sz="1600" baseline="0" dirty="0" smtClean="0">
                          <a:latin typeface="PF Din Text Cond Pro Light"/>
                        </a:rPr>
                        <a:t> КоАП РФ</a:t>
                      </a:r>
                      <a:endParaRPr lang="ru-RU" sz="1600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PF Din Text Cond Pro Light"/>
                        </a:rPr>
                        <a:t>Индивидуальный предприниматель</a:t>
                      </a:r>
                      <a:endParaRPr lang="ru-RU" sz="1600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PF Din Text Cond Pro Light"/>
                        </a:rPr>
                        <a:t>Юридическое</a:t>
                      </a:r>
                      <a:br>
                        <a:rPr lang="ru-RU" sz="1600" dirty="0" smtClean="0">
                          <a:latin typeface="PF Din Text Cond Pro Light"/>
                        </a:rPr>
                      </a:br>
                      <a:r>
                        <a:rPr lang="ru-RU" sz="1600" baseline="0" dirty="0" smtClean="0">
                          <a:latin typeface="PF Din Text Cond Pro Light"/>
                        </a:rPr>
                        <a:t> лицо</a:t>
                      </a:r>
                      <a:endParaRPr lang="ru-RU" sz="1600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PF Din Text Cond Pro Light"/>
                        </a:rPr>
                        <a:t>Должностное</a:t>
                      </a:r>
                      <a:br>
                        <a:rPr lang="ru-RU" sz="1600" dirty="0" smtClean="0">
                          <a:latin typeface="PF Din Text Cond Pro Light"/>
                        </a:rPr>
                      </a:br>
                      <a:r>
                        <a:rPr lang="ru-RU" sz="1600" dirty="0" smtClean="0">
                          <a:latin typeface="PF Din Text Cond Pro Light"/>
                        </a:rPr>
                        <a:t>лицо</a:t>
                      </a:r>
                      <a:endParaRPr lang="ru-RU" sz="1600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</a:tr>
              <a:tr h="4881189">
                <a:tc>
                  <a:txBody>
                    <a:bodyPr/>
                    <a:lstStyle/>
                    <a:p>
                      <a:pPr marL="0" algn="ctr" defTabSz="957355" rtl="0" eaLnBrk="1" latinLnBrk="0" hangingPunct="1"/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Часть 4:</a:t>
                      </a:r>
                    </a:p>
                    <a:p>
                      <a:pPr marL="0" algn="ctr" defTabSz="957355" rtl="0" eaLnBrk="1" latinLnBrk="0" hangingPunct="1"/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Применение ККТ, которая не соответствует установленным 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 требованиям, либо применение ККТ с нарушением законодательства РФ </a:t>
                      </a:r>
                      <a:b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</a:br>
                      <a:r>
                        <a:rPr lang="ru-RU" sz="2000" b="1" kern="1200" baseline="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о применении ККТ , порядка регистрации ККТ,  порядка, сроков и условий перерегистрации ККТ</a:t>
                      </a:r>
                      <a:endParaRPr lang="ru-RU" sz="2000" b="1" dirty="0">
                        <a:latin typeface="PF Din Text Cond Pro Light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marL="0" algn="ctr" defTabSz="957355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предупреждение или штраф </a:t>
                      </a:r>
                      <a:br>
                        <a:rPr lang="ru-RU" sz="20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</a:b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от 1,5 тыс. до 3 тыс. руб.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PF Din Text Cond Pro Light"/>
                        <a:ea typeface="+mn-ea"/>
                        <a:cs typeface="+mn-cs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marL="0" algn="ctr" defTabSz="957355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предупреждение или штраф </a:t>
                      </a:r>
                      <a:br>
                        <a:rPr lang="ru-RU" sz="20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</a:b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от 5 тыс. до 10 тыс. руб.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PF Din Text Cond Pro Light"/>
                        <a:ea typeface="+mn-ea"/>
                        <a:cs typeface="+mn-cs"/>
                      </a:endParaRPr>
                    </a:p>
                  </a:txBody>
                  <a:tcPr marL="98708" marR="98708" marT="50408" marB="50408" anchor="ctr"/>
                </a:tc>
                <a:tc>
                  <a:txBody>
                    <a:bodyPr/>
                    <a:lstStyle/>
                    <a:p>
                      <a:pPr marL="0" algn="ctr" defTabSz="957355" rtl="0" eaLnBrk="1" latinLnBrk="0" hangingPunct="1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предупреждение или штраф </a:t>
                      </a:r>
                      <a:br>
                        <a:rPr lang="ru-RU" sz="20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</a:b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PF Din Text Cond Pro Light"/>
                          <a:ea typeface="+mn-ea"/>
                          <a:cs typeface="+mn-cs"/>
                        </a:rPr>
                        <a:t>от 1,5 тыс. до 3 тыс. руб.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PF Din Text Cond Pro Light"/>
                        <a:ea typeface="+mn-ea"/>
                        <a:cs typeface="+mn-cs"/>
                      </a:endParaRPr>
                    </a:p>
                  </a:txBody>
                  <a:tcPr marL="98708" marR="98708" marT="50408" marB="50408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071456" y="612279"/>
            <a:ext cx="8766621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ru-RU" sz="3500" b="1" dirty="0">
                <a:solidFill>
                  <a:srgbClr val="0070C0"/>
                </a:solidFill>
                <a:latin typeface="PF Din Text Cond Pro Light"/>
                <a:cs typeface="Segoe UI" panose="020B0502040204020203" pitchFamily="34" charset="0"/>
              </a:rPr>
              <a:t>Административная ответственность</a:t>
            </a:r>
          </a:p>
        </p:txBody>
      </p:sp>
    </p:spTree>
    <p:extLst>
      <p:ext uri="{BB962C8B-B14F-4D97-AF65-F5344CB8AC3E}">
        <p14:creationId xmlns:p14="http://schemas.microsoft.com/office/powerpoint/2010/main" val="35413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12845</TotalTime>
  <Words>495</Words>
  <Application>Microsoft Office PowerPoint</Application>
  <PresentationFormat>Произвольный</PresentationFormat>
  <Paragraphs>122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Present_FNS2012_A4</vt:lpstr>
      <vt:lpstr>«Подведение итогов реформы по переходу на новый порядок применения контрольно-кассовой техники нового образца»</vt:lpstr>
      <vt:lpstr>Презентация PowerPoint</vt:lpstr>
      <vt:lpstr>Передача фискальных данных в налоговый орган</vt:lpstr>
      <vt:lpstr>ОБЕСПЕЧЕНИЕ ДОСТУПНОСТИ ПРЕДЛОЖЕНИЙ ПРОФЕССИОНАЛЬНЫХ УЧАСТНИКОВ РЕФОРМЫ</vt:lpstr>
      <vt:lpstr> СТАТИСТИКА РЕАЛИЗАЦИИ 3 ЭТАПА РЕФОРМЫ В ПЕРМСКОМ КРАЕ </vt:lpstr>
      <vt:lpstr> ОБЩАЯ СТАТИСТИКА РЕАЛИЗАЦИИ РЕФОРМЫ В ПЕРМСКОМ КРАЕ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В.Ю. Клюев</dc:creator>
  <cp:lastModifiedBy>Валов Алексей Геннадьевич</cp:lastModifiedBy>
  <cp:revision>683</cp:revision>
  <cp:lastPrinted>2019-12-03T05:14:06Z</cp:lastPrinted>
  <dcterms:created xsi:type="dcterms:W3CDTF">2013-02-14T12:24:50Z</dcterms:created>
  <dcterms:modified xsi:type="dcterms:W3CDTF">2019-12-10T07:23:43Z</dcterms:modified>
</cp:coreProperties>
</file>