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96" r:id="rId2"/>
    <p:sldId id="315" r:id="rId3"/>
    <p:sldId id="316" r:id="rId4"/>
    <p:sldId id="318" r:id="rId5"/>
    <p:sldId id="319" r:id="rId6"/>
    <p:sldId id="331" r:id="rId7"/>
    <p:sldId id="317" r:id="rId8"/>
    <p:sldId id="334" r:id="rId9"/>
    <p:sldId id="324" r:id="rId10"/>
    <p:sldId id="326" r:id="rId11"/>
    <p:sldId id="327" r:id="rId12"/>
    <p:sldId id="329" r:id="rId13"/>
    <p:sldId id="297" r:id="rId14"/>
  </p:sldIdLst>
  <p:sldSz cx="9144000" cy="5715000" type="screen16x10"/>
  <p:notesSz cx="6724650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76" autoAdjust="0"/>
  </p:normalViewPr>
  <p:slideViewPr>
    <p:cSldViewPr>
      <p:cViewPr>
        <p:scale>
          <a:sx n="94" d="100"/>
          <a:sy n="94" d="100"/>
        </p:scale>
        <p:origin x="-1290" y="-28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4015" cy="493712"/>
          </a:xfrm>
          <a:prstGeom prst="rect">
            <a:avLst/>
          </a:prstGeom>
        </p:spPr>
        <p:txBody>
          <a:bodyPr vert="horz" lIns="90735" tIns="45367" rIns="90735" bIns="4536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9080" y="1"/>
            <a:ext cx="2914015" cy="493712"/>
          </a:xfrm>
          <a:prstGeom prst="rect">
            <a:avLst/>
          </a:prstGeom>
        </p:spPr>
        <p:txBody>
          <a:bodyPr vert="horz" lIns="90735" tIns="45367" rIns="90735" bIns="45367" rtlCol="0"/>
          <a:lstStyle>
            <a:lvl1pPr algn="r">
              <a:defRPr sz="1200"/>
            </a:lvl1pPr>
          </a:lstStyle>
          <a:p>
            <a:fld id="{7DACCBB8-2A4F-49E8-AB48-F1E6518BF32F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1638" y="741363"/>
            <a:ext cx="59213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5" tIns="45367" rIns="90735" bIns="4536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2466" y="4690269"/>
            <a:ext cx="5379720" cy="4443412"/>
          </a:xfrm>
          <a:prstGeom prst="rect">
            <a:avLst/>
          </a:prstGeom>
        </p:spPr>
        <p:txBody>
          <a:bodyPr vert="horz" lIns="90735" tIns="45367" rIns="90735" bIns="4536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14015" cy="493712"/>
          </a:xfrm>
          <a:prstGeom prst="rect">
            <a:avLst/>
          </a:prstGeom>
        </p:spPr>
        <p:txBody>
          <a:bodyPr vert="horz" lIns="90735" tIns="45367" rIns="90735" bIns="4536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9080" y="9378824"/>
            <a:ext cx="2914015" cy="493712"/>
          </a:xfrm>
          <a:prstGeom prst="rect">
            <a:avLst/>
          </a:prstGeom>
        </p:spPr>
        <p:txBody>
          <a:bodyPr vert="horz" lIns="90735" tIns="45367" rIns="90735" bIns="45367" rtlCol="0" anchor="b"/>
          <a:lstStyle>
            <a:lvl1pPr algn="r">
              <a:defRPr sz="1200"/>
            </a:lvl1pPr>
          </a:lstStyle>
          <a:p>
            <a:fld id="{6B794A58-802E-4653-B50F-1D2EAECB41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568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9"/>
            <a:ext cx="9144000" cy="5713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105549"/>
            <a:ext cx="7772400" cy="1225021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329"/>
            <a:ext cx="6400800" cy="146050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345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6" y="864884"/>
            <a:ext cx="7562805" cy="9525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1EF34-AC4E-4BEA-8CAF-09C7CAEB0036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9AE0B-CD44-49DF-9DF7-60D47C412FE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453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27543"/>
            <a:ext cx="3008313" cy="96837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27545"/>
            <a:ext cx="5111751" cy="487759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195920"/>
            <a:ext cx="3008313" cy="3909219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1D914-29FA-4C7C-8788-BBAC0DF60BB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651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4"/>
            <a:ext cx="5486400" cy="47228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Autofit/>
          </a:bodyPr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94"/>
            <a:ext cx="5486400" cy="670719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A6330-F686-4801-B239-5E80FAC61F1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503F1-F1A5-4CA3-B83D-616942EB716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983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99C95-B627-4481-BA7D-3924348DB10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DB37-9E50-4CA1-AA00-2519E8B0371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454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74" y="252679"/>
            <a:ext cx="2405063" cy="53763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91" y="252679"/>
            <a:ext cx="7065963" cy="53763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9FA6E-491E-4059-820D-5D24771A4F2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40571-7761-4917-85F2-D842A5F950B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71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2478469" y="1039840"/>
            <a:ext cx="6102883" cy="397790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85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926161" y="4272144"/>
            <a:ext cx="923925" cy="313973"/>
          </a:xfrm>
          <a:prstGeom prst="rect">
            <a:avLst/>
          </a:prstGeom>
          <a:noFill/>
        </p:spPr>
        <p:txBody>
          <a:bodyPr lIns="71561" tIns="35780" rIns="71561" bIns="35780"/>
          <a:lstStyle/>
          <a:p>
            <a:pPr defTabSz="816296">
              <a:defRPr/>
            </a:pP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9" y="1672176"/>
            <a:ext cx="7632700" cy="3563054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91" y="620901"/>
            <a:ext cx="7548639" cy="1051279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DE175-D24B-4431-B98F-5894FBB2207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40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926161" y="4272144"/>
            <a:ext cx="923925" cy="313973"/>
          </a:xfrm>
          <a:prstGeom prst="rect">
            <a:avLst/>
          </a:prstGeom>
          <a:noFill/>
        </p:spPr>
        <p:txBody>
          <a:bodyPr lIns="71561" tIns="35780" rIns="71561" bIns="35780"/>
          <a:lstStyle/>
          <a:p>
            <a:pPr defTabSz="816296">
              <a:defRPr/>
            </a:pP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9" y="1672176"/>
            <a:ext cx="7632700" cy="3563054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9" y="620893"/>
            <a:ext cx="7632699" cy="1051278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6666A-54EB-4BEA-AB44-5C24A128B84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5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9"/>
            <a:ext cx="9144000" cy="5713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9" y="1672176"/>
            <a:ext cx="7632700" cy="3563054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189" y="620893"/>
            <a:ext cx="7632699" cy="1051278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3C8CE-5D75-4D15-BCBA-E11604FC933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9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9"/>
            <a:ext cx="9144000" cy="5713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9" y="1672176"/>
            <a:ext cx="7632700" cy="3563054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189" y="620893"/>
            <a:ext cx="7632699" cy="1051278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D4983-A2E0-43DA-838D-8178EE4EA22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34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71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9" y="1642433"/>
            <a:ext cx="5736843" cy="113506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9" y="392275"/>
            <a:ext cx="5736843" cy="1250156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7941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90" y="620900"/>
            <a:ext cx="8075612" cy="1051279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672169"/>
            <a:ext cx="3647576" cy="356305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672169"/>
            <a:ext cx="3671888" cy="356305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EB96A-9C3F-4E00-9EE7-7EB761DDDBFB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5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79265"/>
            <a:ext cx="4040188" cy="533134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812396"/>
            <a:ext cx="4040188" cy="329274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279265"/>
            <a:ext cx="4041775" cy="533134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052C1-3386-4AC2-9CB9-77BFC762599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5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9"/>
            <a:ext cx="9144000" cy="5713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9" y="620895"/>
            <a:ext cx="7632700" cy="1028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9" y="1658058"/>
            <a:ext cx="7632700" cy="357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64"/>
            <a:ext cx="2133600" cy="305153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111027-2908-40A4-84BA-75B8469EF51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64"/>
            <a:ext cx="2895600" cy="305153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2662" y="4887740"/>
            <a:ext cx="504825" cy="569736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lnSpc>
                <a:spcPts val="1878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C9014CD-AA60-40B9-9439-455ADBFA709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40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</p:sldLayoutIdLst>
  <p:hf hdr="0" ftr="0" dt="0"/>
  <p:txStyles>
    <p:titleStyle>
      <a:lvl1pPr algn="l" defTabSz="815975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2pPr>
      <a:lvl3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3pPr>
      <a:lvl4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4pPr>
      <a:lvl5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5pPr>
      <a:lvl6pPr marL="4572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144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716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288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84163" algn="l" defTabSz="815975" rtl="0" eaLnBrk="0" fontAlgn="base" hangingPunct="0">
        <a:spcBef>
          <a:spcPct val="20000"/>
        </a:spcBef>
        <a:spcAft>
          <a:spcPct val="0"/>
        </a:spcAft>
        <a:buFont typeface="+mj-lt"/>
        <a:defRPr sz="2400" kern="1200">
          <a:solidFill>
            <a:srgbClr val="005AA9"/>
          </a:solidFill>
          <a:latin typeface="+mj-lt"/>
          <a:ea typeface="+mn-ea"/>
          <a:cs typeface="+mn-cs"/>
        </a:defRPr>
      </a:lvl1pPr>
      <a:lvl2pPr marL="284163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04F53"/>
          </a:solidFill>
          <a:latin typeface="+mj-lt"/>
          <a:ea typeface="+mn-ea"/>
          <a:cs typeface="+mn-cs"/>
        </a:defRPr>
      </a:lvl2pPr>
      <a:lvl3pPr marL="557213" indent="-203200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04F53"/>
          </a:solidFill>
          <a:latin typeface="+mj-lt"/>
          <a:ea typeface="+mn-ea"/>
          <a:cs typeface="+mn-cs"/>
        </a:defRPr>
      </a:lvl3pPr>
      <a:lvl4pPr indent="280988" algn="just" defTabSz="815975" rtl="0" eaLnBrk="0" fontAlgn="base" hangingPunct="0">
        <a:lnSpc>
          <a:spcPts val="19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122363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179512" y="2857500"/>
            <a:ext cx="8893175" cy="1224139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«Риск-ориентированный подход, применяемый налоговыми органами,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выборе объектов для проведения выездных налоговых проверок»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Garamond" pitchFamily="18" charset="0"/>
              </a:rPr>
              <a:t/>
            </a:r>
            <a:br>
              <a:rPr lang="ru-RU" sz="2700" dirty="0" smtClean="0">
                <a:latin typeface="Garamond" pitchFamily="18" charset="0"/>
              </a:rPr>
            </a:br>
            <a:endParaRPr lang="ru-RU" sz="2700" dirty="0" smtClean="0">
              <a:latin typeface="Garamond" pitchFamily="18" charset="0"/>
            </a:endParaRPr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651" y="3898199"/>
            <a:ext cx="7777163" cy="1679223"/>
          </a:xfrm>
        </p:spPr>
        <p:txBody>
          <a:bodyPr>
            <a:normAutofit/>
          </a:bodyPr>
          <a:lstStyle/>
          <a:p>
            <a:pPr eaLnBrk="1" hangingPunct="1"/>
            <a:endParaRPr lang="ru-RU" altLang="ru-RU" sz="2000" b="1" dirty="0" smtClean="0">
              <a:latin typeface="Garamond" pitchFamily="18" charset="0"/>
            </a:endParaRPr>
          </a:p>
          <a:p>
            <a:pPr eaLnBrk="1" hangingPunct="1"/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анализа и планирования налоговых проверок  Управления</a:t>
            </a:r>
          </a:p>
          <a:p>
            <a:pPr eaLnBrk="1" hangingPunct="1"/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Михеева Наталья Николаевна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9250" y="56448"/>
            <a:ext cx="5689600" cy="481543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algn="ctr" defTabSz="1043056">
              <a:defRPr/>
            </a:pPr>
            <a:r>
              <a:rPr lang="ru-RU" sz="2000" b="1" dirty="0">
                <a:solidFill>
                  <a:prstClr val="white"/>
                </a:solidFill>
                <a:latin typeface="Garamond" pitchFamily="18" charset="0"/>
              </a:rPr>
              <a:t>УФНС РОССИИ ПО ПЕРМСКОМУ КРАЮ</a:t>
            </a:r>
          </a:p>
        </p:txBody>
      </p:sp>
    </p:spTree>
    <p:extLst>
      <p:ext uri="{BB962C8B-B14F-4D97-AF65-F5344CB8AC3E}">
        <p14:creationId xmlns:p14="http://schemas.microsoft.com/office/powerpoint/2010/main" val="327636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Положительные моменты </a:t>
            </a:r>
            <a:r>
              <a:rPr lang="ru-RU" dirty="0" smtClean="0">
                <a:solidFill>
                  <a:srgbClr val="FF0000"/>
                </a:solidFill>
              </a:rPr>
              <a:t>централизации:</a:t>
            </a:r>
          </a:p>
          <a:p>
            <a:r>
              <a:rPr lang="ru-RU" dirty="0" smtClean="0"/>
              <a:t>	- Экстерриториальность </a:t>
            </a:r>
            <a:r>
              <a:rPr lang="ru-RU" dirty="0"/>
              <a:t>- возможность проведения предпроверочного анализа  групп компаний (холдингов)</a:t>
            </a:r>
          </a:p>
          <a:p>
            <a:endParaRPr lang="ru-RU" sz="1400" dirty="0"/>
          </a:p>
          <a:p>
            <a:r>
              <a:rPr lang="ru-RU" dirty="0" smtClean="0"/>
              <a:t>	- Выявление </a:t>
            </a:r>
            <a:r>
              <a:rPr lang="ru-RU" dirty="0"/>
              <a:t>различных схем дробления бизнеса, участники которых состоят в различных </a:t>
            </a:r>
            <a:r>
              <a:rPr lang="ru-RU" dirty="0" smtClean="0"/>
              <a:t>налоговых органов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91" y="337221"/>
            <a:ext cx="8065265" cy="1334960"/>
          </a:xfrm>
        </p:spPr>
        <p:txBody>
          <a:bodyPr/>
          <a:lstStyle/>
          <a:p>
            <a:pPr algn="ctr"/>
            <a:r>
              <a:rPr lang="ru-RU" sz="1800" dirty="0" smtClean="0"/>
              <a:t>Централизованы </a:t>
            </a:r>
            <a:r>
              <a:rPr lang="ru-RU" sz="1800" dirty="0"/>
              <a:t>функции контрольно-аналитической работы и проведения предпроверочного анализа </a:t>
            </a:r>
            <a:r>
              <a:rPr lang="ru-RU" sz="1800" dirty="0" smtClean="0"/>
              <a:t>налогоплательщиков Пермского края </a:t>
            </a:r>
            <a:r>
              <a:rPr lang="ru-RU" sz="1800" dirty="0"/>
              <a:t>на базе ИФНС России по крупнейшим налогоплательщикам по Пермскому краю с 30.04.2019 года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ADE175-D24B-4431-B98F-5894FBB2207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782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sz="1400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Цель</a:t>
            </a:r>
            <a:r>
              <a:rPr lang="ru-RU" dirty="0" smtClean="0"/>
              <a:t> </a:t>
            </a:r>
            <a:r>
              <a:rPr lang="ru-RU" dirty="0"/>
              <a:t>– обеспечить самостоятельную уплату налогов налогоплательщиком</a:t>
            </a:r>
            <a:r>
              <a:rPr lang="ru-RU" dirty="0" smtClean="0"/>
              <a:t>.</a:t>
            </a:r>
          </a:p>
          <a:p>
            <a:pPr algn="just"/>
            <a:endParaRPr lang="ru-RU" sz="1400" dirty="0" smtClean="0"/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Выездная </a:t>
            </a:r>
            <a:r>
              <a:rPr lang="ru-RU" dirty="0">
                <a:solidFill>
                  <a:srgbClr val="FF0000"/>
                </a:solidFill>
              </a:rPr>
              <a:t>налоговая проверка </a:t>
            </a:r>
            <a:r>
              <a:rPr lang="ru-RU" dirty="0"/>
              <a:t>– это крайняя мера</a:t>
            </a:r>
            <a:r>
              <a:rPr lang="ru-RU" dirty="0" smtClean="0"/>
              <a:t>.</a:t>
            </a:r>
          </a:p>
          <a:p>
            <a:pPr algn="just"/>
            <a:endParaRPr lang="ru-RU" sz="1400" dirty="0"/>
          </a:p>
          <a:p>
            <a:pPr algn="just"/>
            <a:r>
              <a:rPr lang="ru-RU" dirty="0" smtClean="0"/>
              <a:t> </a:t>
            </a:r>
            <a:r>
              <a:rPr lang="ru-RU" dirty="0">
                <a:solidFill>
                  <a:srgbClr val="FF0000"/>
                </a:solidFill>
              </a:rPr>
              <a:t>Задача налоговых органов </a:t>
            </a:r>
            <a:r>
              <a:rPr lang="ru-RU" dirty="0"/>
              <a:t>– указать на нарушения и пресечь применение схемы в последующих периодах.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91" y="337221"/>
            <a:ext cx="7548639" cy="1334960"/>
          </a:xfrm>
        </p:spPr>
        <p:txBody>
          <a:bodyPr/>
          <a:lstStyle/>
          <a:p>
            <a:pPr algn="ctr"/>
            <a:r>
              <a:rPr lang="ru-RU" sz="2800" dirty="0" smtClean="0"/>
              <a:t>Информирование налогоплательщика об </a:t>
            </a:r>
            <a:r>
              <a:rPr lang="ru-RU" sz="2800" dirty="0"/>
              <a:t>установленных </a:t>
            </a:r>
            <a:r>
              <a:rPr lang="ru-RU" sz="2800" dirty="0" smtClean="0"/>
              <a:t>рисках  - важное изменение </a:t>
            </a:r>
            <a:r>
              <a:rPr lang="ru-RU" sz="2800" dirty="0"/>
              <a:t>системы планирования </a:t>
            </a:r>
            <a:r>
              <a:rPr lang="ru-RU" sz="2800" dirty="0" smtClean="0"/>
              <a:t>проверок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ADE175-D24B-4431-B98F-5894FBB2207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500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189" y="1057300"/>
            <a:ext cx="7632700" cy="4177930"/>
          </a:xfrm>
        </p:spPr>
        <p:txBody>
          <a:bodyPr/>
          <a:lstStyle/>
          <a:p>
            <a:pPr algn="just"/>
            <a:endParaRPr lang="ru-RU" sz="2600" dirty="0" smtClean="0">
              <a:solidFill>
                <a:srgbClr val="FF0000"/>
              </a:solidFill>
            </a:endParaRPr>
          </a:p>
          <a:p>
            <a:pPr algn="just"/>
            <a:r>
              <a:rPr lang="ru-RU" sz="2600" dirty="0" smtClean="0">
                <a:solidFill>
                  <a:srgbClr val="FF0000"/>
                </a:solidFill>
              </a:rPr>
              <a:t>Цель отраслевых проектов </a:t>
            </a:r>
            <a:r>
              <a:rPr lang="ru-RU" sz="2600" dirty="0" smtClean="0"/>
              <a:t>- плавный </a:t>
            </a:r>
            <a:r>
              <a:rPr lang="ru-RU" sz="2600" dirty="0"/>
              <a:t>переход от проверки отдельного налогоплательщика к созданию прозрачной контрольной среды в отраслях и рынках путем выявления налоговых рисков, характерных для конкретной отрасли, разъяснения налогоплательщикам способов их устранения и побуждения к добровольному отказу от схем ухода от налогообложения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91" y="337221"/>
            <a:ext cx="7548639" cy="576063"/>
          </a:xfrm>
        </p:spPr>
        <p:txBody>
          <a:bodyPr/>
          <a:lstStyle/>
          <a:p>
            <a:pPr algn="ctr"/>
            <a:r>
              <a:rPr lang="ru-RU" sz="2800" dirty="0" smtClean="0"/>
              <a:t>Отраслевые </a:t>
            </a:r>
            <a:r>
              <a:rPr lang="ru-RU" sz="2800" dirty="0"/>
              <a:t>проекты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ADE175-D24B-4431-B98F-5894FBB2207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782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0" y="2832815"/>
            <a:ext cx="8893175" cy="1224139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700" dirty="0" smtClean="0">
                <a:latin typeface="Garamond" pitchFamily="18" charset="0"/>
              </a:rPr>
              <a:t/>
            </a:r>
            <a:br>
              <a:rPr lang="en-US" sz="2700" dirty="0" smtClean="0">
                <a:latin typeface="Garamond" pitchFamily="18" charset="0"/>
              </a:rPr>
            </a:br>
            <a:r>
              <a:rPr lang="ru-RU" sz="2700" dirty="0" smtClean="0">
                <a:latin typeface="Garamond" pitchFamily="18" charset="0"/>
              </a:rPr>
              <a:t/>
            </a:r>
            <a:br>
              <a:rPr lang="ru-RU" sz="2700" dirty="0" smtClean="0">
                <a:latin typeface="Garamond" pitchFamily="18" charset="0"/>
              </a:rPr>
            </a:br>
            <a:endParaRPr lang="ru-RU" sz="2700" dirty="0" smtClean="0">
              <a:latin typeface="Garamond" pitchFamily="18" charset="0"/>
            </a:endParaRPr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651" y="3898199"/>
            <a:ext cx="7777163" cy="167922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анализа и планирования налоговых проверок  Управления</a:t>
            </a:r>
          </a:p>
          <a:p>
            <a:pPr eaLnBrk="1" hangingPunct="1"/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Н.Н. Михеева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9250" y="56448"/>
            <a:ext cx="5689600" cy="481543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algn="ctr" defTabSz="1043056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Garamond" pitchFamily="18" charset="0"/>
                <a:ea typeface="+mj-ea"/>
                <a:cs typeface="+mj-cs"/>
              </a:rPr>
              <a:t>УФНС РОССИИ ПО ПЕРМСКОМУ КРАЮ</a:t>
            </a:r>
          </a:p>
        </p:txBody>
      </p:sp>
    </p:spTree>
    <p:extLst>
      <p:ext uri="{BB962C8B-B14F-4D97-AF65-F5344CB8AC3E}">
        <p14:creationId xmlns:p14="http://schemas.microsoft.com/office/powerpoint/2010/main" val="15114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Эффективная </a:t>
            </a:r>
            <a:r>
              <a:rPr lang="ru-RU" dirty="0"/>
              <a:t>контрольно-надзорная деятельность и высокое качество предоставляемых услуг для законного, прозрачного и комфортного ведения бизнеса, обеспечения соблюдения прав налогоплательщиков и формирования финансовой основы деятельности государства.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Миссия ФНС России: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ADE175-D24B-4431-B98F-5894FBB2207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39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	</a:t>
            </a:r>
          </a:p>
          <a:p>
            <a:pPr algn="just"/>
            <a:endParaRPr lang="ru-RU" sz="1800" dirty="0"/>
          </a:p>
          <a:p>
            <a:pPr algn="just"/>
            <a:r>
              <a:rPr lang="ru-RU" sz="1800" dirty="0" smtClean="0"/>
              <a:t>	Цель </a:t>
            </a:r>
            <a:r>
              <a:rPr lang="ru-RU" sz="1800" dirty="0"/>
              <a:t>концепции </a:t>
            </a:r>
            <a:r>
              <a:rPr lang="ru-RU" sz="1800" dirty="0" smtClean="0"/>
              <a:t>- </a:t>
            </a:r>
            <a:r>
              <a:rPr lang="ru-RU" sz="1800" dirty="0"/>
              <a:t>создание единой, открытой и понятной для налогоплательщиков и налоговых органов системы планирования выездных налоговых проверок. </a:t>
            </a:r>
            <a:endParaRPr lang="ru-RU" sz="1800" dirty="0" smtClean="0"/>
          </a:p>
          <a:p>
            <a:pPr algn="just"/>
            <a:r>
              <a:rPr lang="ru-RU" sz="1800" dirty="0" smtClean="0"/>
              <a:t>	Разработаны </a:t>
            </a:r>
            <a:r>
              <a:rPr lang="ru-RU" sz="1800" dirty="0"/>
              <a:t>и опубликованы 12 критериев, по которым </a:t>
            </a:r>
            <a:r>
              <a:rPr lang="ru-RU" sz="1800" dirty="0" smtClean="0"/>
              <a:t>проходит </a:t>
            </a:r>
            <a:r>
              <a:rPr lang="ru-RU" sz="1800" dirty="0"/>
              <a:t>идентификация рисков и определение количества и направления планируемых контрольных </a:t>
            </a:r>
            <a:r>
              <a:rPr lang="ru-RU" sz="1800" dirty="0" smtClean="0"/>
              <a:t>мероприятий.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 smtClean="0"/>
              <a:t>ПРИКАЗ от </a:t>
            </a:r>
            <a:r>
              <a:rPr lang="ru-RU" sz="2000" dirty="0"/>
              <a:t>30 мая 2007 г. N ММ-3-06/333</a:t>
            </a:r>
            <a:r>
              <a:rPr lang="ru-RU" sz="2000" dirty="0" smtClean="0"/>
              <a:t>@ «ОБ </a:t>
            </a:r>
            <a:r>
              <a:rPr lang="ru-RU" sz="2000" dirty="0"/>
              <a:t>УТВЕРЖДЕНИИ </a:t>
            </a:r>
            <a:r>
              <a:rPr lang="ru-RU" sz="2000" dirty="0" smtClean="0"/>
              <a:t>КОНЦЕПЦИИ СИСТЕМЫ </a:t>
            </a:r>
            <a:r>
              <a:rPr lang="ru-RU" sz="2000" dirty="0"/>
              <a:t>ПЛАНИРОВАНИЯ ВЫЕЗДНЫХ НАЛОГОВЫХ </a:t>
            </a:r>
            <a:r>
              <a:rPr lang="ru-RU" sz="2000" dirty="0" smtClean="0"/>
              <a:t>ПРОВЕРОК»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ADE175-D24B-4431-B98F-5894FBB2207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45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189" y="3577580"/>
            <a:ext cx="7632700" cy="1657650"/>
          </a:xfrm>
        </p:spPr>
        <p:txBody>
          <a:bodyPr/>
          <a:lstStyle/>
          <a:p>
            <a:endParaRPr lang="ru-RU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www.pb.nalog.ru/calculator.html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91" y="620901"/>
            <a:ext cx="7548639" cy="3028687"/>
          </a:xfrm>
        </p:spPr>
        <p:txBody>
          <a:bodyPr/>
          <a:lstStyle/>
          <a:p>
            <a:pPr algn="ctr"/>
            <a:r>
              <a:rPr lang="ru-RU" sz="3200" dirty="0"/>
              <a:t>Налоговый калькулятор по расчету налоговой нагрузки: </a:t>
            </a:r>
            <a:br>
              <a:rPr lang="ru-RU" sz="3200" dirty="0"/>
            </a:br>
            <a:r>
              <a:rPr lang="ru-RU" sz="3200" dirty="0"/>
              <a:t>новый интерактивный сервис для самостоятельной оценки налоговых рисков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ADE175-D24B-4431-B98F-5894FBB2207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20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3334674"/>
            <a:ext cx="8388423" cy="1900556"/>
          </a:xfrm>
        </p:spPr>
        <p:txBody>
          <a:bodyPr/>
          <a:lstStyle/>
          <a:p>
            <a:pPr algn="just"/>
            <a:endParaRPr lang="ru-RU" sz="1600" dirty="0" smtClean="0"/>
          </a:p>
          <a:p>
            <a:pPr algn="just"/>
            <a:r>
              <a:rPr lang="ru-RU" dirty="0" smtClean="0"/>
              <a:t>Сравнивая </a:t>
            </a:r>
            <a:r>
              <a:rPr lang="ru-RU" dirty="0"/>
              <a:t>налоговую нагрузку и уровень заработной платы по своей компании со средним значением по отрасли можно оценить свои </a:t>
            </a:r>
            <a:r>
              <a:rPr lang="ru-RU" dirty="0">
                <a:solidFill>
                  <a:srgbClr val="FF0000"/>
                </a:solidFill>
              </a:rPr>
              <a:t>налоговые риски </a:t>
            </a:r>
            <a:r>
              <a:rPr lang="ru-RU" dirty="0"/>
              <a:t>или вероятность проведения </a:t>
            </a:r>
            <a:r>
              <a:rPr lang="ru-RU" dirty="0">
                <a:solidFill>
                  <a:srgbClr val="FF0000"/>
                </a:solidFill>
              </a:rPr>
              <a:t>выездной проверки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91" y="337221"/>
            <a:ext cx="7548639" cy="1152127"/>
          </a:xfrm>
        </p:spPr>
        <p:txBody>
          <a:bodyPr/>
          <a:lstStyle/>
          <a:p>
            <a:pPr algn="ctr"/>
            <a:r>
              <a:rPr lang="ru-RU" sz="2800" dirty="0"/>
              <a:t>Для чего рассчитывается средняя налоговая нагрузка и заработная плата?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ADE175-D24B-4431-B98F-5894FBB2207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08345" y="1489348"/>
            <a:ext cx="8080079" cy="73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Налоговая нагрузка и заработная плата – важнейшие индикаторы дисциплины уплаты налогов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j-ea"/>
              <a:cs typeface="Aharoni" panose="02010803020104030203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30096"/>
            <a:ext cx="8856983" cy="110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6484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46556" y="96270"/>
            <a:ext cx="8524353" cy="920304"/>
          </a:xfrm>
        </p:spPr>
        <p:txBody>
          <a:bodyPr>
            <a:noAutofit/>
          </a:bodyPr>
          <a:lstStyle/>
          <a:p>
            <a:pPr lvl="2" defTabSz="988684" eaLnBrk="1" hangingPunct="1">
              <a:lnSpc>
                <a:spcPct val="95000"/>
              </a:lnSpc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НОВЫЕ ИНТЕРАКТИВНЫЕ СЕРВИСЫ «ПРОЗРАЧНЫЙ БИЗНЕС» И «НАЛОГОВЫЙ КАЛЬКУЛЯТОР ПО РАСЧЕТУ НАЛОГОВОЙ НАГРУЗКИ» - </a:t>
            </a:r>
            <a:b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ДЛЯ ОЦЕНКИ РЕГИОНАЛЬНЫХ КОМПАНИЙ</a:t>
            </a:r>
            <a:endParaRPr lang="ru-RU" sz="2000" kern="1200" dirty="0">
              <a:latin typeface="Arial Narrow" pitchFamily="34" charset="0"/>
              <a:ea typeface="+mj-ea"/>
              <a:cs typeface="+mj-cs"/>
            </a:endParaRPr>
          </a:p>
        </p:txBody>
      </p:sp>
      <p:pic>
        <p:nvPicPr>
          <p:cNvPr id="74756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7" y="1116080"/>
            <a:ext cx="6317292" cy="1003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864" y="1570833"/>
            <a:ext cx="1567996" cy="543543"/>
          </a:xfrm>
          <a:prstGeom prst="rect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531633"/>
              </p:ext>
            </p:extLst>
          </p:nvPr>
        </p:nvGraphicFramePr>
        <p:xfrm>
          <a:off x="1265388" y="2149173"/>
          <a:ext cx="6307619" cy="296461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79548"/>
                <a:gridCol w="1179449"/>
                <a:gridCol w="1244974"/>
                <a:gridCol w="1703648"/>
              </a:tblGrid>
              <a:tr h="763405">
                <a:tc>
                  <a:txBody>
                    <a:bodyPr/>
                    <a:lstStyle/>
                    <a:p>
                      <a:pPr algn="ctr"/>
                      <a:endParaRPr lang="ru-RU" sz="1500" dirty="0" smtClean="0">
                        <a:solidFill>
                          <a:schemeClr val="tx2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sz="1500" dirty="0" smtClean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Показатели</a:t>
                      </a:r>
                      <a:endParaRPr lang="ru-RU" sz="1500" dirty="0">
                        <a:solidFill>
                          <a:schemeClr val="tx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u="sng" dirty="0" smtClean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Налоговая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Средне-отраслевая</a:t>
                      </a:r>
                      <a:endParaRPr lang="ru-RU" sz="1500" dirty="0">
                        <a:solidFill>
                          <a:schemeClr val="tx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r>
                        <a:rPr lang="ru-RU" sz="1500" b="1" u="sng" dirty="0" smtClean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нагрузка</a:t>
                      </a:r>
                    </a:p>
                    <a:p>
                      <a:endParaRPr lang="ru-RU" sz="1500" b="1" dirty="0" smtClean="0">
                        <a:solidFill>
                          <a:schemeClr val="tx2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Фактическая</a:t>
                      </a:r>
                      <a:endParaRPr lang="ru-RU" sz="1500" b="1" dirty="0">
                        <a:solidFill>
                          <a:schemeClr val="tx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Отклонение от среднеотраслевой нагрузки</a:t>
                      </a:r>
                      <a:endParaRPr lang="ru-RU" sz="1500" b="1" dirty="0">
                        <a:solidFill>
                          <a:schemeClr val="tx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</a:tr>
              <a:tr h="531962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Arial Narrow" panose="020B0606020202030204" pitchFamily="34" charset="0"/>
                        </a:rPr>
                        <a:t>Совокупная нагрузка (без НДПИ и акцизов), %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4,64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4,70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0,06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</a:tr>
              <a:tr h="763405">
                <a:tc>
                  <a:txBody>
                    <a:bodyPr/>
                    <a:lstStyle/>
                    <a:p>
                      <a:pPr marL="0" marR="0" lvl="0" indent="0" algn="l" defTabSz="128417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Arial Narrow" panose="020B0606020202030204" pitchFamily="34" charset="0"/>
                        </a:rPr>
                        <a:t>Совокупная нагрузка (с учетом НДПИ и акцизов), %</a:t>
                      </a: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4,64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4,70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0,06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</a:tr>
              <a:tr h="531962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Arial Narrow" panose="020B0606020202030204" pitchFamily="34" charset="0"/>
                        </a:rPr>
                        <a:t>Нагрузка по налогу на прибыль, %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0,34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0,29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-0,05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</a:tr>
              <a:tr h="373878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Arial Narrow" panose="020B0606020202030204" pitchFamily="34" charset="0"/>
                        </a:rPr>
                        <a:t>Нагрузка по НДС, %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1,23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1,67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0,44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marL="62204" marR="62204" marT="34539" marB="34539"/>
                </a:tc>
              </a:tr>
            </a:tbl>
          </a:graphicData>
        </a:graphic>
      </p:graphicFrame>
      <p:sp>
        <p:nvSpPr>
          <p:cNvPr id="3" name="Равнобедренный треугольник 2"/>
          <p:cNvSpPr/>
          <p:nvPr/>
        </p:nvSpPr>
        <p:spPr>
          <a:xfrm rot="10800000">
            <a:off x="6321417" y="4106167"/>
            <a:ext cx="195460" cy="163182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2" tIns="38871" rIns="77742" bIns="38871" anchor="ctr"/>
          <a:lstStyle/>
          <a:p>
            <a:pPr algn="ctr">
              <a:defRPr/>
            </a:pPr>
            <a:endParaRPr lang="ru-RU" sz="1400" dirty="0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320337" y="3572224"/>
            <a:ext cx="196539" cy="163182"/>
          </a:xfrm>
          <a:prstGeom prst="triangle">
            <a:avLst/>
          </a:prstGeom>
          <a:solidFill>
            <a:srgbClr val="007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2" tIns="38871" rIns="77742" bIns="38871" anchor="ctr"/>
          <a:lstStyle/>
          <a:p>
            <a:pPr algn="ctr">
              <a:defRPr/>
            </a:pPr>
            <a:endParaRPr lang="ru-RU" sz="1400" dirty="0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320337" y="3029880"/>
            <a:ext cx="196539" cy="163182"/>
          </a:xfrm>
          <a:prstGeom prst="triangle">
            <a:avLst/>
          </a:prstGeom>
          <a:solidFill>
            <a:srgbClr val="007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2" tIns="38871" rIns="77742" bIns="38871" anchor="ctr"/>
          <a:lstStyle/>
          <a:p>
            <a:pPr algn="ctr">
              <a:defRPr/>
            </a:pPr>
            <a:endParaRPr lang="ru-RU" sz="1400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321417" y="4588516"/>
            <a:ext cx="195460" cy="164383"/>
          </a:xfrm>
          <a:prstGeom prst="triangle">
            <a:avLst/>
          </a:prstGeom>
          <a:solidFill>
            <a:srgbClr val="007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2" tIns="38871" rIns="77742" bIns="38871" anchor="ctr"/>
          <a:lstStyle/>
          <a:p>
            <a:pPr algn="ctr">
              <a:defRPr/>
            </a:pP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904453" y="5156824"/>
            <a:ext cx="5934043" cy="557941"/>
          </a:xfrm>
          <a:prstGeom prst="rect">
            <a:avLst/>
          </a:prstGeom>
        </p:spPr>
        <p:txBody>
          <a:bodyPr wrap="none" lIns="80433" tIns="40216" rIns="80433" bIns="40216" anchor="ctr"/>
          <a:lstStyle/>
          <a:p>
            <a:pPr defTabSz="804333">
              <a:defRPr/>
            </a:pPr>
            <a: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Средняя заработная плата по видам экономической деятельности (рублей в месяц) </a:t>
            </a:r>
          </a:p>
          <a:p>
            <a:pPr defTabSz="804333">
              <a:defRPr/>
            </a:pPr>
            <a:r>
              <a:rPr lang="ru-RU" sz="1400" dirty="0">
                <a:latin typeface="Arial Narrow" panose="020B0606020202030204" pitchFamily="34" charset="0"/>
                <a:ea typeface="+mj-ea"/>
                <a:cs typeface="+mj-cs"/>
              </a:rPr>
              <a:t>13 - Производство текстильных изделий                2017 год                                  </a:t>
            </a:r>
            <a:r>
              <a:rPr lang="ru-RU" sz="1900" dirty="0">
                <a:latin typeface="Arial Narrow" panose="020B0606020202030204" pitchFamily="34" charset="0"/>
                <a:ea typeface="+mj-ea"/>
                <a:cs typeface="+mj-cs"/>
              </a:rPr>
              <a:t>47 811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14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8601406" y="5201909"/>
            <a:ext cx="472736" cy="304271"/>
          </a:xfrm>
          <a:prstGeom prst="rect">
            <a:avLst/>
          </a:prstGeom>
        </p:spPr>
        <p:txBody>
          <a:bodyPr lIns="77729" tIns="38864" rIns="77729" bIns="38864"/>
          <a:lstStyle/>
          <a:p>
            <a:pPr algn="ctr">
              <a:defRPr/>
            </a:pPr>
            <a:fld id="{9302A372-EB85-4A14-9B9E-6F2305329C24}" type="slidenum">
              <a:rPr lang="ru-RU" sz="1500" b="1">
                <a:solidFill>
                  <a:prstClr val="white"/>
                </a:solidFill>
                <a:latin typeface="Arial Narrow" panose="020B0606020202030204" pitchFamily="34" charset="0"/>
              </a:rPr>
              <a:pPr algn="ctr">
                <a:defRPr/>
              </a:pPr>
              <a:t>6</a:t>
            </a:fld>
            <a:endParaRPr lang="ru-RU" sz="15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57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just"/>
            <a:r>
              <a:rPr lang="ru-RU" dirty="0" smtClean="0"/>
              <a:t>	Информация </a:t>
            </a:r>
            <a:r>
              <a:rPr lang="ru-RU" dirty="0"/>
              <a:t>о способах ведения финансово-хозяйственной деятельности с высоким налоговым риском </a:t>
            </a:r>
            <a:r>
              <a:rPr lang="ru-RU" dirty="0" smtClean="0"/>
              <a:t>размещена </a:t>
            </a:r>
            <a:r>
              <a:rPr lang="ru-RU" dirty="0"/>
              <a:t>на официальном сайте ФНС России www.nalog.ru в разделе "Общедоступные критерии самостоятельной оценки рисков".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91" y="409229"/>
            <a:ext cx="7548639" cy="1262952"/>
          </a:xfrm>
        </p:spPr>
        <p:txBody>
          <a:bodyPr/>
          <a:lstStyle/>
          <a:p>
            <a:pPr algn="ctr"/>
            <a:r>
              <a:rPr lang="ru-RU" sz="2800" dirty="0"/>
              <a:t>Ведение финансово-хозяйственной деятельности с высоким налоговым риском.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ADE175-D24B-4431-B98F-5894FBB2207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634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89348"/>
            <a:ext cx="8460432" cy="4032448"/>
          </a:xfrm>
        </p:spPr>
        <p:txBody>
          <a:bodyPr/>
          <a:lstStyle/>
          <a:p>
            <a:pPr marL="627405" indent="-342900" algn="just">
              <a:buFont typeface="Arial" panose="020B0604020202020204" pitchFamily="34" charset="0"/>
              <a:buChar char="•"/>
            </a:pPr>
            <a:r>
              <a:rPr lang="ru-RU" sz="1800" dirty="0"/>
              <a:t>		</a:t>
            </a:r>
            <a:r>
              <a:rPr lang="ru-RU" sz="1700" dirty="0"/>
              <a:t> </a:t>
            </a:r>
            <a:r>
              <a:rPr lang="ru-RU" sz="1700" dirty="0">
                <a:solidFill>
                  <a:srgbClr val="FF0000"/>
                </a:solidFill>
              </a:rPr>
              <a:t>АСК НДС-2 </a:t>
            </a:r>
            <a:r>
              <a:rPr lang="ru-RU" sz="1700" dirty="0"/>
              <a:t>(позволяет отслеживать товарные потоки налогоплательщиков, осуществляя контроль за каждой операцией, облагаемой </a:t>
            </a:r>
            <a:r>
              <a:rPr lang="ru-RU" sz="1700" dirty="0" smtClean="0"/>
              <a:t>НДС);</a:t>
            </a:r>
          </a:p>
          <a:p>
            <a:pPr marL="627405" indent="-342900" algn="just">
              <a:buFont typeface="Arial" panose="020B0604020202020204" pitchFamily="34" charset="0"/>
              <a:buChar char="•"/>
            </a:pPr>
            <a:r>
              <a:rPr lang="ru-RU" sz="1700" dirty="0"/>
              <a:t>	</a:t>
            </a:r>
            <a:r>
              <a:rPr lang="ru-RU" sz="1700" dirty="0" smtClean="0"/>
              <a:t>	</a:t>
            </a:r>
            <a:r>
              <a:rPr lang="ru-RU" sz="1700" dirty="0">
                <a:solidFill>
                  <a:srgbClr val="FF0000"/>
                </a:solidFill>
              </a:rPr>
              <a:t>ПК «ППА-отбор» </a:t>
            </a:r>
            <a:r>
              <a:rPr lang="ru-RU" sz="1700" dirty="0"/>
              <a:t>(содержится информация о наличии и (или) отсутствии рисков совершения налоговых правонарушений, а также сформирован рейтинг налогоплательщиков по убыванию от наиболее рисковых к наименее </a:t>
            </a:r>
            <a:r>
              <a:rPr lang="ru-RU" sz="1700" dirty="0" smtClean="0"/>
              <a:t>рисковым);</a:t>
            </a:r>
          </a:p>
          <a:p>
            <a:pPr marL="627405" indent="-34290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70C0"/>
                </a:solidFill>
              </a:rPr>
              <a:t>  </a:t>
            </a:r>
            <a:r>
              <a:rPr lang="ru-RU" sz="1700" dirty="0" smtClean="0">
                <a:solidFill>
                  <a:srgbClr val="FF0000"/>
                </a:solidFill>
              </a:rPr>
              <a:t>                 ПК «ИАР» </a:t>
            </a:r>
            <a:r>
              <a:rPr lang="ru-RU" sz="1700" dirty="0" smtClean="0"/>
              <a:t>(определяет </a:t>
            </a:r>
            <a:r>
              <a:rPr lang="ru-RU" sz="1700" dirty="0"/>
              <a:t>зоны возможных налоговых рисков в разрезе налогоплательщиков, посредством сопоставления относительных аналитических показателей (коэффициентов), рассчитываемых на основе бухгалтерской и налоговой отчетности, со среднеотраслевыми значениями</a:t>
            </a:r>
            <a:r>
              <a:rPr lang="ru-RU" sz="1700" dirty="0" smtClean="0"/>
              <a:t>; оценивает </a:t>
            </a:r>
            <a:r>
              <a:rPr lang="ru-RU" sz="1700" dirty="0"/>
              <a:t>отраслевые зоны налоговых рисков на уровне субъектов РФ в сравнении с общероссийскими </a:t>
            </a:r>
            <a:r>
              <a:rPr lang="ru-RU" sz="1700" dirty="0" smtClean="0"/>
              <a:t>показателями </a:t>
            </a:r>
            <a:r>
              <a:rPr lang="ru-RU" sz="1700" smtClean="0"/>
              <a:t>и прочее;</a:t>
            </a:r>
            <a:endParaRPr lang="ru-RU" sz="1700" dirty="0" smtClean="0"/>
          </a:p>
          <a:p>
            <a:pPr marL="627405" indent="-342900" algn="just">
              <a:buFont typeface="Arial" panose="020B0604020202020204" pitchFamily="34" charset="0"/>
              <a:buChar char="•"/>
            </a:pPr>
            <a:r>
              <a:rPr lang="ru-RU" sz="1700" dirty="0" smtClean="0"/>
              <a:t>                  </a:t>
            </a:r>
            <a:r>
              <a:rPr lang="ru-RU" sz="1700" dirty="0" smtClean="0">
                <a:solidFill>
                  <a:srgbClr val="FF0000"/>
                </a:solidFill>
              </a:rPr>
              <a:t>Прочие подсистемы Программного комплекса АИС Налог-3.</a:t>
            </a:r>
            <a:endParaRPr lang="ru-RU" sz="1700" dirty="0">
              <a:solidFill>
                <a:srgbClr val="FF0000"/>
              </a:solidFill>
            </a:endParaRPr>
          </a:p>
          <a:p>
            <a:pPr marL="627405" indent="-342900" algn="just">
              <a:buFont typeface="Arial" panose="020B0604020202020204" pitchFamily="34" charset="0"/>
              <a:buChar char="•"/>
            </a:pPr>
            <a:endParaRPr lang="ru-RU" sz="1800" dirty="0" smtClean="0">
              <a:solidFill>
                <a:srgbClr val="FF0000"/>
              </a:solidFill>
            </a:endParaRPr>
          </a:p>
          <a:p>
            <a:pPr marL="834881" lvl="2" indent="-342900" algn="just"/>
            <a:endParaRPr lang="ru-RU" sz="1400" dirty="0" smtClean="0"/>
          </a:p>
          <a:p>
            <a:pPr algn="just"/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91" y="337221"/>
            <a:ext cx="7548639" cy="1152127"/>
          </a:xfrm>
        </p:spPr>
        <p:txBody>
          <a:bodyPr/>
          <a:lstStyle/>
          <a:p>
            <a:pPr algn="ctr"/>
            <a:r>
              <a:rPr lang="ru-RU" sz="2400" dirty="0" smtClean="0"/>
              <a:t>При отборе </a:t>
            </a:r>
            <a:r>
              <a:rPr lang="ru-RU" sz="2400" dirty="0"/>
              <a:t>налогоплательщиков при планировании выездных налоговых проверок налоговые органы </a:t>
            </a:r>
            <a:r>
              <a:rPr lang="ru-RU" sz="2400" dirty="0" smtClean="0"/>
              <a:t>используют: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ADE175-D24B-4431-B98F-5894FBB2207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26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Законодателем </a:t>
            </a:r>
            <a:r>
              <a:rPr lang="ru-RU" dirty="0"/>
              <a:t>определены конкретные действия налогоплательщика, которые признаются злоупотреблением правами, и условия, которые должны быть соблюдены налогоплательщиком для возможности учесть расходы и заявить налоговые вычеты по имевшим место сделкам (операциям).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Законом № 163-ФЗ </a:t>
            </a:r>
            <a:r>
              <a:rPr lang="ru-RU" sz="2800" dirty="0" smtClean="0"/>
              <a:t>введена статья </a:t>
            </a:r>
            <a:r>
              <a:rPr lang="ru-RU" sz="2800" dirty="0"/>
              <a:t>54.1 НК РФ </a:t>
            </a:r>
            <a:r>
              <a:rPr lang="ru-RU" sz="2800" dirty="0" smtClean="0"/>
              <a:t>направленная </a:t>
            </a:r>
            <a:r>
              <a:rPr lang="ru-RU" sz="2800" dirty="0"/>
              <a:t>на предотвращение использования «агрессивных» механизмов налоговой оптимизации.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ADE175-D24B-4431-B98F-5894FBB2207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20978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2046</TotalTime>
  <Words>403</Words>
  <Application>Microsoft Office PowerPoint</Application>
  <PresentationFormat>Экран (16:10)</PresentationFormat>
  <Paragraphs>90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Present_FNS2012_16-9</vt:lpstr>
      <vt:lpstr> «Риск-ориентированный подход, применяемый налоговыми органами,  при выборе объектов для проведения выездных налоговых проверок»   </vt:lpstr>
      <vt:lpstr>Миссия ФНС России:</vt:lpstr>
      <vt:lpstr>ПРИКАЗ от 30 мая 2007 г. N ММ-3-06/333@ «ОБ УТВЕРЖДЕНИИ КОНЦЕПЦИИ СИСТЕМЫ ПЛАНИРОВАНИЯ ВЫЕЗДНЫХ НАЛОГОВЫХ ПРОВЕРОК»</vt:lpstr>
      <vt:lpstr>Налоговый калькулятор по расчету налоговой нагрузки:  новый интерактивный сервис для самостоятельной оценки налоговых рисков</vt:lpstr>
      <vt:lpstr>Для чего рассчитывается средняя налоговая нагрузка и заработная плата?</vt:lpstr>
      <vt:lpstr>НОВЫЕ ИНТЕРАКТИВНЫЕ СЕРВИСЫ «ПРОЗРАЧНЫЙ БИЗНЕС» И «НАЛОГОВЫЙ КАЛЬКУЛЯТОР ПО РАСЧЕТУ НАЛОГОВОЙ НАГРУЗКИ» -  ДЛЯ ОЦЕНКИ РЕГИОНАЛЬНЫХ КОМПАНИЙ</vt:lpstr>
      <vt:lpstr>Ведение финансово-хозяйственной деятельности с высоким налоговым риском.</vt:lpstr>
      <vt:lpstr>При отборе налогоплательщиков при планировании выездных налоговых проверок налоговые органы используют:</vt:lpstr>
      <vt:lpstr>Законом № 163-ФЗ введена статья 54.1 НК РФ направленная на предотвращение использования «агрессивных» механизмов налоговой оптимизации.</vt:lpstr>
      <vt:lpstr>Централизованы функции контрольно-аналитической работы и проведения предпроверочного анализа налогоплательщиков Пермского края на базе ИФНС России по крупнейшим налогоплательщикам по Пермскому краю с 30.04.2019 года </vt:lpstr>
      <vt:lpstr>Информирование налогоплательщика об установленных рисках  - важное изменение системы планирования проверок</vt:lpstr>
      <vt:lpstr>Отраслевые проекты</vt:lpstr>
      <vt:lpstr> Спасибо за внимание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Хабарова Анна Геннадьевна</dc:creator>
  <cp:lastModifiedBy>Михеева Наталья Николаевна</cp:lastModifiedBy>
  <cp:revision>218</cp:revision>
  <cp:lastPrinted>2020-08-26T09:36:41Z</cp:lastPrinted>
  <dcterms:created xsi:type="dcterms:W3CDTF">2016-04-27T06:39:29Z</dcterms:created>
  <dcterms:modified xsi:type="dcterms:W3CDTF">2020-08-27T05:33:33Z</dcterms:modified>
</cp:coreProperties>
</file>