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63" r:id="rId1"/>
  </p:sldMasterIdLst>
  <p:notesMasterIdLst>
    <p:notesMasterId r:id="rId12"/>
  </p:notesMasterIdLst>
  <p:sldIdLst>
    <p:sldId id="596" r:id="rId2"/>
    <p:sldId id="591" r:id="rId3"/>
    <p:sldId id="657" r:id="rId4"/>
    <p:sldId id="652" r:id="rId5"/>
    <p:sldId id="658" r:id="rId6"/>
    <p:sldId id="654" r:id="rId7"/>
    <p:sldId id="656" r:id="rId8"/>
    <p:sldId id="655" r:id="rId9"/>
    <p:sldId id="659" r:id="rId10"/>
    <p:sldId id="597" r:id="rId11"/>
  </p:sldIdLst>
  <p:sldSz cx="10693400" cy="7561263"/>
  <p:notesSz cx="6797675" cy="9874250"/>
  <p:defaultTextStyle>
    <a:defPPr>
      <a:defRPr lang="ru-RU"/>
    </a:defPPr>
    <a:lvl1pPr marL="0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 userDrawn="1">
          <p15:clr>
            <a:srgbClr val="A4A3A4"/>
          </p15:clr>
        </p15:guide>
        <p15:guide id="2" pos="211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7E0C"/>
    <a:srgbClr val="4F81BD"/>
    <a:srgbClr val="95B3D7"/>
    <a:srgbClr val="F7F7F7"/>
    <a:srgbClr val="595959"/>
    <a:srgbClr val="EDEEEF"/>
    <a:srgbClr val="DCE6F2"/>
    <a:srgbClr val="E9EDF4"/>
    <a:srgbClr val="FF99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0" autoAdjust="0"/>
    <p:restoredTop sz="91294" autoAdjust="0"/>
  </p:normalViewPr>
  <p:slideViewPr>
    <p:cSldViewPr showGuides="1">
      <p:cViewPr>
        <p:scale>
          <a:sx n="80" d="100"/>
          <a:sy n="80" d="100"/>
        </p:scale>
        <p:origin x="-1338" y="-174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32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2.8116843700136378E-2"/>
          <c:y val="3.5273858460171094E-2"/>
          <c:w val="0.94376631259972721"/>
          <c:h val="0.810054438395733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  <a:sp3d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3D7E0C"/>
            </a:solidFill>
            <a:ln>
              <a:solidFill>
                <a:srgbClr val="3D7E0C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624960"/>
        <c:axId val="113626496"/>
        <c:axId val="0"/>
      </c:bar3DChart>
      <c:catAx>
        <c:axId val="1136249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3626496"/>
        <c:crosses val="autoZero"/>
        <c:auto val="1"/>
        <c:lblAlgn val="ctr"/>
        <c:lblOffset val="100"/>
        <c:noMultiLvlLbl val="0"/>
      </c:catAx>
      <c:valAx>
        <c:axId val="1136264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3624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729060018972249"/>
          <c:y val="0.91292889312386483"/>
          <c:w val="0.36541858596908033"/>
          <c:h val="6.04745267356130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2.8116843700136378E-2"/>
          <c:y val="3.5273858460171094E-2"/>
          <c:w val="0.94376631259972721"/>
          <c:h val="0.810054438395733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Плательщики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  <a:sp3d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Застрахованные лица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812736"/>
        <c:axId val="61854464"/>
        <c:axId val="0"/>
      </c:bar3DChart>
      <c:catAx>
        <c:axId val="618127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1854464"/>
        <c:crosses val="autoZero"/>
        <c:auto val="1"/>
        <c:lblAlgn val="ctr"/>
        <c:lblOffset val="100"/>
        <c:noMultiLvlLbl val="0"/>
      </c:catAx>
      <c:valAx>
        <c:axId val="61854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1812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1292889312386483"/>
          <c:w val="1"/>
          <c:h val="8.70710301690560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8116843700136378E-2"/>
          <c:y val="3.5273858460171094E-2"/>
          <c:w val="0.94376631259972721"/>
          <c:h val="0.810054438395733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кв. 2017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728896"/>
        <c:axId val="113738880"/>
        <c:axId val="0"/>
      </c:bar3DChart>
      <c:catAx>
        <c:axId val="1137288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3738880"/>
        <c:crosses val="autoZero"/>
        <c:auto val="1"/>
        <c:lblAlgn val="ctr"/>
        <c:lblOffset val="100"/>
        <c:noMultiLvlLbl val="0"/>
      </c:catAx>
      <c:valAx>
        <c:axId val="113738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3728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2.8116843700136378E-2"/>
          <c:y val="3.5273858460171094E-2"/>
          <c:w val="0.94376631259972721"/>
          <c:h val="0.810054438395733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кв. 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  <a:sp3d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кв. 2018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 кв. 2019</c:v>
                </c:pt>
              </c:strCache>
            </c:strRef>
          </c:tx>
          <c:spPr>
            <a:solidFill>
              <a:srgbClr val="3D7E0C"/>
            </a:solidFill>
            <a:ln>
              <a:solidFill>
                <a:srgbClr val="3D7E0C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190016"/>
        <c:axId val="115195904"/>
        <c:axId val="0"/>
      </c:bar3DChart>
      <c:catAx>
        <c:axId val="1151900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5195904"/>
        <c:crosses val="autoZero"/>
        <c:auto val="1"/>
        <c:lblAlgn val="ctr"/>
        <c:lblOffset val="100"/>
        <c:noMultiLvlLbl val="0"/>
      </c:catAx>
      <c:valAx>
        <c:axId val="115195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5190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557086553224505E-2"/>
          <c:y val="0.91840926225824848"/>
          <c:w val="0.77970594341976573"/>
          <c:h val="6.0794915058772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84192"/>
        <c:axId val="6585728"/>
        <c:axId val="0"/>
      </c:bar3DChart>
      <c:catAx>
        <c:axId val="65841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585728"/>
        <c:crosses val="autoZero"/>
        <c:auto val="1"/>
        <c:lblAlgn val="ctr"/>
        <c:lblOffset val="100"/>
        <c:noMultiLvlLbl val="0"/>
      </c:catAx>
      <c:valAx>
        <c:axId val="65857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84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21920"/>
        <c:axId val="6723456"/>
        <c:axId val="0"/>
      </c:bar3DChart>
      <c:catAx>
        <c:axId val="6721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723456"/>
        <c:crosses val="autoZero"/>
        <c:auto val="1"/>
        <c:lblAlgn val="ctr"/>
        <c:lblOffset val="100"/>
        <c:noMultiLvlLbl val="0"/>
      </c:catAx>
      <c:valAx>
        <c:axId val="67234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72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Лист1!$A$2</c:f>
              <c:numCache>
                <c:formatCode>General</c:formatCode>
                <c:ptCount val="1"/>
                <c:pt idx="0">
                  <c:v>2</c:v>
                </c:pt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numRef>
              <c:f>Лист1!$A$2</c:f>
              <c:numCache>
                <c:formatCode>General</c:formatCode>
                <c:ptCount val="1"/>
                <c:pt idx="0">
                  <c:v>2</c:v>
                </c:pt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303168"/>
        <c:axId val="33321344"/>
        <c:axId val="0"/>
      </c:bar3DChart>
      <c:catAx>
        <c:axId val="33303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3321344"/>
        <c:crosses val="autoZero"/>
        <c:auto val="1"/>
        <c:lblAlgn val="ctr"/>
        <c:lblOffset val="100"/>
        <c:noMultiLvlLbl val="0"/>
      </c:catAx>
      <c:valAx>
        <c:axId val="33321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30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Лист1!$A$2</c:f>
              <c:numCache>
                <c:formatCode>General</c:formatCode>
                <c:ptCount val="1"/>
                <c:pt idx="0">
                  <c:v>2</c:v>
                </c:pt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1 кв.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numRef>
              <c:f>Лист1!$A$2</c:f>
              <c:numCache>
                <c:formatCode>General</c:formatCode>
                <c:ptCount val="1"/>
                <c:pt idx="0">
                  <c:v>2</c:v>
                </c:pt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6837248"/>
        <c:axId val="56838784"/>
        <c:axId val="0"/>
      </c:bar3DChart>
      <c:catAx>
        <c:axId val="568372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6838784"/>
        <c:crosses val="autoZero"/>
        <c:auto val="1"/>
        <c:lblAlgn val="ctr"/>
        <c:lblOffset val="100"/>
        <c:noMultiLvlLbl val="0"/>
      </c:catAx>
      <c:valAx>
        <c:axId val="56838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683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960465492850285"/>
          <c:y val="0.8824610956902027"/>
          <c:w val="0.25540218526290259"/>
          <c:h val="6.09495381388407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2.8116843700136378E-2"/>
          <c:y val="3.5273858460171094E-2"/>
          <c:w val="0.94376631259972721"/>
          <c:h val="0.810054438395733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Плательщики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  <a:sp3d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Застрахованные лица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91136"/>
        <c:axId val="6529792"/>
        <c:axId val="0"/>
      </c:bar3DChart>
      <c:catAx>
        <c:axId val="64911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529792"/>
        <c:crosses val="autoZero"/>
        <c:auto val="1"/>
        <c:lblAlgn val="ctr"/>
        <c:lblOffset val="100"/>
        <c:noMultiLvlLbl val="0"/>
      </c:catAx>
      <c:valAx>
        <c:axId val="6529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49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1292889312386483"/>
          <c:w val="1"/>
          <c:h val="8.70710301690560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2.8116843700136378E-2"/>
          <c:y val="3.5273858460171094E-2"/>
          <c:w val="0.94376631259972721"/>
          <c:h val="0.810054438395733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Плательщики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  <a:sp3d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Застрахованные лица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6871936"/>
        <c:axId val="56882688"/>
        <c:axId val="0"/>
      </c:bar3DChart>
      <c:catAx>
        <c:axId val="568719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6882688"/>
        <c:crosses val="autoZero"/>
        <c:auto val="1"/>
        <c:lblAlgn val="ctr"/>
        <c:lblOffset val="100"/>
        <c:noMultiLvlLbl val="0"/>
      </c:catAx>
      <c:valAx>
        <c:axId val="56882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6871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1292889312386483"/>
          <c:w val="1"/>
          <c:h val="8.70710301690560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2" y="19"/>
            <a:ext cx="2945660" cy="493713"/>
          </a:xfrm>
          <a:prstGeom prst="rect">
            <a:avLst/>
          </a:prstGeom>
        </p:spPr>
        <p:txBody>
          <a:bodyPr vert="horz" lIns="91775" tIns="45889" rIns="91775" bIns="458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61" y="19"/>
            <a:ext cx="2945660" cy="493713"/>
          </a:xfrm>
          <a:prstGeom prst="rect">
            <a:avLst/>
          </a:prstGeom>
        </p:spPr>
        <p:txBody>
          <a:bodyPr vert="horz" lIns="91775" tIns="45889" rIns="91775" bIns="45889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23.05.2019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41363"/>
            <a:ext cx="5241925" cy="370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75" tIns="45889" rIns="91775" bIns="458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70" y="4690297"/>
            <a:ext cx="5438140" cy="4443413"/>
          </a:xfrm>
          <a:prstGeom prst="rect">
            <a:avLst/>
          </a:prstGeom>
        </p:spPr>
        <p:txBody>
          <a:bodyPr vert="horz" lIns="91775" tIns="45889" rIns="91775" bIns="458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2" y="9378851"/>
            <a:ext cx="2945660" cy="493713"/>
          </a:xfrm>
          <a:prstGeom prst="rect">
            <a:avLst/>
          </a:prstGeom>
        </p:spPr>
        <p:txBody>
          <a:bodyPr vert="horz" lIns="91775" tIns="45889" rIns="91775" bIns="458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61" y="9378851"/>
            <a:ext cx="2945660" cy="493713"/>
          </a:xfrm>
          <a:prstGeom prst="rect">
            <a:avLst/>
          </a:prstGeom>
        </p:spPr>
        <p:txBody>
          <a:bodyPr vert="horz" lIns="91775" tIns="45889" rIns="91775" bIns="45889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4688" indent="-28642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5675" indent="-22913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3947" indent="-22913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62215" indent="-22913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20484" indent="-229135" defTabSz="1043839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8755" indent="-229135" defTabSz="1043839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37026" indent="-229135" defTabSz="1043839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95297" indent="-229135" defTabSz="1043839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3839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43839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032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114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114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798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3463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defTabSz="1033463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defTabSz="1033463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defTabSz="1033463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defTabSz="1033463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95550" indent="-217488" defTabSz="10334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52750" indent="-217488" defTabSz="10334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09950" indent="-217488" defTabSz="10334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67150" indent="-217488" defTabSz="10334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0CEFB18E-7E54-4DD5-AD4D-BC08F3DD1351}" type="slidenum">
              <a:rPr lang="ru-RU" altLang="ru-RU" sz="1200" smtClean="0">
                <a:latin typeface="Calibri" pitchFamily="34" charset="0"/>
              </a:rPr>
              <a:pPr/>
              <a:t>5</a:t>
            </a:fld>
            <a:endParaRPr lang="ru-RU" altLang="ru-RU" sz="12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114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114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4688" indent="-28642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5675" indent="-22913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3947" indent="-22913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62215" indent="-22913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20484" indent="-229135" defTabSz="1043839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8755" indent="-229135" defTabSz="1043839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37026" indent="-229135" defTabSz="1043839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95297" indent="-229135" defTabSz="1043839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3839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43839"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44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5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85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14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72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6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2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5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6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7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8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3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hyperlink" Target="consultantplus://offline/ref=EFC2E9D19ED92F6E8A23F0D914A8242372016FF1F61145C49912158D161BF120B692C48695FDE30500602A2B2FEE0Bx4Y9I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438" y="5272088"/>
            <a:ext cx="568325" cy="214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1398588"/>
            <a:ext cx="12827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92075" y="83039"/>
            <a:ext cx="10326687" cy="7330585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TextBox 42"/>
          <p:cNvSpPr txBox="1">
            <a:spLocks noChangeArrowheads="1"/>
          </p:cNvSpPr>
          <p:nvPr/>
        </p:nvSpPr>
        <p:spPr bwMode="auto">
          <a:xfrm>
            <a:off x="608013" y="6960748"/>
            <a:ext cx="9347200" cy="35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charset="0"/>
              </a:rPr>
              <a:t>2019</a:t>
            </a:r>
            <a:endParaRPr lang="ru-RU" sz="1600" b="1" dirty="0">
              <a:solidFill>
                <a:schemeClr val="bg1">
                  <a:lumMod val="50000"/>
                </a:schemeClr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22845" y="4350364"/>
            <a:ext cx="839217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«Администрирование страховых взносов». </a:t>
            </a:r>
            <a:endParaRPr lang="ru-RU" altLang="ru-RU" sz="2600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58266" y="5878879"/>
            <a:ext cx="7921625" cy="707886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Начальник 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отдела </a:t>
            </a:r>
            <a:r>
              <a:rPr lang="ru-RU" alt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налогообложения 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доходов </a:t>
            </a:r>
            <a:r>
              <a:rPr lang="ru-RU" alt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физических 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лиц и</a:t>
            </a:r>
          </a:p>
          <a:p>
            <a:pPr algn="ctr">
              <a:spcBef>
                <a:spcPct val="50000"/>
              </a:spcBef>
            </a:pP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администрирования страховых взносов</a:t>
            </a:r>
            <a:endParaRPr lang="ru-RU" alt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83248" y="6586765"/>
            <a:ext cx="1871663" cy="3365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С.А. Южанина</a:t>
            </a:r>
            <a:endParaRPr lang="ru-RU" alt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8013" y="2927936"/>
            <a:ext cx="913117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обсуждения результатов правоприменительной практики налоговых органов. </a:t>
            </a:r>
            <a:endParaRPr lang="ru-RU" altLang="ru-RU" sz="2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6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438" y="5272088"/>
            <a:ext cx="568325" cy="214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1398588"/>
            <a:ext cx="12827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44463" y="153937"/>
            <a:ext cx="10274300" cy="7259688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82204" y="3544779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altLang="ru-RU" sz="2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36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" name="Диаграмма 57"/>
          <p:cNvGraphicFramePr/>
          <p:nvPr>
            <p:extLst>
              <p:ext uri="{D42A27DB-BD31-4B8C-83A1-F6EECF244321}">
                <p14:modId xmlns:p14="http://schemas.microsoft.com/office/powerpoint/2010/main" val="2523665156"/>
              </p:ext>
            </p:extLst>
          </p:nvPr>
        </p:nvGraphicFramePr>
        <p:xfrm>
          <a:off x="937452" y="1817030"/>
          <a:ext cx="4680520" cy="4267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82109" y="6652637"/>
            <a:ext cx="724718" cy="696626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  2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0" y="475463"/>
            <a:ext cx="10693400" cy="442211"/>
          </a:xfrm>
          <a:prstGeom prst="rect">
            <a:avLst/>
          </a:prstGeom>
        </p:spPr>
        <p:txBody>
          <a:bodyPr vert="horz" lIns="104269" tIns="52135" rIns="104269" bIns="52135" rtlCol="0" anchor="ctr">
            <a:noAutofit/>
          </a:bodyPr>
          <a:lstStyle>
            <a:lvl1pPr marL="0" marR="0" indent="0" algn="l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45718">
              <a:defRPr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поступлений страховых взносов </a:t>
            </a:r>
          </a:p>
          <a:p>
            <a:pPr algn="ctr" defTabSz="945718"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сопоставимых показателях, с учетом перехода крупных </a:t>
            </a:r>
          </a:p>
          <a:p>
            <a:pPr algn="ctr" defTabSz="945718">
              <a:defRPr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плательщиков на централизованную уплату СВ) 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22818" y="5330898"/>
            <a:ext cx="2715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Страховые взносы</a:t>
            </a:r>
            <a:endParaRPr lang="ru-RU"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2637934" y="3812206"/>
            <a:ext cx="8468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81,7 </a:t>
            </a:r>
            <a:r>
              <a:rPr lang="ru-RU" sz="1500" dirty="0" smtClean="0">
                <a:solidFill>
                  <a:schemeClr val="bg1"/>
                </a:solidFill>
              </a:rPr>
              <a:t>млрд.</a:t>
            </a:r>
          </a:p>
          <a:p>
            <a:pPr algn="ctr"/>
            <a:r>
              <a:rPr lang="ru-RU" sz="1500" dirty="0" smtClean="0">
                <a:solidFill>
                  <a:schemeClr val="bg1"/>
                </a:solidFill>
              </a:rPr>
              <a:t>руб.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89205" y="3395732"/>
            <a:ext cx="8468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87,2 </a:t>
            </a:r>
            <a:r>
              <a:rPr lang="ru-RU" sz="1500" dirty="0" smtClean="0">
                <a:solidFill>
                  <a:schemeClr val="bg1"/>
                </a:solidFill>
              </a:rPr>
              <a:t>млрд.</a:t>
            </a:r>
          </a:p>
          <a:p>
            <a:pPr algn="ctr"/>
            <a:r>
              <a:rPr lang="ru-RU" sz="1500" dirty="0" smtClean="0">
                <a:solidFill>
                  <a:schemeClr val="bg1"/>
                </a:solidFill>
              </a:rPr>
              <a:t>руб.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971143" y="2649494"/>
            <a:ext cx="1143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/>
              <a:t>106,9</a:t>
            </a:r>
            <a:r>
              <a:rPr lang="ru-RU" sz="1600" b="1" dirty="0" smtClean="0"/>
              <a:t> %</a:t>
            </a:r>
            <a:endParaRPr lang="ru-RU" sz="1600" b="1" dirty="0"/>
          </a:p>
        </p:txBody>
      </p:sp>
      <p:cxnSp>
        <p:nvCxnSpPr>
          <p:cNvPr id="59" name="Прямая со стрелкой 58"/>
          <p:cNvCxnSpPr/>
          <p:nvPr/>
        </p:nvCxnSpPr>
        <p:spPr>
          <a:xfrm flipV="1">
            <a:off x="2214528" y="2974422"/>
            <a:ext cx="656297" cy="359699"/>
          </a:xfrm>
          <a:prstGeom prst="straightConnector1">
            <a:avLst/>
          </a:prstGeom>
          <a:ln w="12700">
            <a:solidFill>
              <a:schemeClr val="tx2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V="1">
            <a:off x="6450069" y="2966591"/>
            <a:ext cx="656297" cy="359699"/>
          </a:xfrm>
          <a:prstGeom prst="straightConnector1">
            <a:avLst/>
          </a:prstGeom>
          <a:ln w="12700">
            <a:solidFill>
              <a:schemeClr val="tx2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771359" y="1945726"/>
            <a:ext cx="1260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/>
            </a:lvl1pPr>
          </a:lstStyle>
          <a:p>
            <a:r>
              <a:rPr lang="ru-RU" dirty="0" smtClean="0"/>
              <a:t>+108,4 </a:t>
            </a:r>
            <a:r>
              <a:rPr lang="ru-RU" dirty="0"/>
              <a:t>%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994772" y="5365257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Страховые взносы</a:t>
            </a:r>
            <a:endParaRPr lang="ru-RU" sz="1800" dirty="0"/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2157646143"/>
              </p:ext>
            </p:extLst>
          </p:nvPr>
        </p:nvGraphicFramePr>
        <p:xfrm>
          <a:off x="10315252" y="2348119"/>
          <a:ext cx="5634732" cy="3843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9" name="Прямая со стрелкой 18"/>
          <p:cNvCxnSpPr/>
          <p:nvPr/>
        </p:nvCxnSpPr>
        <p:spPr>
          <a:xfrm flipV="1">
            <a:off x="2939589" y="2167591"/>
            <a:ext cx="656297" cy="359699"/>
          </a:xfrm>
          <a:prstGeom prst="straightConnector1">
            <a:avLst/>
          </a:prstGeom>
          <a:ln w="12700">
            <a:solidFill>
              <a:schemeClr val="tx2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91122" y="4120613"/>
            <a:ext cx="8468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76,4 </a:t>
            </a:r>
            <a:r>
              <a:rPr lang="ru-RU" sz="1500" dirty="0" smtClean="0">
                <a:solidFill>
                  <a:schemeClr val="bg1"/>
                </a:solidFill>
              </a:rPr>
              <a:t>млрд.</a:t>
            </a:r>
          </a:p>
          <a:p>
            <a:pPr algn="ctr"/>
            <a:r>
              <a:rPr lang="ru-RU" sz="1500" dirty="0" smtClean="0">
                <a:solidFill>
                  <a:schemeClr val="bg1"/>
                </a:solidFill>
              </a:rPr>
              <a:t>руб.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70599" y="1903406"/>
            <a:ext cx="1143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/>
              <a:t>106,7</a:t>
            </a:r>
            <a:r>
              <a:rPr lang="ru-RU" sz="1600" b="1" dirty="0" smtClean="0"/>
              <a:t> %</a:t>
            </a:r>
            <a:endParaRPr lang="ru-RU" sz="1600" b="1" dirty="0"/>
          </a:p>
        </p:txBody>
      </p:sp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3793887643"/>
              </p:ext>
            </p:extLst>
          </p:nvPr>
        </p:nvGraphicFramePr>
        <p:xfrm>
          <a:off x="5196097" y="1764407"/>
          <a:ext cx="4680520" cy="4381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142898" y="4178980"/>
            <a:ext cx="8468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17,3 </a:t>
            </a:r>
            <a:r>
              <a:rPr lang="ru-RU" sz="1500" dirty="0" smtClean="0">
                <a:solidFill>
                  <a:schemeClr val="bg1"/>
                </a:solidFill>
              </a:rPr>
              <a:t>млрд.</a:t>
            </a:r>
          </a:p>
          <a:p>
            <a:pPr algn="ctr"/>
            <a:r>
              <a:rPr lang="ru-RU" sz="1500" dirty="0" smtClean="0">
                <a:solidFill>
                  <a:schemeClr val="bg1"/>
                </a:solidFill>
              </a:rPr>
              <a:t>руб.</a:t>
            </a:r>
            <a:endParaRPr lang="ru-RU" sz="1500" dirty="0">
              <a:solidFill>
                <a:schemeClr val="bg1"/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7139095" y="2232671"/>
            <a:ext cx="656297" cy="359699"/>
          </a:xfrm>
          <a:prstGeom prst="straightConnector1">
            <a:avLst/>
          </a:prstGeom>
          <a:ln w="12700">
            <a:solidFill>
              <a:schemeClr val="tx2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165138" y="2678188"/>
            <a:ext cx="1143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/>
              <a:t>110,4</a:t>
            </a:r>
            <a:r>
              <a:rPr lang="ru-RU" sz="1600" b="1" dirty="0" smtClean="0"/>
              <a:t> %</a:t>
            </a:r>
            <a:endParaRPr lang="ru-RU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992404" y="3750966"/>
            <a:ext cx="8468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19,1 </a:t>
            </a:r>
            <a:r>
              <a:rPr lang="ru-RU" sz="1500" dirty="0" smtClean="0">
                <a:solidFill>
                  <a:schemeClr val="bg1"/>
                </a:solidFill>
              </a:rPr>
              <a:t>млрд.</a:t>
            </a:r>
          </a:p>
          <a:p>
            <a:pPr algn="ctr"/>
            <a:r>
              <a:rPr lang="ru-RU" sz="1500" dirty="0" smtClean="0">
                <a:solidFill>
                  <a:schemeClr val="bg1"/>
                </a:solidFill>
              </a:rPr>
              <a:t>руб.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39216" y="3081087"/>
            <a:ext cx="8468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20,7 </a:t>
            </a:r>
            <a:r>
              <a:rPr lang="ru-RU" sz="1500" dirty="0" smtClean="0">
                <a:solidFill>
                  <a:schemeClr val="bg1"/>
                </a:solidFill>
              </a:rPr>
              <a:t>млрд.</a:t>
            </a:r>
          </a:p>
          <a:p>
            <a:pPr algn="ctr"/>
            <a:r>
              <a:rPr lang="ru-RU" sz="1500" dirty="0" smtClean="0">
                <a:solidFill>
                  <a:schemeClr val="bg1"/>
                </a:solidFill>
              </a:rPr>
              <a:t>руб.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64149" y="636970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(Приволжский ФО – 108,1%)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3171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Прямоугольник 108"/>
          <p:cNvSpPr/>
          <p:nvPr/>
        </p:nvSpPr>
        <p:spPr>
          <a:xfrm>
            <a:off x="594172" y="2032037"/>
            <a:ext cx="4248472" cy="16561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Лица, производящие выплаты и иные вознаграждения физическим лицам в рамках трудовых отношений и по договорам ГПХ, предметом которых являются выполнение работ, оказание услуг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97988" y="327544"/>
            <a:ext cx="7221120" cy="93280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2456" b="1" dirty="0" smtClean="0">
                <a:solidFill>
                  <a:schemeClr val="tx2">
                    <a:lumMod val="50000"/>
                  </a:schemeClr>
                </a:solidFill>
              </a:rPr>
              <a:t>ПЛАТЕЛЬЩИКИ СТРАХОВЫХ ВЗНОСОВ</a:t>
            </a:r>
            <a:endParaRPr lang="ru-RU" sz="2456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Номер слайда 3"/>
          <p:cNvSpPr txBox="1">
            <a:spLocks/>
          </p:cNvSpPr>
          <p:nvPr/>
        </p:nvSpPr>
        <p:spPr>
          <a:xfrm>
            <a:off x="9739188" y="6732959"/>
            <a:ext cx="724718" cy="576064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defPPr>
              <a:defRPr lang="ru-RU"/>
            </a:defPPr>
            <a:lvl1pPr marL="0" algn="ctr" defTabSz="1042688" rtl="0" eaLnBrk="1" latinLnBrk="0" hangingPunct="1">
              <a:lnSpc>
                <a:spcPts val="2400"/>
              </a:lnSpc>
              <a:defRPr sz="2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21344" algn="l" defTabSz="1042688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688" algn="l" defTabSz="1042688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32" algn="l" defTabSz="1042688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376" algn="l" defTabSz="1042688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719" algn="l" defTabSz="1042688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064" algn="l" defTabSz="1042688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408" algn="l" defTabSz="1042688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751" algn="l" defTabSz="1042688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706740" y="2035249"/>
            <a:ext cx="4248472" cy="16561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Лица, осуществляющие предпринимательскую и иную частную профессиональную деятельность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5400000" flipV="1">
            <a:off x="2656601" y="1574186"/>
            <a:ext cx="77168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5400000" flipV="1">
            <a:off x="7193108" y="1574185"/>
            <a:ext cx="771684" cy="1440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94172" y="3996655"/>
            <a:ext cx="453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-    организации</a:t>
            </a:r>
          </a:p>
          <a:p>
            <a:r>
              <a:rPr lang="ru-RU" sz="2000" b="1" dirty="0" smtClean="0"/>
              <a:t>-    индивидуальные предприниматели</a:t>
            </a:r>
          </a:p>
          <a:p>
            <a:r>
              <a:rPr lang="ru-RU" sz="2000" b="1" dirty="0" smtClean="0"/>
              <a:t>-    физ. лица, не являющиеся ИП</a:t>
            </a:r>
            <a:endParaRPr lang="ru-RU" sz="1800" dirty="0"/>
          </a:p>
        </p:txBody>
      </p:sp>
      <p:sp>
        <p:nvSpPr>
          <p:cNvPr id="32" name="TextBox 31"/>
          <p:cNvSpPr txBox="1"/>
          <p:nvPr/>
        </p:nvSpPr>
        <p:spPr>
          <a:xfrm>
            <a:off x="5634732" y="3996655"/>
            <a:ext cx="48291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-    ИП</a:t>
            </a:r>
          </a:p>
          <a:p>
            <a:r>
              <a:rPr lang="ru-RU" sz="2000" b="1" dirty="0" smtClean="0"/>
              <a:t>-    медиаторы</a:t>
            </a:r>
          </a:p>
          <a:p>
            <a:r>
              <a:rPr lang="ru-RU" sz="2000" b="1" dirty="0" smtClean="0"/>
              <a:t>-    адвокаты</a:t>
            </a:r>
            <a:endParaRPr lang="ru-RU" sz="2000" b="1" dirty="0"/>
          </a:p>
          <a:p>
            <a:r>
              <a:rPr lang="ru-RU" sz="2000" b="1" dirty="0" smtClean="0"/>
              <a:t>-    нотариусы</a:t>
            </a:r>
          </a:p>
          <a:p>
            <a:r>
              <a:rPr lang="ru-RU" sz="2000" b="1" dirty="0" smtClean="0"/>
              <a:t>-    арбитражные управляющие</a:t>
            </a:r>
          </a:p>
          <a:p>
            <a:r>
              <a:rPr lang="ru-RU" sz="2000" b="1" dirty="0" smtClean="0"/>
              <a:t>-    оценщики</a:t>
            </a:r>
          </a:p>
          <a:p>
            <a:r>
              <a:rPr lang="ru-RU" sz="2000" b="1" dirty="0" smtClean="0"/>
              <a:t>-    патентные поверенные</a:t>
            </a:r>
          </a:p>
          <a:p>
            <a:r>
              <a:rPr lang="ru-RU" sz="2000" b="1" dirty="0" smtClean="0"/>
              <a:t>-    иные лица, занимающиеся частной практикой</a:t>
            </a:r>
            <a:endParaRPr lang="ru-RU" sz="1800" dirty="0"/>
          </a:p>
        </p:txBody>
      </p:sp>
      <p:sp>
        <p:nvSpPr>
          <p:cNvPr id="11" name="Нашивка 10"/>
          <p:cNvSpPr/>
          <p:nvPr/>
        </p:nvSpPr>
        <p:spPr>
          <a:xfrm>
            <a:off x="630176" y="4140671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Нашивка 32"/>
          <p:cNvSpPr/>
          <p:nvPr/>
        </p:nvSpPr>
        <p:spPr>
          <a:xfrm>
            <a:off x="630176" y="4437087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Нашивка 33"/>
          <p:cNvSpPr/>
          <p:nvPr/>
        </p:nvSpPr>
        <p:spPr>
          <a:xfrm>
            <a:off x="630176" y="4752503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Нашивка 34"/>
          <p:cNvSpPr/>
          <p:nvPr/>
        </p:nvSpPr>
        <p:spPr>
          <a:xfrm>
            <a:off x="5643476" y="4118917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Нашивка 35"/>
          <p:cNvSpPr/>
          <p:nvPr/>
        </p:nvSpPr>
        <p:spPr>
          <a:xfrm>
            <a:off x="5643476" y="4437087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Нашивка 36"/>
          <p:cNvSpPr/>
          <p:nvPr/>
        </p:nvSpPr>
        <p:spPr>
          <a:xfrm>
            <a:off x="5643476" y="4725123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>
            <a:off x="5643476" y="5046592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Нашивка 38"/>
          <p:cNvSpPr/>
          <p:nvPr/>
        </p:nvSpPr>
        <p:spPr>
          <a:xfrm>
            <a:off x="5634732" y="5355808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Нашивка 39"/>
          <p:cNvSpPr/>
          <p:nvPr/>
        </p:nvSpPr>
        <p:spPr>
          <a:xfrm>
            <a:off x="5634732" y="5652839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Нашивка 40"/>
          <p:cNvSpPr/>
          <p:nvPr/>
        </p:nvSpPr>
        <p:spPr>
          <a:xfrm>
            <a:off x="5643476" y="5940871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Нашивка 41"/>
          <p:cNvSpPr/>
          <p:nvPr/>
        </p:nvSpPr>
        <p:spPr>
          <a:xfrm>
            <a:off x="5623645" y="6228903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74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" name="Диаграмма 57"/>
          <p:cNvGraphicFramePr/>
          <p:nvPr>
            <p:extLst>
              <p:ext uri="{D42A27DB-BD31-4B8C-83A1-F6EECF244321}">
                <p14:modId xmlns:p14="http://schemas.microsoft.com/office/powerpoint/2010/main" val="1830556855"/>
              </p:ext>
            </p:extLst>
          </p:nvPr>
        </p:nvGraphicFramePr>
        <p:xfrm>
          <a:off x="5346700" y="1116500"/>
          <a:ext cx="4968552" cy="2948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7" name="Диаграмма 46"/>
          <p:cNvGraphicFramePr/>
          <p:nvPr>
            <p:extLst>
              <p:ext uri="{D42A27DB-BD31-4B8C-83A1-F6EECF244321}">
                <p14:modId xmlns:p14="http://schemas.microsoft.com/office/powerpoint/2010/main" val="1475013205"/>
              </p:ext>
            </p:extLst>
          </p:nvPr>
        </p:nvGraphicFramePr>
        <p:xfrm>
          <a:off x="5130676" y="4055240"/>
          <a:ext cx="5256584" cy="2965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82109" y="6652637"/>
            <a:ext cx="724718" cy="696626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  4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0" y="475463"/>
            <a:ext cx="10693400" cy="442211"/>
          </a:xfrm>
          <a:prstGeom prst="rect">
            <a:avLst/>
          </a:prstGeom>
        </p:spPr>
        <p:txBody>
          <a:bodyPr vert="horz" lIns="104269" tIns="52135" rIns="104269" bIns="52135" rtlCol="0" anchor="ctr">
            <a:noAutofit/>
          </a:bodyPr>
          <a:lstStyle>
            <a:lvl1pPr marL="0" marR="0" indent="0" algn="l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45718"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динамики поступлений страховых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взносов, НДФЛ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45718"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средней заработной платы в 2018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2282147474"/>
              </p:ext>
            </p:extLst>
          </p:nvPr>
        </p:nvGraphicFramePr>
        <p:xfrm>
          <a:off x="314100" y="1211544"/>
          <a:ext cx="5143968" cy="3142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625639" y="3685907"/>
            <a:ext cx="2511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Страховые взносы</a:t>
            </a:r>
            <a:endParaRPr lang="ru-RU" sz="1800" dirty="0"/>
          </a:p>
        </p:txBody>
      </p:sp>
      <p:sp>
        <p:nvSpPr>
          <p:cNvPr id="32" name="TextBox 31"/>
          <p:cNvSpPr txBox="1"/>
          <p:nvPr/>
        </p:nvSpPr>
        <p:spPr>
          <a:xfrm>
            <a:off x="6419299" y="6326505"/>
            <a:ext cx="2422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Среднемесячная з/п</a:t>
            </a:r>
            <a:endParaRPr lang="ru-RU"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2881458" y="2278566"/>
            <a:ext cx="8468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87,2 </a:t>
            </a:r>
            <a:r>
              <a:rPr lang="ru-RU" sz="1500" dirty="0" smtClean="0"/>
              <a:t>млрд.</a:t>
            </a:r>
          </a:p>
          <a:p>
            <a:pPr algn="ctr"/>
            <a:r>
              <a:rPr lang="ru-RU" sz="1500" dirty="0" smtClean="0"/>
              <a:t>руб.</a:t>
            </a:r>
            <a:endParaRPr lang="ru-RU" sz="1500" dirty="0"/>
          </a:p>
        </p:txBody>
      </p:sp>
      <p:sp>
        <p:nvSpPr>
          <p:cNvPr id="39" name="TextBox 38"/>
          <p:cNvSpPr txBox="1"/>
          <p:nvPr/>
        </p:nvSpPr>
        <p:spPr>
          <a:xfrm>
            <a:off x="1746300" y="2606593"/>
            <a:ext cx="8468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81,7 </a:t>
            </a:r>
            <a:r>
              <a:rPr lang="ru-RU" sz="1500" dirty="0" smtClean="0"/>
              <a:t>млрд.</a:t>
            </a:r>
          </a:p>
          <a:p>
            <a:pPr algn="ctr"/>
            <a:r>
              <a:rPr lang="ru-RU" sz="1500" dirty="0" smtClean="0"/>
              <a:t>руб.</a:t>
            </a:r>
            <a:endParaRPr lang="ru-RU" sz="1500" dirty="0"/>
          </a:p>
        </p:txBody>
      </p:sp>
      <p:sp>
        <p:nvSpPr>
          <p:cNvPr id="42" name="TextBox 41"/>
          <p:cNvSpPr txBox="1"/>
          <p:nvPr/>
        </p:nvSpPr>
        <p:spPr>
          <a:xfrm>
            <a:off x="6596873" y="5441605"/>
            <a:ext cx="846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31 536</a:t>
            </a:r>
          </a:p>
          <a:p>
            <a:pPr algn="ctr"/>
            <a:r>
              <a:rPr lang="ru-RU" sz="1600" dirty="0" smtClean="0"/>
              <a:t>руб.</a:t>
            </a:r>
            <a:endParaRPr lang="ru-RU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1907604" y="1313711"/>
            <a:ext cx="1143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/>
              <a:t>106,7</a:t>
            </a:r>
            <a:r>
              <a:rPr lang="ru-RU" sz="1600" b="1" dirty="0" smtClean="0"/>
              <a:t> %</a:t>
            </a:r>
            <a:endParaRPr lang="ru-RU" sz="1600" b="1" dirty="0"/>
          </a:p>
        </p:txBody>
      </p:sp>
      <p:cxnSp>
        <p:nvCxnSpPr>
          <p:cNvPr id="59" name="Прямая со стрелкой 58"/>
          <p:cNvCxnSpPr/>
          <p:nvPr/>
        </p:nvCxnSpPr>
        <p:spPr>
          <a:xfrm flipV="1">
            <a:off x="2394372" y="1472416"/>
            <a:ext cx="656297" cy="359699"/>
          </a:xfrm>
          <a:prstGeom prst="straightConnector1">
            <a:avLst/>
          </a:prstGeom>
          <a:ln w="12700">
            <a:solidFill>
              <a:schemeClr val="tx2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V="1">
            <a:off x="7207457" y="4368252"/>
            <a:ext cx="656297" cy="359699"/>
          </a:xfrm>
          <a:prstGeom prst="straightConnector1">
            <a:avLst/>
          </a:prstGeom>
          <a:ln w="12700">
            <a:solidFill>
              <a:schemeClr val="tx2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771421" y="4198975"/>
            <a:ext cx="1143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+</a:t>
            </a:r>
            <a:r>
              <a:rPr lang="ru-RU" sz="1600" b="1" i="1" dirty="0" smtClean="0"/>
              <a:t>108,4</a:t>
            </a:r>
            <a:r>
              <a:rPr lang="ru-RU" sz="1600" b="1" dirty="0" smtClean="0"/>
              <a:t> %</a:t>
            </a:r>
            <a:endParaRPr lang="ru-RU" sz="16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6694740" y="2584210"/>
            <a:ext cx="102543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43,6 </a:t>
            </a:r>
            <a:r>
              <a:rPr lang="ru-RU" sz="1500" b="1" dirty="0" smtClean="0"/>
              <a:t> </a:t>
            </a:r>
            <a:r>
              <a:rPr lang="ru-RU" sz="1500" dirty="0" smtClean="0"/>
              <a:t>млрд.</a:t>
            </a:r>
          </a:p>
          <a:p>
            <a:pPr algn="ctr"/>
            <a:r>
              <a:rPr lang="ru-RU" sz="1500" dirty="0" smtClean="0"/>
              <a:t>руб.</a:t>
            </a:r>
            <a:endParaRPr lang="ru-RU" sz="1500" dirty="0"/>
          </a:p>
        </p:txBody>
      </p:sp>
      <p:cxnSp>
        <p:nvCxnSpPr>
          <p:cNvPr id="62" name="Прямая со стрелкой 61"/>
          <p:cNvCxnSpPr/>
          <p:nvPr/>
        </p:nvCxnSpPr>
        <p:spPr>
          <a:xfrm flipV="1">
            <a:off x="7302503" y="1432279"/>
            <a:ext cx="656297" cy="359699"/>
          </a:xfrm>
          <a:prstGeom prst="straightConnector1">
            <a:avLst/>
          </a:prstGeom>
          <a:ln w="12700">
            <a:solidFill>
              <a:schemeClr val="tx2">
                <a:lumMod val="7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864079" y="1273574"/>
            <a:ext cx="9577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/>
            </a:lvl1pPr>
          </a:lstStyle>
          <a:p>
            <a:r>
              <a:rPr lang="ru-RU" dirty="0"/>
              <a:t>+</a:t>
            </a:r>
            <a:r>
              <a:rPr lang="ru-RU" dirty="0" smtClean="0"/>
              <a:t>106,8 </a:t>
            </a:r>
            <a:r>
              <a:rPr lang="ru-RU" dirty="0"/>
              <a:t>%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675486" y="2278566"/>
            <a:ext cx="102543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46,6 </a:t>
            </a:r>
            <a:r>
              <a:rPr lang="ru-RU" sz="1500" dirty="0" smtClean="0"/>
              <a:t>млрд.</a:t>
            </a:r>
          </a:p>
          <a:p>
            <a:pPr algn="ctr"/>
            <a:r>
              <a:rPr lang="ru-RU" sz="1500" dirty="0" smtClean="0"/>
              <a:t>руб.</a:t>
            </a:r>
            <a:endParaRPr lang="ru-RU" sz="1500" dirty="0"/>
          </a:p>
        </p:txBody>
      </p:sp>
      <p:sp>
        <p:nvSpPr>
          <p:cNvPr id="67" name="TextBox 66"/>
          <p:cNvSpPr txBox="1"/>
          <p:nvPr/>
        </p:nvSpPr>
        <p:spPr>
          <a:xfrm>
            <a:off x="6419299" y="3384429"/>
            <a:ext cx="308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НДФЛ</a:t>
            </a:r>
            <a:endParaRPr lang="ru-RU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7664410" y="5195824"/>
            <a:ext cx="846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34 185</a:t>
            </a:r>
          </a:p>
          <a:p>
            <a:pPr algn="ctr"/>
            <a:r>
              <a:rPr lang="ru-RU" sz="1600" dirty="0" smtClean="0"/>
              <a:t>руб.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171339" y="5977072"/>
            <a:ext cx="1965937" cy="753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60089" tIns="30045" rIns="60089" bIns="30045">
            <a:spAutoFit/>
          </a:bodyPr>
          <a:lstStyle/>
          <a:p>
            <a:pPr marL="342900" indent="-342900" algn="ctr" defTabSz="1043056">
              <a:spcBef>
                <a:spcPct val="0"/>
              </a:spcBef>
              <a:buFontTx/>
              <a:buChar char="-"/>
              <a:defRPr/>
            </a:pPr>
            <a:r>
              <a:rPr lang="ru-RU" sz="1500" b="1" i="1" spc="40" dirty="0" smtClean="0">
                <a:ea typeface="Times New Roman"/>
              </a:rPr>
              <a:t>НДФЛ</a:t>
            </a:r>
            <a:r>
              <a:rPr lang="ru-RU" sz="1500" b="1" i="1" spc="40" dirty="0" smtClean="0">
                <a:solidFill>
                  <a:schemeClr val="accent1"/>
                </a:solidFill>
                <a:ea typeface="Times New Roman"/>
              </a:rPr>
              <a:t> – 112,4%</a:t>
            </a:r>
          </a:p>
          <a:p>
            <a:pPr marL="342900" indent="-342900" algn="ctr" defTabSz="1043056">
              <a:spcBef>
                <a:spcPct val="0"/>
              </a:spcBef>
              <a:buFontTx/>
              <a:buChar char="-"/>
              <a:defRPr/>
            </a:pPr>
            <a:r>
              <a:rPr lang="ru-RU" sz="1500" b="1" i="1" spc="40" dirty="0" smtClean="0">
                <a:latin typeface="+mj-lt"/>
                <a:ea typeface="Times New Roman"/>
              </a:rPr>
              <a:t>СВ</a:t>
            </a:r>
            <a:r>
              <a:rPr lang="ru-RU" sz="1500" b="1" i="1" spc="40" dirty="0" smtClean="0">
                <a:solidFill>
                  <a:schemeClr val="accent1"/>
                </a:solidFill>
                <a:latin typeface="+mj-lt"/>
                <a:ea typeface="Times New Roman"/>
              </a:rPr>
              <a:t> – 110,6%</a:t>
            </a:r>
          </a:p>
          <a:p>
            <a:pPr marL="342900" indent="-342900" algn="ctr" defTabSz="1043056">
              <a:spcBef>
                <a:spcPct val="0"/>
              </a:spcBef>
              <a:buFontTx/>
              <a:buChar char="-"/>
              <a:defRPr/>
            </a:pPr>
            <a:r>
              <a:rPr lang="ru-RU" sz="1500" b="1" i="1" spc="40" dirty="0" smtClean="0">
                <a:latin typeface="+mj-lt"/>
                <a:ea typeface="Times New Roman"/>
              </a:rPr>
              <a:t>З/П </a:t>
            </a:r>
            <a:r>
              <a:rPr lang="ru-RU" sz="1500" b="1" i="1" spc="4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Times New Roman"/>
              </a:rPr>
              <a:t>– 109,9%</a:t>
            </a:r>
            <a:endParaRPr lang="ru-RU" sz="1500" b="1" i="1" spc="4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3579" y="5619318"/>
            <a:ext cx="54625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/>
              <a:t>Темп роста в Российской Федерации</a:t>
            </a:r>
            <a:endParaRPr lang="ru-RU" sz="15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664149" y="6876975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(По данным Росстата)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6773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38188" y="108223"/>
            <a:ext cx="9721850" cy="1584053"/>
          </a:xfrm>
        </p:spPr>
        <p:txBody>
          <a:bodyPr>
            <a:noAutofit/>
          </a:bodyPr>
          <a:lstStyle/>
          <a:p>
            <a:pPr lvl="2" algn="ctr" defTabSz="1281929" eaLnBrk="1" hangingPunct="1">
              <a:lnSpc>
                <a:spcPct val="95000"/>
              </a:lnSpc>
              <a:defRPr/>
            </a:pP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ИТОГИ РАБОТЫ МЕЖВЕДОМСТВЕННЫХ КОМИССИЙ ПЕРМСКОГО </a:t>
            </a:r>
            <a:r>
              <a:rPr lang="ru-RU" sz="25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КРАЯ</a:t>
            </a: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/>
            </a:r>
            <a:b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</a:br>
            <a:endParaRPr lang="ru-RU" sz="2500" b="1" kern="1200" dirty="0"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0" name="TextBox 39"/>
          <p:cNvSpPr txBox="1">
            <a:spLocks noChangeArrowheads="1"/>
          </p:cNvSpPr>
          <p:nvPr/>
        </p:nvSpPr>
        <p:spPr bwMode="auto">
          <a:xfrm>
            <a:off x="975288" y="1171910"/>
            <a:ext cx="2036763" cy="12239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29067" tIns="64523" rIns="129067" bIns="64523" anchor="ctr"/>
          <a:lstStyle>
            <a:lvl1pPr defTabSz="1289050"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2890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28905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28905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28905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ЗАСЛУШАНО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ПЛАТЕЛЬЩИКОВ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СТРАХОВЫХ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ВЗНОСОВ </a:t>
            </a:r>
          </a:p>
        </p:txBody>
      </p:sp>
      <p:sp>
        <p:nvSpPr>
          <p:cNvPr id="11" name="TextBox 39"/>
          <p:cNvSpPr txBox="1">
            <a:spLocks noChangeArrowheads="1"/>
          </p:cNvSpPr>
          <p:nvPr/>
        </p:nvSpPr>
        <p:spPr bwMode="auto">
          <a:xfrm>
            <a:off x="3606006" y="1419816"/>
            <a:ext cx="1365250" cy="9731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29067" tIns="64523" rIns="129067" bIns="64523" anchor="ctr"/>
          <a:lstStyle>
            <a:lvl1pPr defTabSz="1289050"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2890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28905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28905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28905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5400" b="1" spc="-15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1507</a:t>
            </a:r>
            <a:endParaRPr lang="ru-RU" altLang="ru-RU" sz="54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3" name="TextBox 39"/>
          <p:cNvSpPr txBox="1">
            <a:spLocks noChangeArrowheads="1"/>
          </p:cNvSpPr>
          <p:nvPr/>
        </p:nvSpPr>
        <p:spPr bwMode="auto">
          <a:xfrm>
            <a:off x="6967232" y="1419816"/>
            <a:ext cx="863600" cy="9731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29067" tIns="64523" rIns="129067" bIns="64523" anchor="ctr"/>
          <a:lstStyle>
            <a:lvl1pPr defTabSz="1289050"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2890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28905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28905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28905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5400" b="1" spc="-15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1857</a:t>
            </a:r>
            <a:endParaRPr lang="ru-RU" altLang="ru-RU" sz="54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grpSp>
        <p:nvGrpSpPr>
          <p:cNvPr id="71688" name="Группа 13"/>
          <p:cNvGrpSpPr>
            <a:grpSpLocks/>
          </p:cNvGrpSpPr>
          <p:nvPr/>
        </p:nvGrpSpPr>
        <p:grpSpPr bwMode="auto">
          <a:xfrm>
            <a:off x="2920443" y="1508721"/>
            <a:ext cx="544222" cy="707024"/>
            <a:chOff x="882650" y="2122186"/>
            <a:chExt cx="777644" cy="777644"/>
          </a:xfrm>
        </p:grpSpPr>
        <p:pic>
          <p:nvPicPr>
            <p:cNvPr id="71709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2650" y="2122186"/>
              <a:ext cx="777644" cy="777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10" name="TextBox 60"/>
            <p:cNvSpPr txBox="1">
              <a:spLocks noChangeArrowheads="1"/>
            </p:cNvSpPr>
            <p:nvPr/>
          </p:nvSpPr>
          <p:spPr bwMode="auto">
            <a:xfrm>
              <a:off x="882650" y="2222877"/>
              <a:ext cx="750887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4147" tIns="52073" rIns="104147" bIns="52073" anchor="ctr"/>
            <a:lstStyle>
              <a:lvl1pPr defTabSz="104140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104140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104140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104140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104140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ru-RU" alt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2017</a:t>
              </a:r>
              <a:endParaRPr lang="ru-RU" altLang="ru-RU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71689" name="Группа 15"/>
          <p:cNvGrpSpPr>
            <a:grpSpLocks/>
          </p:cNvGrpSpPr>
          <p:nvPr/>
        </p:nvGrpSpPr>
        <p:grpSpPr bwMode="auto">
          <a:xfrm>
            <a:off x="5960537" y="1538589"/>
            <a:ext cx="574765" cy="677155"/>
            <a:chOff x="882650" y="2122186"/>
            <a:chExt cx="777644" cy="777644"/>
          </a:xfrm>
        </p:grpSpPr>
        <p:pic>
          <p:nvPicPr>
            <p:cNvPr id="71707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2650" y="2122186"/>
              <a:ext cx="777644" cy="777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08" name="TextBox 60"/>
            <p:cNvSpPr txBox="1">
              <a:spLocks noChangeArrowheads="1"/>
            </p:cNvSpPr>
            <p:nvPr/>
          </p:nvSpPr>
          <p:spPr bwMode="auto">
            <a:xfrm>
              <a:off x="882650" y="2222877"/>
              <a:ext cx="750887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4147" tIns="52073" rIns="104147" bIns="52073" anchor="ctr"/>
            <a:lstStyle>
              <a:lvl1pPr defTabSz="104140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104140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104140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104140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104140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ru-RU" altLang="ru-RU" b="1" dirty="0" smtClean="0">
                  <a:solidFill>
                    <a:srgbClr val="C00000"/>
                  </a:solidFill>
                  <a:latin typeface="Arial Narrow" pitchFamily="34" charset="0"/>
                </a:rPr>
                <a:t>2018</a:t>
              </a:r>
              <a:endParaRPr lang="ru-RU" altLang="ru-RU" sz="1400" b="1" dirty="0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</p:grpSp>
      <p:sp>
        <p:nvSpPr>
          <p:cNvPr id="19" name="Правая фигурная скобка 18"/>
          <p:cNvSpPr/>
          <p:nvPr/>
        </p:nvSpPr>
        <p:spPr>
          <a:xfrm rot="5400000">
            <a:off x="4992457" y="640970"/>
            <a:ext cx="822325" cy="8856662"/>
          </a:xfrm>
          <a:prstGeom prst="rightBrac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TextBox 39"/>
          <p:cNvSpPr txBox="1">
            <a:spLocks noChangeArrowheads="1"/>
          </p:cNvSpPr>
          <p:nvPr/>
        </p:nvSpPr>
        <p:spPr bwMode="auto">
          <a:xfrm>
            <a:off x="2993163" y="5722839"/>
            <a:ext cx="2035175" cy="6858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29067" tIns="64523" rIns="129067" bIns="64523" anchor="ctr"/>
          <a:lstStyle>
            <a:lvl1pPr defTabSz="1289050"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2890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28905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28905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28905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4" name="TextBox 39"/>
          <p:cNvSpPr txBox="1">
            <a:spLocks noChangeArrowheads="1"/>
          </p:cNvSpPr>
          <p:nvPr/>
        </p:nvSpPr>
        <p:spPr bwMode="auto">
          <a:xfrm>
            <a:off x="6556504" y="5691456"/>
            <a:ext cx="1365250" cy="9731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29067" tIns="64523" rIns="129067" bIns="64523" anchor="ctr"/>
          <a:lstStyle>
            <a:lvl1pPr defTabSz="1289050"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2890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28905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28905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28905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4000" b="1" spc="-15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457,3</a:t>
            </a:r>
            <a:r>
              <a:rPr lang="ru-RU" altLang="ru-RU" sz="5400" b="1" spc="-15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endParaRPr lang="ru-RU" altLang="ru-RU" sz="1800" b="1" spc="-150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ТЫС . РУБ.</a:t>
            </a:r>
            <a:endParaRPr lang="ru-RU" alt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6" name="TextBox 39"/>
          <p:cNvSpPr txBox="1">
            <a:spLocks noChangeArrowheads="1"/>
          </p:cNvSpPr>
          <p:nvPr/>
        </p:nvSpPr>
        <p:spPr bwMode="auto">
          <a:xfrm>
            <a:off x="3606006" y="5691458"/>
            <a:ext cx="1365250" cy="118551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29067" tIns="64523" rIns="129067" bIns="64523" anchor="ctr"/>
          <a:lstStyle>
            <a:lvl1pPr defTabSz="1289050"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2890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28905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28905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28905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4000" b="1" spc="-15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800,0</a:t>
            </a:r>
            <a:endParaRPr lang="ru-RU" altLang="ru-RU" sz="1800" b="1" spc="-150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ТЫС . РУБ.</a:t>
            </a:r>
            <a:endParaRPr lang="ru-RU" altLang="ru-RU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0" name="Правая фигурная скобка 29"/>
          <p:cNvSpPr/>
          <p:nvPr/>
        </p:nvSpPr>
        <p:spPr>
          <a:xfrm rot="5400000">
            <a:off x="4982499" y="-1525023"/>
            <a:ext cx="822325" cy="8856663"/>
          </a:xfrm>
          <a:prstGeom prst="rightBrac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TextBox 39"/>
          <p:cNvSpPr txBox="1">
            <a:spLocks noChangeArrowheads="1"/>
          </p:cNvSpPr>
          <p:nvPr/>
        </p:nvSpPr>
        <p:spPr bwMode="auto">
          <a:xfrm>
            <a:off x="859835" y="3719081"/>
            <a:ext cx="2163987" cy="6286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29067" tIns="64523" rIns="129067" bIns="64523" anchor="ctr"/>
          <a:lstStyle>
            <a:lvl1pPr defTabSz="1289050"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2890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28905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28905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28905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ДОПОЛНИТЕЛЬНО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ПОСТУПИЛО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СТРАХОВЫХ ВЗНОСОВ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2" name="TextBox 39"/>
          <p:cNvSpPr txBox="1">
            <a:spLocks noChangeArrowheads="1"/>
          </p:cNvSpPr>
          <p:nvPr/>
        </p:nvSpPr>
        <p:spPr bwMode="auto">
          <a:xfrm>
            <a:off x="3692656" y="3471671"/>
            <a:ext cx="1365250" cy="9731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29067" tIns="64523" rIns="129067" bIns="64523" anchor="ctr"/>
          <a:lstStyle>
            <a:lvl1pPr defTabSz="1289050"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2890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28905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28905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28905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4800" b="1" spc="-15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1205,7</a:t>
            </a:r>
            <a:r>
              <a:rPr lang="ru-RU" altLang="ru-RU" sz="5400" b="1" spc="-15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endParaRPr lang="ru-RU" altLang="ru-RU" sz="1800" b="1" spc="-150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МЛН</a:t>
            </a:r>
            <a:r>
              <a:rPr lang="en-US" altLang="ru-RU" sz="1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. </a:t>
            </a:r>
            <a:r>
              <a:rPr lang="ru-RU" altLang="ru-RU" sz="1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РУБ</a:t>
            </a:r>
            <a:r>
              <a:rPr lang="ru-RU" altLang="ru-RU" sz="1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.</a:t>
            </a:r>
            <a:endParaRPr lang="ru-RU" altLang="ru-RU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5" name="TextBox 39"/>
          <p:cNvSpPr txBox="1">
            <a:spLocks noChangeArrowheads="1"/>
          </p:cNvSpPr>
          <p:nvPr/>
        </p:nvSpPr>
        <p:spPr bwMode="auto">
          <a:xfrm>
            <a:off x="6284607" y="3348394"/>
            <a:ext cx="1365250" cy="122432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29067" tIns="64523" rIns="129067" bIns="64523" anchor="ctr"/>
          <a:lstStyle>
            <a:lvl1pPr defTabSz="1289050"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2890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28905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28905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28905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4800" b="1" spc="-15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849,1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МЛН</a:t>
            </a:r>
            <a:r>
              <a:rPr lang="en-US" altLang="ru-RU" sz="1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. </a:t>
            </a:r>
            <a:r>
              <a:rPr lang="ru-RU" altLang="ru-RU" sz="1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РУБ.</a:t>
            </a:r>
            <a:endParaRPr lang="ru-RU" alt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77968" y="6660951"/>
            <a:ext cx="681299" cy="696626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  5</a:t>
            </a:r>
          </a:p>
        </p:txBody>
      </p:sp>
      <p:sp>
        <p:nvSpPr>
          <p:cNvPr id="34" name="TextBox 39"/>
          <p:cNvSpPr txBox="1">
            <a:spLocks noChangeArrowheads="1"/>
          </p:cNvSpPr>
          <p:nvPr/>
        </p:nvSpPr>
        <p:spPr bwMode="auto">
          <a:xfrm>
            <a:off x="874033" y="5737051"/>
            <a:ext cx="2239269" cy="12239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29067" tIns="64523" rIns="129067" bIns="64523" anchor="ctr"/>
          <a:lstStyle>
            <a:lvl1pPr defTabSz="1289050" eaLnBrk="0" hangingPunct="0"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289050" eaLnBrk="0" hangingPunct="0">
              <a:spcBef>
                <a:spcPct val="20000"/>
              </a:spcBef>
              <a:buFont typeface="Arial" pitchFamily="34" charset="0"/>
              <a:defRPr sz="24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28905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28905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6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289050" eaLnBrk="0" hangingPunct="0">
              <a:lnSpc>
                <a:spcPts val="1800"/>
              </a:lnSpc>
              <a:spcBef>
                <a:spcPts val="400"/>
              </a:spcBef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28905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4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В СРЕДНЕМ </a:t>
            </a:r>
            <a:r>
              <a:rPr lang="ru-RU" alt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ПОСТУПИЛО</a:t>
            </a:r>
            <a:endParaRPr lang="ru-RU" altLang="ru-RU" sz="15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СТРАХОВЫХ ВЗНОСОВ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НА 1 ПЛАТЕЛЬЩИКА</a:t>
            </a:r>
            <a:r>
              <a:rPr lang="ru-RU" altLang="ru-RU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ЗАСЛУШАННОГО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НА </a:t>
            </a:r>
            <a:r>
              <a:rPr lang="ru-RU" altLang="ru-RU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КОМИССИИ</a:t>
            </a:r>
            <a:r>
              <a:rPr lang="ru-RU" altLang="ru-RU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endParaRPr lang="ru-RU" altLang="ru-RU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8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66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82109" y="6652637"/>
            <a:ext cx="724718" cy="696626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  6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0" y="475462"/>
            <a:ext cx="10693400" cy="442211"/>
          </a:xfrm>
          <a:prstGeom prst="rect">
            <a:avLst/>
          </a:prstGeom>
        </p:spPr>
        <p:txBody>
          <a:bodyPr vert="horz" lIns="104269" tIns="52135" rIns="104269" bIns="52135" rtlCol="0" anchor="ctr">
            <a:noAutofit/>
          </a:bodyPr>
          <a:lstStyle>
            <a:lvl1pPr marL="0" marR="0" indent="0" algn="l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lvl="2" algn="ctr" defTabSz="1281929">
              <a:lnSpc>
                <a:spcPct val="95000"/>
              </a:lnSpc>
              <a:defRPr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МЕРЫ НАЛОГОВОЙ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ОТВЕТСТВЕННОСТИ, </a:t>
            </a:r>
          </a:p>
          <a:p>
            <a:pPr lvl="2" algn="ctr" defTabSz="1281929">
              <a:lnSpc>
                <a:spcPct val="95000"/>
              </a:lnSpc>
              <a:defRPr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ПРИНЯТЫЕ К ПЛАТЕЛЬЩИКАМ СТРАХОВЫХ ВЗНОСОВ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632585065"/>
              </p:ext>
            </p:extLst>
          </p:nvPr>
        </p:nvGraphicFramePr>
        <p:xfrm>
          <a:off x="-197916" y="3121894"/>
          <a:ext cx="5642716" cy="385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635412" y="1548383"/>
            <a:ext cx="2511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/>
              <a:t>с</a:t>
            </a:r>
            <a:r>
              <a:rPr lang="ru-RU" sz="1800" dirty="0" smtClean="0"/>
              <a:t>т. 119 НК РФ – штраф за несвоевременное представление отчетности по страховым взносам</a:t>
            </a:r>
            <a:endParaRPr lang="ru-RU"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2637933" y="5036554"/>
            <a:ext cx="8468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0,9 </a:t>
            </a:r>
            <a:r>
              <a:rPr lang="ru-RU" sz="1500" dirty="0" smtClean="0"/>
              <a:t>млрд.</a:t>
            </a:r>
          </a:p>
          <a:p>
            <a:pPr algn="ctr"/>
            <a:r>
              <a:rPr lang="ru-RU" sz="1500" dirty="0" smtClean="0"/>
              <a:t>руб.</a:t>
            </a:r>
            <a:endParaRPr lang="ru-RU" sz="1500" dirty="0"/>
          </a:p>
        </p:txBody>
      </p:sp>
      <p:sp>
        <p:nvSpPr>
          <p:cNvPr id="39" name="TextBox 38"/>
          <p:cNvSpPr txBox="1"/>
          <p:nvPr/>
        </p:nvSpPr>
        <p:spPr>
          <a:xfrm>
            <a:off x="1382114" y="5031781"/>
            <a:ext cx="8468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7,6 </a:t>
            </a:r>
            <a:r>
              <a:rPr lang="ru-RU" sz="1500" dirty="0" smtClean="0"/>
              <a:t>млрд.</a:t>
            </a:r>
          </a:p>
          <a:p>
            <a:pPr algn="ctr"/>
            <a:r>
              <a:rPr lang="ru-RU" sz="1500" dirty="0" smtClean="0"/>
              <a:t>руб.</a:t>
            </a:r>
            <a:endParaRPr lang="ru-RU" sz="1500" dirty="0"/>
          </a:p>
        </p:txBody>
      </p:sp>
      <p:sp>
        <p:nvSpPr>
          <p:cNvPr id="26" name="TextBox 25"/>
          <p:cNvSpPr txBox="1"/>
          <p:nvPr/>
        </p:nvSpPr>
        <p:spPr>
          <a:xfrm>
            <a:off x="6354812" y="1548383"/>
            <a:ext cx="3096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ст. 76 НК РФ – решение о приостановлении операций по счетам плательщика за непредставление </a:t>
            </a:r>
            <a:r>
              <a:rPr lang="ru-RU" sz="1800" dirty="0"/>
              <a:t>отчетности по страховым взносам</a:t>
            </a:r>
          </a:p>
          <a:p>
            <a:endParaRPr lang="ru-RU" sz="1800" dirty="0"/>
          </a:p>
        </p:txBody>
      </p:sp>
      <p:pic>
        <p:nvPicPr>
          <p:cNvPr id="36" name="Picture 93"/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51" y="1332359"/>
            <a:ext cx="698559" cy="643115"/>
          </a:xfrm>
          <a:prstGeom prst="rect">
            <a:avLst/>
          </a:prstGeom>
        </p:spPr>
      </p:pic>
      <p:pic>
        <p:nvPicPr>
          <p:cNvPr id="37" name="Picture 93"/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391" y="1332358"/>
            <a:ext cx="698559" cy="64311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025566" y="3887772"/>
            <a:ext cx="3600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1155</a:t>
            </a:r>
            <a:r>
              <a:rPr lang="ru-RU" sz="1800" dirty="0" smtClean="0"/>
              <a:t> решений о приостановлении операций по счетам (с 01.11.2018)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1166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" name="Диаграмма 57"/>
          <p:cNvGraphicFramePr/>
          <p:nvPr>
            <p:extLst>
              <p:ext uri="{D42A27DB-BD31-4B8C-83A1-F6EECF244321}">
                <p14:modId xmlns:p14="http://schemas.microsoft.com/office/powerpoint/2010/main" val="1331407312"/>
              </p:ext>
            </p:extLst>
          </p:nvPr>
        </p:nvGraphicFramePr>
        <p:xfrm>
          <a:off x="761976" y="3348583"/>
          <a:ext cx="3024336" cy="3242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82109" y="6652637"/>
            <a:ext cx="724718" cy="696626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  7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0" y="475463"/>
            <a:ext cx="10693400" cy="442211"/>
          </a:xfrm>
          <a:prstGeom prst="rect">
            <a:avLst/>
          </a:prstGeom>
        </p:spPr>
        <p:txBody>
          <a:bodyPr vert="horz" lIns="104269" tIns="52135" rIns="104269" bIns="52135" rtlCol="0" anchor="ctr">
            <a:noAutofit/>
          </a:bodyPr>
          <a:lstStyle>
            <a:lvl1pPr marL="0" marR="0" indent="0" algn="l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45718">
              <a:defRPr/>
            </a:pPr>
            <a:r>
              <a:rPr lang="ru-RU" sz="25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haroni" panose="02010803020104030203" pitchFamily="2" charset="-79"/>
              </a:rPr>
              <a:t>ПЛАТЕЛЬЩИКИ, ПРИМЕНЯЮЩИЕ ПОНИЖЕННЫЕ ТАРИФЫ</a:t>
            </a:r>
            <a:endParaRPr lang="ru-RU" sz="25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haroni" panose="02010803020104030203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72817" y="5104552"/>
            <a:ext cx="531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2,3 </a:t>
            </a:r>
            <a:r>
              <a:rPr lang="ru-RU" sz="1200" dirty="0" smtClean="0">
                <a:solidFill>
                  <a:schemeClr val="bg1"/>
                </a:solidFill>
              </a:rPr>
              <a:t>тыс.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50356" y="4642887"/>
            <a:ext cx="531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42,2 </a:t>
            </a:r>
            <a:r>
              <a:rPr lang="ru-RU" sz="1200" dirty="0" err="1" smtClean="0">
                <a:solidFill>
                  <a:schemeClr val="bg1"/>
                </a:solidFill>
              </a:rPr>
              <a:t>тыс</a:t>
            </a:r>
            <a:r>
              <a:rPr lang="ru-RU" sz="1200" dirty="0" smtClean="0">
                <a:solidFill>
                  <a:schemeClr val="bg1"/>
                </a:solidFill>
              </a:rPr>
              <a:t> 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1976" y="1980431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Деятельность в производственной </a:t>
            </a:r>
          </a:p>
          <a:p>
            <a:pPr algn="ctr"/>
            <a:r>
              <a:rPr lang="ru-RU" sz="1800" dirty="0" smtClean="0"/>
              <a:t>и социальной сферах (УСН)</a:t>
            </a:r>
            <a:endParaRPr lang="ru-RU" sz="1800" dirty="0"/>
          </a:p>
        </p:txBody>
      </p:sp>
      <p:graphicFrame>
        <p:nvGraphicFramePr>
          <p:cNvPr id="36" name="Диаграмма 35"/>
          <p:cNvGraphicFramePr/>
          <p:nvPr>
            <p:extLst>
              <p:ext uri="{D42A27DB-BD31-4B8C-83A1-F6EECF244321}">
                <p14:modId xmlns:p14="http://schemas.microsoft.com/office/powerpoint/2010/main" val="2690953113"/>
              </p:ext>
            </p:extLst>
          </p:nvPr>
        </p:nvGraphicFramePr>
        <p:xfrm>
          <a:off x="4005734" y="1309685"/>
          <a:ext cx="3024336" cy="3242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149750" y="5070301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Фармацевтическая деятельность </a:t>
            </a:r>
          </a:p>
          <a:p>
            <a:pPr algn="ctr"/>
            <a:r>
              <a:rPr lang="ru-RU" sz="1800" dirty="0" smtClean="0"/>
              <a:t>(ЕНВД)</a:t>
            </a:r>
            <a:endParaRPr lang="ru-RU" sz="1800" dirty="0"/>
          </a:p>
        </p:txBody>
      </p:sp>
      <p:sp>
        <p:nvSpPr>
          <p:cNvPr id="40" name="TextBox 39"/>
          <p:cNvSpPr txBox="1"/>
          <p:nvPr/>
        </p:nvSpPr>
        <p:spPr>
          <a:xfrm>
            <a:off x="4797822" y="3174286"/>
            <a:ext cx="531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0,3 </a:t>
            </a:r>
            <a:r>
              <a:rPr lang="ru-RU" sz="1200" dirty="0" smtClean="0">
                <a:solidFill>
                  <a:schemeClr val="bg1"/>
                </a:solidFill>
              </a:rPr>
              <a:t>тыс.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81464" y="2574121"/>
            <a:ext cx="531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5,3 </a:t>
            </a:r>
            <a:r>
              <a:rPr lang="ru-RU" sz="1200" dirty="0" smtClean="0">
                <a:solidFill>
                  <a:schemeClr val="bg1"/>
                </a:solidFill>
              </a:rPr>
              <a:t>тыс.</a:t>
            </a:r>
            <a:endParaRPr lang="ru-RU" sz="1200" dirty="0">
              <a:solidFill>
                <a:schemeClr val="bg1"/>
              </a:solidFill>
            </a:endParaRPr>
          </a:p>
        </p:txBody>
      </p:sp>
      <p:graphicFrame>
        <p:nvGraphicFramePr>
          <p:cNvPr id="42" name="Диаграмма 41"/>
          <p:cNvGraphicFramePr/>
          <p:nvPr>
            <p:extLst>
              <p:ext uri="{D42A27DB-BD31-4B8C-83A1-F6EECF244321}">
                <p14:modId xmlns:p14="http://schemas.microsoft.com/office/powerpoint/2010/main" val="1302886721"/>
              </p:ext>
            </p:extLst>
          </p:nvPr>
        </p:nvGraphicFramePr>
        <p:xfrm>
          <a:off x="7115051" y="3385914"/>
          <a:ext cx="3024336" cy="3242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7925892" y="5141883"/>
            <a:ext cx="531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0,4 </a:t>
            </a:r>
            <a:r>
              <a:rPr lang="ru-RU" sz="1200" dirty="0" smtClean="0">
                <a:solidFill>
                  <a:schemeClr val="bg1"/>
                </a:solidFill>
              </a:rPr>
              <a:t>тыс.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603431" y="4680218"/>
            <a:ext cx="531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10,5 </a:t>
            </a:r>
            <a:r>
              <a:rPr lang="ru-RU" sz="1200" dirty="0" err="1" smtClean="0">
                <a:solidFill>
                  <a:schemeClr val="bg1"/>
                </a:solidFill>
              </a:rPr>
              <a:t>тыс</a:t>
            </a:r>
            <a:r>
              <a:rPr lang="ru-RU" sz="1200" dirty="0" smtClean="0">
                <a:solidFill>
                  <a:schemeClr val="bg1"/>
                </a:solidFill>
              </a:rPr>
              <a:t> 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958062" y="2017762"/>
            <a:ext cx="3141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ИТ, НКО, БО (УСН), </a:t>
            </a:r>
          </a:p>
          <a:p>
            <a:pPr algn="ctr"/>
            <a:r>
              <a:rPr lang="ru-RU" sz="1800" smtClean="0"/>
              <a:t>ХО </a:t>
            </a:r>
            <a:r>
              <a:rPr lang="ru-RU" sz="1800" dirty="0" smtClean="0"/>
              <a:t>(интеллектуальная деятельность), ИП (патенты), резиденты ТОСЭР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335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77968" y="6660951"/>
            <a:ext cx="609292" cy="696626"/>
          </a:xfrm>
          <a:prstGeom prst="rect">
            <a:avLst/>
          </a:prstGeom>
        </p:spPr>
        <p:txBody>
          <a:bodyPr/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 8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22164" y="449420"/>
            <a:ext cx="979308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правильности заявленных расходов на ОСС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87377" y="1404367"/>
            <a:ext cx="1955067" cy="10323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5">
                <a:lumMod val="75000"/>
                <a:alpha val="99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Плательщик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370930" y="1429057"/>
            <a:ext cx="1807523" cy="10076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5">
                <a:lumMod val="75000"/>
                <a:alpha val="99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Налоговый орган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794972" y="1416712"/>
            <a:ext cx="1971329" cy="10076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5">
                <a:lumMod val="75000"/>
                <a:alpha val="99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ФСС России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6178454" y="1945643"/>
            <a:ext cx="1616518" cy="0"/>
          </a:xfrm>
          <a:prstGeom prst="straightConnector1">
            <a:avLst/>
          </a:prstGeom>
          <a:ln>
            <a:headEnd type="stealth"/>
            <a:tailEnd type="none"/>
          </a:ln>
          <a:effectLst>
            <a:outerShdw blurRad="50800" dist="50800" dir="5400000" algn="ctr" rotWithShape="0">
              <a:schemeClr val="tx2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70671" y="4644727"/>
            <a:ext cx="93610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>
              <a:buFontTx/>
              <a:buChar char="-"/>
            </a:pPr>
            <a:r>
              <a:rPr lang="ru-RU" sz="1800" b="1" i="1" dirty="0" smtClean="0">
                <a:solidFill>
                  <a:schemeClr val="tx2"/>
                </a:solidFill>
                <a:latin typeface="+mn-lt"/>
              </a:rPr>
              <a:t>при </a:t>
            </a:r>
            <a:r>
              <a:rPr lang="ru-RU" sz="1800" b="1" i="1" dirty="0">
                <a:solidFill>
                  <a:schemeClr val="tx2"/>
                </a:solidFill>
                <a:latin typeface="+mn-lt"/>
              </a:rPr>
              <a:t>получении указанного решения плательщику страховых взносов необходимо уточнить данные о суммах расходов, произведенных на выплату страхового обеспечения, на сумму неподтвержденных расходов </a:t>
            </a:r>
            <a:endParaRPr lang="ru-RU" sz="1800" b="1" i="1" dirty="0" smtClean="0">
              <a:solidFill>
                <a:schemeClr val="tx2"/>
              </a:solidFill>
              <a:latin typeface="+mn-lt"/>
            </a:endParaRPr>
          </a:p>
          <a:p>
            <a:r>
              <a:rPr lang="ru-RU" sz="1800" b="1" i="1" dirty="0" smtClean="0">
                <a:solidFill>
                  <a:schemeClr val="tx2"/>
                </a:solidFill>
                <a:latin typeface="+mn-lt"/>
              </a:rPr>
              <a:t>      </a:t>
            </a:r>
            <a:r>
              <a:rPr lang="ru-RU" sz="1800" b="1" i="1" dirty="0" smtClean="0">
                <a:solidFill>
                  <a:srgbClr val="FF0000"/>
                </a:solidFill>
                <a:latin typeface="+mn-lt"/>
              </a:rPr>
              <a:t>(письмо ФНС России от 05.03.2018 № ГД-4-11/4193</a:t>
            </a:r>
            <a:r>
              <a:rPr lang="en-US" sz="1800" b="1" i="1" dirty="0" smtClean="0">
                <a:solidFill>
                  <a:srgbClr val="FF0000"/>
                </a:solidFill>
                <a:latin typeface="+mn-lt"/>
              </a:rPr>
              <a:t>@</a:t>
            </a:r>
            <a:r>
              <a:rPr lang="ru-RU" sz="1800" b="1" i="1" dirty="0" smtClean="0">
                <a:solidFill>
                  <a:srgbClr val="FF0000"/>
                </a:solidFill>
                <a:latin typeface="+mn-lt"/>
              </a:rPr>
              <a:t>)</a:t>
            </a:r>
          </a:p>
          <a:p>
            <a:endParaRPr lang="ru-RU" sz="1800" b="1" i="1" dirty="0" smtClean="0">
              <a:solidFill>
                <a:srgbClr val="FF0000"/>
              </a:solidFill>
              <a:latin typeface="+mn-lt"/>
            </a:endParaRPr>
          </a:p>
          <a:p>
            <a:pPr marL="285750" indent="-285750">
              <a:buFontTx/>
              <a:buChar char="-"/>
            </a:pPr>
            <a:r>
              <a:rPr lang="ru-RU" sz="1800" b="1" i="1" dirty="0" smtClean="0">
                <a:solidFill>
                  <a:schemeClr val="tx2"/>
                </a:solidFill>
                <a:latin typeface="+mn-lt"/>
              </a:rPr>
              <a:t>включить </a:t>
            </a:r>
            <a:r>
              <a:rPr lang="ru-RU" sz="1800" b="1" i="1" dirty="0">
                <a:solidFill>
                  <a:schemeClr val="tx2"/>
                </a:solidFill>
                <a:latin typeface="+mn-lt"/>
              </a:rPr>
              <a:t>данные расходы в объект обложения страховыми взносами на ОПС и ОМС  </a:t>
            </a:r>
            <a:r>
              <a:rPr lang="ru-RU" sz="1800" b="1" i="1" dirty="0" smtClean="0">
                <a:solidFill>
                  <a:srgbClr val="FF0000"/>
                </a:solidFill>
                <a:latin typeface="+mn-lt"/>
              </a:rPr>
              <a:t>(письмо Минфина России от 01.09.2017 № 03-15-07/56382)</a:t>
            </a:r>
            <a:endParaRPr lang="ru-RU" sz="1800" b="1" i="1" dirty="0">
              <a:solidFill>
                <a:srgbClr val="FF0000"/>
              </a:solidFill>
              <a:latin typeface="+mn-lt"/>
            </a:endParaRPr>
          </a:p>
          <a:p>
            <a:pPr marL="285750" indent="-285750">
              <a:buFontTx/>
              <a:buChar char="-"/>
            </a:pPr>
            <a:endParaRPr lang="ru-RU" sz="1800" b="1" i="1" dirty="0">
              <a:solidFill>
                <a:srgbClr val="FF0000"/>
              </a:solidFill>
              <a:latin typeface="+mn-lt"/>
              <a:hlinkClick r:id="rId2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3042445" y="1903161"/>
            <a:ext cx="1328485" cy="0"/>
          </a:xfrm>
          <a:prstGeom prst="straightConnector1">
            <a:avLst/>
          </a:prstGeom>
          <a:ln>
            <a:headEnd type="stealth"/>
            <a:tailEnd type="none"/>
          </a:ln>
          <a:effectLst>
            <a:outerShdw blurRad="50800" dist="50800" dir="5400000" algn="ctr" rotWithShape="0">
              <a:schemeClr val="tx2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9163124" y="2436679"/>
            <a:ext cx="0" cy="911904"/>
          </a:xfrm>
          <a:prstGeom prst="line">
            <a:avLst/>
          </a:prstGeom>
          <a:effectLst>
            <a:outerShdw blurRad="50800" dist="50800" dir="5400000" algn="ctr" rotWithShape="0">
              <a:schemeClr val="tx2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634732" y="3348583"/>
            <a:ext cx="3528392" cy="0"/>
          </a:xfrm>
          <a:prstGeom prst="line">
            <a:avLst/>
          </a:prstGeom>
          <a:effectLst>
            <a:outerShdw blurRad="50800" dist="50800" dir="5400000" algn="ctr" rotWithShape="0">
              <a:schemeClr val="tx2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5634732" y="2436679"/>
            <a:ext cx="0" cy="911904"/>
          </a:xfrm>
          <a:prstGeom prst="straightConnector1">
            <a:avLst/>
          </a:prstGeom>
          <a:ln>
            <a:tailEnd type="arrow"/>
          </a:ln>
          <a:effectLst>
            <a:outerShdw blurRad="50800" dist="50800" dir="5400000" algn="ctr" rotWithShape="0">
              <a:schemeClr val="tx2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9595172" y="2411669"/>
            <a:ext cx="0" cy="1572321"/>
          </a:xfrm>
          <a:prstGeom prst="line">
            <a:avLst/>
          </a:prstGeom>
          <a:effectLst>
            <a:outerShdw blurRad="50800" dist="50800" dir="5400000" algn="ctr" rotWithShape="0">
              <a:schemeClr val="tx2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698628" y="3977818"/>
            <a:ext cx="4896544" cy="12345"/>
          </a:xfrm>
          <a:prstGeom prst="line">
            <a:avLst/>
          </a:prstGeom>
          <a:effectLst>
            <a:outerShdw blurRad="50800" dist="50800" dir="5400000" algn="ctr" rotWithShape="0">
              <a:schemeClr val="tx2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4698628" y="2424334"/>
            <a:ext cx="0" cy="1553484"/>
          </a:xfrm>
          <a:prstGeom prst="straightConnector1">
            <a:avLst/>
          </a:prstGeom>
          <a:ln>
            <a:tailEnd type="arrow"/>
          </a:ln>
          <a:effectLst>
            <a:outerShdw blurRad="50800" dist="50800" dir="5400000" algn="ctr" rotWithShape="0">
              <a:schemeClr val="tx2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565552" y="2657511"/>
            <a:ext cx="36646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14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1  этап: </a:t>
            </a:r>
            <a:r>
              <a:rPr lang="ru-RU" altLang="ru-RU" sz="1300" b="1" i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подтверждение заявленных страхователем расходов – в течение </a:t>
            </a:r>
            <a:r>
              <a:rPr lang="ru-RU" altLang="ru-RU" sz="13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3-х дней </a:t>
            </a:r>
            <a:r>
              <a:rPr lang="ru-RU" altLang="ru-RU" sz="1300" b="1" i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с даты формирования подтверждения </a:t>
            </a:r>
            <a:endParaRPr lang="ru-RU" altLang="ru-RU" sz="1300" b="1" i="1" dirty="0">
              <a:solidFill>
                <a:schemeClr val="accent6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98628" y="3461221"/>
            <a:ext cx="4896544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14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2  этап: </a:t>
            </a:r>
            <a:r>
              <a:rPr lang="ru-RU" altLang="ru-RU" sz="1300" b="1" i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р</a:t>
            </a:r>
            <a:r>
              <a:rPr lang="ru-RU" altLang="ru-RU" sz="1300" b="1" i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ешение о непринятии к зачету расходов –  в течение </a:t>
            </a:r>
            <a:r>
              <a:rPr lang="ru-RU" altLang="ru-RU" sz="13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3-х дней </a:t>
            </a:r>
            <a:r>
              <a:rPr lang="ru-RU" altLang="ru-RU" sz="1300" b="1" i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с даты вступления в силу</a:t>
            </a:r>
            <a:endParaRPr lang="ru-RU" altLang="ru-RU" sz="1300" b="1" i="1" dirty="0">
              <a:solidFill>
                <a:schemeClr val="accent6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308666" y="1625091"/>
            <a:ext cx="7960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4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расчет</a:t>
            </a:r>
            <a:endParaRPr lang="ru-RU" altLang="ru-RU" sz="1300" b="1" i="1" dirty="0">
              <a:solidFill>
                <a:schemeClr val="accent6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192870" y="1703039"/>
            <a:ext cx="16165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4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в течение 5 дней со дня получения</a:t>
            </a:r>
            <a:endParaRPr lang="ru-RU" altLang="ru-RU" sz="1300" b="1" i="1" dirty="0">
              <a:solidFill>
                <a:schemeClr val="accent6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60" name="Picture 93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77" y="4140671"/>
            <a:ext cx="687523" cy="634907"/>
          </a:xfrm>
          <a:prstGeom prst="rect">
            <a:avLst/>
          </a:prstGeom>
        </p:spPr>
      </p:pic>
      <p:cxnSp>
        <p:nvCxnSpPr>
          <p:cNvPr id="21" name="Прямая со стрелкой 20"/>
          <p:cNvCxnSpPr/>
          <p:nvPr/>
        </p:nvCxnSpPr>
        <p:spPr>
          <a:xfrm flipH="1" flipV="1">
            <a:off x="2960290" y="2436679"/>
            <a:ext cx="1728193" cy="1553485"/>
          </a:xfrm>
          <a:prstGeom prst="straightConnector1">
            <a:avLst/>
          </a:prstGeom>
          <a:ln>
            <a:tailEnd type="arrow"/>
          </a:ln>
          <a:effectLst>
            <a:outerShdw blurRad="50800" dist="50800" dir="5400000" algn="ctr" rotWithShape="0">
              <a:schemeClr val="tx2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94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Прямоугольник 108"/>
          <p:cNvSpPr/>
          <p:nvPr/>
        </p:nvSpPr>
        <p:spPr>
          <a:xfrm>
            <a:off x="594172" y="2032037"/>
            <a:ext cx="4248472" cy="16561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Лица, производящие выплаты и иные вознаграждения физическим лицам в рамках трудовых отношений и по договорам ГПХ, предметом которых являются выполнение работ, оказание услуг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97988" y="327544"/>
            <a:ext cx="7221120" cy="93280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2456" b="1" dirty="0" smtClean="0">
                <a:solidFill>
                  <a:schemeClr val="tx2">
                    <a:lumMod val="50000"/>
                  </a:schemeClr>
                </a:solidFill>
              </a:rPr>
              <a:t>ПЛАТЕЛЬЩИКИ СТРАХОВЫХ ВЗНОСОВ</a:t>
            </a:r>
            <a:endParaRPr lang="ru-RU" sz="2456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Номер слайда 3"/>
          <p:cNvSpPr txBox="1">
            <a:spLocks/>
          </p:cNvSpPr>
          <p:nvPr/>
        </p:nvSpPr>
        <p:spPr>
          <a:xfrm>
            <a:off x="9739188" y="6732959"/>
            <a:ext cx="724718" cy="576064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defPPr>
              <a:defRPr lang="ru-RU"/>
            </a:defPPr>
            <a:lvl1pPr marL="0" algn="ctr" defTabSz="1042688" rtl="0" eaLnBrk="1" latinLnBrk="0" hangingPunct="1">
              <a:lnSpc>
                <a:spcPts val="2400"/>
              </a:lnSpc>
              <a:defRPr sz="2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21344" algn="l" defTabSz="1042688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688" algn="l" defTabSz="1042688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032" algn="l" defTabSz="1042688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376" algn="l" defTabSz="1042688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6719" algn="l" defTabSz="1042688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064" algn="l" defTabSz="1042688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49408" algn="l" defTabSz="1042688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0751" algn="l" defTabSz="1042688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706740" y="2035249"/>
            <a:ext cx="4248472" cy="16561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Лица, осуществляющие предпринимательскую и иную частную профессиональную деятельность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5400000" flipV="1">
            <a:off x="2656601" y="1574186"/>
            <a:ext cx="77168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5400000" flipV="1">
            <a:off x="7193108" y="1574185"/>
            <a:ext cx="771684" cy="1440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94172" y="3996655"/>
            <a:ext cx="453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-    организации</a:t>
            </a:r>
          </a:p>
          <a:p>
            <a:r>
              <a:rPr lang="ru-RU" sz="2000" b="1" dirty="0" smtClean="0"/>
              <a:t>-    индивидуальные предприниматели</a:t>
            </a:r>
          </a:p>
          <a:p>
            <a:r>
              <a:rPr lang="ru-RU" sz="2000" b="1" dirty="0" smtClean="0"/>
              <a:t>-    физ. лица, не являющиеся ИП</a:t>
            </a:r>
            <a:endParaRPr lang="ru-RU" sz="1800" dirty="0"/>
          </a:p>
        </p:txBody>
      </p:sp>
      <p:sp>
        <p:nvSpPr>
          <p:cNvPr id="32" name="TextBox 31"/>
          <p:cNvSpPr txBox="1"/>
          <p:nvPr/>
        </p:nvSpPr>
        <p:spPr>
          <a:xfrm>
            <a:off x="5634732" y="3996655"/>
            <a:ext cx="48291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-    ИП</a:t>
            </a:r>
          </a:p>
          <a:p>
            <a:r>
              <a:rPr lang="ru-RU" sz="2000" b="1" dirty="0" smtClean="0"/>
              <a:t>-    медиаторы</a:t>
            </a:r>
          </a:p>
          <a:p>
            <a:r>
              <a:rPr lang="ru-RU" sz="2000" b="1" dirty="0" smtClean="0"/>
              <a:t>-    адвокаты</a:t>
            </a:r>
            <a:endParaRPr lang="ru-RU" sz="2000" b="1" dirty="0"/>
          </a:p>
          <a:p>
            <a:r>
              <a:rPr lang="ru-RU" sz="2000" b="1" dirty="0" smtClean="0"/>
              <a:t>-    нотариусы</a:t>
            </a:r>
          </a:p>
          <a:p>
            <a:r>
              <a:rPr lang="ru-RU" sz="2000" b="1" dirty="0" smtClean="0"/>
              <a:t>-    арбитражные управляющие</a:t>
            </a:r>
          </a:p>
          <a:p>
            <a:r>
              <a:rPr lang="ru-RU" sz="2000" b="1" dirty="0" smtClean="0"/>
              <a:t>-    оценщики</a:t>
            </a:r>
          </a:p>
          <a:p>
            <a:r>
              <a:rPr lang="ru-RU" sz="2000" b="1" dirty="0" smtClean="0"/>
              <a:t>-    патентные поверенные</a:t>
            </a:r>
          </a:p>
          <a:p>
            <a:r>
              <a:rPr lang="ru-RU" sz="2000" b="1" dirty="0" smtClean="0"/>
              <a:t>-    иные лица, занимающиеся частной практикой</a:t>
            </a:r>
            <a:endParaRPr lang="ru-RU" sz="1800" dirty="0"/>
          </a:p>
        </p:txBody>
      </p:sp>
      <p:sp>
        <p:nvSpPr>
          <p:cNvPr id="11" name="Нашивка 10"/>
          <p:cNvSpPr/>
          <p:nvPr/>
        </p:nvSpPr>
        <p:spPr>
          <a:xfrm>
            <a:off x="630176" y="4140671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Нашивка 32"/>
          <p:cNvSpPr/>
          <p:nvPr/>
        </p:nvSpPr>
        <p:spPr>
          <a:xfrm>
            <a:off x="630176" y="4437087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Нашивка 33"/>
          <p:cNvSpPr/>
          <p:nvPr/>
        </p:nvSpPr>
        <p:spPr>
          <a:xfrm>
            <a:off x="630176" y="4752503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Нашивка 34"/>
          <p:cNvSpPr/>
          <p:nvPr/>
        </p:nvSpPr>
        <p:spPr>
          <a:xfrm>
            <a:off x="5643476" y="4118917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Нашивка 35"/>
          <p:cNvSpPr/>
          <p:nvPr/>
        </p:nvSpPr>
        <p:spPr>
          <a:xfrm>
            <a:off x="5643476" y="4437087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Нашивка 36"/>
          <p:cNvSpPr/>
          <p:nvPr/>
        </p:nvSpPr>
        <p:spPr>
          <a:xfrm>
            <a:off x="5643476" y="4725123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>
            <a:off x="5643476" y="5046592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Нашивка 38"/>
          <p:cNvSpPr/>
          <p:nvPr/>
        </p:nvSpPr>
        <p:spPr>
          <a:xfrm>
            <a:off x="5634732" y="5355808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Нашивка 39"/>
          <p:cNvSpPr/>
          <p:nvPr/>
        </p:nvSpPr>
        <p:spPr>
          <a:xfrm>
            <a:off x="5634732" y="5652839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Нашивка 40"/>
          <p:cNvSpPr/>
          <p:nvPr/>
        </p:nvSpPr>
        <p:spPr>
          <a:xfrm>
            <a:off x="5643476" y="5940871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Нашивка 41"/>
          <p:cNvSpPr/>
          <p:nvPr/>
        </p:nvSpPr>
        <p:spPr>
          <a:xfrm>
            <a:off x="5623645" y="6228903"/>
            <a:ext cx="216024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66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33379</TotalTime>
  <Words>627</Words>
  <Application>Microsoft Office PowerPoint</Application>
  <PresentationFormat>Произвольный</PresentationFormat>
  <Paragraphs>156</Paragraphs>
  <Slides>10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1_Present_FNS2012_A4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ИТОГИ РАБОТЫ МЕЖВЕДОМСТВЕННЫХ КОМИССИЙ ПЕРМСКОГО КРАЯ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Низамутдинова Яна Викторовна</cp:lastModifiedBy>
  <cp:revision>2587</cp:revision>
  <cp:lastPrinted>2019-05-22T10:45:34Z</cp:lastPrinted>
  <dcterms:created xsi:type="dcterms:W3CDTF">2013-04-18T07:19:29Z</dcterms:created>
  <dcterms:modified xsi:type="dcterms:W3CDTF">2019-05-23T06:09:46Z</dcterms:modified>
</cp:coreProperties>
</file>