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8" r:id="rId3"/>
    <p:sldMasterId id="2147483715" r:id="rId4"/>
    <p:sldMasterId id="2147483729" r:id="rId5"/>
    <p:sldMasterId id="2147483743" r:id="rId6"/>
  </p:sldMasterIdLst>
  <p:notesMasterIdLst>
    <p:notesMasterId r:id="rId21"/>
  </p:notesMasterIdLst>
  <p:sldIdLst>
    <p:sldId id="266" r:id="rId7"/>
    <p:sldId id="292" r:id="rId8"/>
    <p:sldId id="294" r:id="rId9"/>
    <p:sldId id="295" r:id="rId10"/>
    <p:sldId id="262" r:id="rId11"/>
    <p:sldId id="290" r:id="rId12"/>
    <p:sldId id="280" r:id="rId13"/>
    <p:sldId id="259" r:id="rId14"/>
    <p:sldId id="281" r:id="rId15"/>
    <p:sldId id="282" r:id="rId16"/>
    <p:sldId id="283" r:id="rId17"/>
    <p:sldId id="284" r:id="rId18"/>
    <p:sldId id="286" r:id="rId19"/>
    <p:sldId id="291" r:id="rId20"/>
  </p:sldIdLst>
  <p:sldSz cx="9144000" cy="6858000" type="screen4x3"/>
  <p:notesSz cx="6797675" cy="9874250"/>
  <p:defaultTextStyle>
    <a:defPPr>
      <a:defRPr lang="ru-RU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2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29919-6D52-41B0-8C38-B2D04C43AC20}" type="doc">
      <dgm:prSet loTypeId="urn:microsoft.com/office/officeart/2005/8/layout/chevron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80F9B5-AD72-4101-B979-DC7F0E371C3D}">
      <dgm:prSet phldrT="[Текст]"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F777C0F-6408-4A34-AF2D-A107FD269AA5}" type="parTrans" cxnId="{ED47BD16-0668-4DFC-B03F-27F0F1DAC62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466BA2B-BD15-4702-91F1-87B8B11C4387}" type="sibTrans" cxnId="{ED47BD16-0668-4DFC-B03F-27F0F1DAC62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044AEE4-1CF6-486A-9190-24C970C23110}">
      <dgm:prSet phldrT="[Текст]" custT="1"/>
      <dgm:spPr/>
      <dgm:t>
        <a:bodyPr/>
        <a:lstStyle/>
        <a:p>
          <a:pPr rtl="0"/>
          <a:r>
            <a:rPr lang="ru-RU" sz="1900" b="1" baseline="0" dirty="0" smtClean="0">
              <a:solidFill>
                <a:srgbClr val="002060"/>
              </a:solidFill>
              <a:latin typeface="Arial Narrow" pitchFamily="34" charset="0"/>
            </a:rPr>
            <a:t>Возможность представления единой налоговой декларации по объектам, расположенным в разных МО (за исключением кадастра)</a:t>
          </a:r>
          <a:endParaRPr lang="ru-RU" sz="19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C11009F-9D98-4A03-8F56-34DD7B0E39EA}" type="parTrans" cxnId="{7547D861-DDCE-451D-8B11-0E49C1009AF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8CB265D-3E5E-4773-9A84-78E2049FF66D}" type="sibTrans" cxnId="{7547D861-DDCE-451D-8B11-0E49C1009AF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A6FD018-97FF-4253-98FE-C80B560A44A9}">
      <dgm:prSet phldrT="[Текст]"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AC7DE02-BA6F-449F-BB6F-F897F9BC7A15}" type="parTrans" cxnId="{1195B7F7-CE59-430D-92AF-C2A6FB54A47B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34B11FC-D61D-47EA-8DA9-3D2A2DDEB717}" type="sibTrans" cxnId="{1195B7F7-CE59-430D-92AF-C2A6FB54A47B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88CC69D-BAA0-4CDE-8BBD-73ED22C4738F}">
      <dgm:prSet phldrT="[Текст]" custT="1"/>
      <dgm:spPr/>
      <dgm:t>
        <a:bodyPr/>
        <a:lstStyle/>
        <a:p>
          <a:pPr rtl="0"/>
          <a:r>
            <a:rPr lang="ru-RU" sz="1800" b="1" baseline="0" dirty="0" smtClean="0">
              <a:solidFill>
                <a:srgbClr val="002060"/>
              </a:solidFill>
              <a:latin typeface="Arial Narrow" panose="020B0606020202030204" pitchFamily="34" charset="0"/>
            </a:rPr>
            <a:t>Уточнено понятие объекта налогообложения – если облагается от кадастровой стоимости, является объектом не зависимо от включения/не включения в состав ОС</a:t>
          </a:r>
          <a:endParaRPr lang="ru-RU" sz="18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807C7B8-710F-4DAD-9CA6-7D9129783CCF}" type="parTrans" cxnId="{D41DC3C2-7679-457E-B17F-377719B6E94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8194E08-E429-4511-BEE2-1795D82BDEB0}" type="sibTrans" cxnId="{D41DC3C2-7679-457E-B17F-377719B6E94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5CF25D4-3E4F-4C04-BC92-0EE524332F38}">
      <dgm:prSet phldrT="[Текст]" custT="1"/>
      <dgm:spPr/>
      <dgm:t>
        <a:bodyPr/>
        <a:lstStyle/>
        <a:p>
          <a:pPr rtl="0"/>
          <a:r>
            <a:rPr lang="ru-RU" sz="1800" b="1" baseline="0" dirty="0" smtClean="0">
              <a:solidFill>
                <a:srgbClr val="002060"/>
              </a:solidFill>
              <a:latin typeface="Arial Narrow" pitchFamily="34" charset="0"/>
            </a:rPr>
            <a:t>Обновлена форма декларации за 2020 год (добавлены коды льгот, признак ПСЗК)</a:t>
          </a:r>
          <a:endParaRPr lang="ru-RU" sz="18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3C208F5-E925-44A5-9255-2328726EED9D}" type="parTrans" cxnId="{597F4A0F-3335-402E-8570-79B00C98EAB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B69D542-EF9D-463F-B596-395860F165C9}" type="sibTrans" cxnId="{597F4A0F-3335-402E-8570-79B00C98EAB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ECA48C3-ECBB-463F-8AEC-F8245E283CA0}">
      <dgm:prSet custT="1"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AE713AB-8CD8-4088-AA94-BF1A780ED70A}" type="parTrans" cxnId="{8B55B149-6C91-40D6-AFE7-B86628F62CB3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331400A-CDD2-47E0-A1C6-5E26E78AA439}" type="sibTrans" cxnId="{8B55B149-6C91-40D6-AFE7-B86628F62CB3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928180E-15DC-43F7-BE92-9C71E1DBE7C0}">
      <dgm:prSet custT="1"/>
      <dgm:spPr/>
      <dgm:t>
        <a:bodyPr/>
        <a:lstStyle/>
        <a:p>
          <a:pPr rtl="0"/>
          <a:r>
            <a:rPr lang="ru-RU" sz="1800" b="1" baseline="0" dirty="0" smtClean="0">
              <a:solidFill>
                <a:srgbClr val="002060"/>
              </a:solidFill>
              <a:latin typeface="Arial Narrow" pitchFamily="34" charset="0"/>
            </a:rPr>
            <a:t>Федеральные и региональные меры поддержки бизнеса, попавшего в сложную экономическую ситуацию в связи с пандемией</a:t>
          </a:r>
          <a:endParaRPr lang="ru-RU" sz="18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AD1ECB3-950C-42F5-9B79-ADDD209E54DB}" type="parTrans" cxnId="{264E0361-85FC-49CE-9B8C-F07D91CCC26A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7B5BD4A-E2CA-4A93-BF3B-631B2D9564FA}" type="sibTrans" cxnId="{264E0361-85FC-49CE-9B8C-F07D91CCC26A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505AA23-418D-455E-B308-796FC65BA07A}">
      <dgm:prSet phldrT="[Текст]"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7A8881E-7980-49C2-8C06-434D8B1AADB9}" type="sibTrans" cxnId="{28B3ED6C-1D52-400B-8817-FD951C0A3547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B2858CA-598B-449F-B5BC-D82816C7F37A}" type="parTrans" cxnId="{28B3ED6C-1D52-400B-8817-FD951C0A3547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E36C657-636A-46FA-A202-A2BC8E3DF381}" type="pres">
      <dgm:prSet presAssocID="{FC029919-6D52-41B0-8C38-B2D04C43A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A3217-EA39-4C99-8BAC-5DC1D63D4108}" type="pres">
      <dgm:prSet presAssocID="{3C80F9B5-AD72-4101-B979-DC7F0E371C3D}" presName="composite" presStyleCnt="0"/>
      <dgm:spPr/>
    </dgm:pt>
    <dgm:pt modelId="{1098463E-93C1-4164-AA7C-CF5EE7BFCD93}" type="pres">
      <dgm:prSet presAssocID="{3C80F9B5-AD72-4101-B979-DC7F0E371C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A5923-37AB-4539-9C89-225A67C451F2}" type="pres">
      <dgm:prSet presAssocID="{3C80F9B5-AD72-4101-B979-DC7F0E371C3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ADC72-3935-49C0-9F94-35AEBD8B5F4B}" type="pres">
      <dgm:prSet presAssocID="{4466BA2B-BD15-4702-91F1-87B8B11C4387}" presName="sp" presStyleCnt="0"/>
      <dgm:spPr/>
    </dgm:pt>
    <dgm:pt modelId="{BC2C076F-2939-44BF-937A-C85A02E99360}" type="pres">
      <dgm:prSet presAssocID="{3A6FD018-97FF-4253-98FE-C80B560A44A9}" presName="composite" presStyleCnt="0"/>
      <dgm:spPr/>
    </dgm:pt>
    <dgm:pt modelId="{E957405B-02D5-42E5-9A76-C34B2F0E7772}" type="pres">
      <dgm:prSet presAssocID="{3A6FD018-97FF-4253-98FE-C80B560A44A9}" presName="parentText" presStyleLbl="alignNode1" presStyleIdx="1" presStyleCnt="4" custScaleY="124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2B9A4-E7A7-4FF2-BABF-C2EC19ED693D}" type="pres">
      <dgm:prSet presAssocID="{3A6FD018-97FF-4253-98FE-C80B560A44A9}" presName="descendantText" presStyleLbl="alignAcc1" presStyleIdx="1" presStyleCnt="4" custScaleY="15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DDD7-6F58-43AC-A49D-E548BF4631AC}" type="pres">
      <dgm:prSet presAssocID="{334B11FC-D61D-47EA-8DA9-3D2A2DDEB717}" presName="sp" presStyleCnt="0"/>
      <dgm:spPr/>
    </dgm:pt>
    <dgm:pt modelId="{873EBA8F-759A-488F-B63E-F5525167B26E}" type="pres">
      <dgm:prSet presAssocID="{D505AA23-418D-455E-B308-796FC65BA07A}" presName="composite" presStyleCnt="0"/>
      <dgm:spPr/>
    </dgm:pt>
    <dgm:pt modelId="{83A69793-913C-48B7-AAB8-7238958C51FB}" type="pres">
      <dgm:prSet presAssocID="{D505AA23-418D-455E-B308-796FC65BA0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A192-E18A-4A84-B67B-8F1D76109F09}" type="pres">
      <dgm:prSet presAssocID="{D505AA23-418D-455E-B308-796FC65BA07A}" presName="descendantText" presStyleLbl="alignAcc1" presStyleIdx="2" presStyleCnt="4" custScaleX="99232" custScaleY="11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60F17-8F14-4691-AF17-AC0A2DCEA482}" type="pres">
      <dgm:prSet presAssocID="{07A8881E-7980-49C2-8C06-434D8B1AADB9}" presName="sp" presStyleCnt="0"/>
      <dgm:spPr/>
    </dgm:pt>
    <dgm:pt modelId="{DEB6A4E7-1A75-4988-BA66-40D9F191B6FF}" type="pres">
      <dgm:prSet presAssocID="{6ECA48C3-ECBB-463F-8AEC-F8245E283CA0}" presName="composite" presStyleCnt="0"/>
      <dgm:spPr/>
    </dgm:pt>
    <dgm:pt modelId="{4B72AF2B-1DF1-4CD9-9F1A-B8A9522B252E}" type="pres">
      <dgm:prSet presAssocID="{6ECA48C3-ECBB-463F-8AEC-F8245E283CA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5D662-D77F-403F-AC64-CC43227757EF}" type="pres">
      <dgm:prSet presAssocID="{6ECA48C3-ECBB-463F-8AEC-F8245E283CA0}" presName="descendantText" presStyleLbl="alignAcc1" presStyleIdx="3" presStyleCnt="4" custScaleX="98525" custScaleY="136427" custLinFactNeighborX="1302" custLinFactNeighborY="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FA5CE-F8EA-4254-ABE5-ACE8D049B922}" type="presOf" srcId="{6ECA48C3-ECBB-463F-8AEC-F8245E283CA0}" destId="{4B72AF2B-1DF1-4CD9-9F1A-B8A9522B252E}" srcOrd="0" destOrd="0" presId="urn:microsoft.com/office/officeart/2005/8/layout/chevron2"/>
    <dgm:cxn modelId="{7547D861-DDCE-451D-8B11-0E49C1009AF9}" srcId="{3C80F9B5-AD72-4101-B979-DC7F0E371C3D}" destId="{5044AEE4-1CF6-486A-9190-24C970C23110}" srcOrd="0" destOrd="0" parTransId="{4C11009F-9D98-4A03-8F56-34DD7B0E39EA}" sibTransId="{D8CB265D-3E5E-4773-9A84-78E2049FF66D}"/>
    <dgm:cxn modelId="{C1B4E2CF-CB80-4652-BADB-C10C11DDB196}" type="presOf" srcId="{E88CC69D-BAA0-4CDE-8BBD-73ED22C4738F}" destId="{81A2B9A4-E7A7-4FF2-BABF-C2EC19ED693D}" srcOrd="0" destOrd="0" presId="urn:microsoft.com/office/officeart/2005/8/layout/chevron2"/>
    <dgm:cxn modelId="{597F4A0F-3335-402E-8570-79B00C98EAB0}" srcId="{D505AA23-418D-455E-B308-796FC65BA07A}" destId="{45CF25D4-3E4F-4C04-BC92-0EE524332F38}" srcOrd="0" destOrd="0" parTransId="{93C208F5-E925-44A5-9255-2328726EED9D}" sibTransId="{7B69D542-EF9D-463F-B596-395860F165C9}"/>
    <dgm:cxn modelId="{0AF34BA9-1DE1-4799-BE63-B93903DB6308}" type="presOf" srcId="{5044AEE4-1CF6-486A-9190-24C970C23110}" destId="{02CA5923-37AB-4539-9C89-225A67C451F2}" srcOrd="0" destOrd="0" presId="urn:microsoft.com/office/officeart/2005/8/layout/chevron2"/>
    <dgm:cxn modelId="{ED47BD16-0668-4DFC-B03F-27F0F1DAC620}" srcId="{FC029919-6D52-41B0-8C38-B2D04C43AC20}" destId="{3C80F9B5-AD72-4101-B979-DC7F0E371C3D}" srcOrd="0" destOrd="0" parTransId="{0F777C0F-6408-4A34-AF2D-A107FD269AA5}" sibTransId="{4466BA2B-BD15-4702-91F1-87B8B11C4387}"/>
    <dgm:cxn modelId="{264E0361-85FC-49CE-9B8C-F07D91CCC26A}" srcId="{6ECA48C3-ECBB-463F-8AEC-F8245E283CA0}" destId="{3928180E-15DC-43F7-BE92-9C71E1DBE7C0}" srcOrd="0" destOrd="0" parTransId="{9AD1ECB3-950C-42F5-9B79-ADDD209E54DB}" sibTransId="{57B5BD4A-E2CA-4A93-BF3B-631B2D9564FA}"/>
    <dgm:cxn modelId="{8B55B149-6C91-40D6-AFE7-B86628F62CB3}" srcId="{FC029919-6D52-41B0-8C38-B2D04C43AC20}" destId="{6ECA48C3-ECBB-463F-8AEC-F8245E283CA0}" srcOrd="3" destOrd="0" parTransId="{BAE713AB-8CD8-4088-AA94-BF1A780ED70A}" sibTransId="{E331400A-CDD2-47E0-A1C6-5E26E78AA439}"/>
    <dgm:cxn modelId="{2784C470-121A-4FDF-9E9B-E4FAC1A2A216}" type="presOf" srcId="{D505AA23-418D-455E-B308-796FC65BA07A}" destId="{83A69793-913C-48B7-AAB8-7238958C51FB}" srcOrd="0" destOrd="0" presId="urn:microsoft.com/office/officeart/2005/8/layout/chevron2"/>
    <dgm:cxn modelId="{610A16CB-3F8D-4693-B06A-56DA5A42ED98}" type="presOf" srcId="{45CF25D4-3E4F-4C04-BC92-0EE524332F38}" destId="{DAEDA192-E18A-4A84-B67B-8F1D76109F09}" srcOrd="0" destOrd="0" presId="urn:microsoft.com/office/officeart/2005/8/layout/chevron2"/>
    <dgm:cxn modelId="{CF4CBAF8-8531-441D-8C2E-1E01EA691BA1}" type="presOf" srcId="{3928180E-15DC-43F7-BE92-9C71E1DBE7C0}" destId="{D785D662-D77F-403F-AC64-CC43227757EF}" srcOrd="0" destOrd="0" presId="urn:microsoft.com/office/officeart/2005/8/layout/chevron2"/>
    <dgm:cxn modelId="{D41DC3C2-7679-457E-B17F-377719B6E949}" srcId="{3A6FD018-97FF-4253-98FE-C80B560A44A9}" destId="{E88CC69D-BAA0-4CDE-8BBD-73ED22C4738F}" srcOrd="0" destOrd="0" parTransId="{4807C7B8-710F-4DAD-9CA6-7D9129783CCF}" sibTransId="{98194E08-E429-4511-BEE2-1795D82BDEB0}"/>
    <dgm:cxn modelId="{28B3ED6C-1D52-400B-8817-FD951C0A3547}" srcId="{FC029919-6D52-41B0-8C38-B2D04C43AC20}" destId="{D505AA23-418D-455E-B308-796FC65BA07A}" srcOrd="2" destOrd="0" parTransId="{3B2858CA-598B-449F-B5BC-D82816C7F37A}" sibTransId="{07A8881E-7980-49C2-8C06-434D8B1AADB9}"/>
    <dgm:cxn modelId="{8C09B50E-F485-47B3-8C70-BF142FB12C64}" type="presOf" srcId="{3C80F9B5-AD72-4101-B979-DC7F0E371C3D}" destId="{1098463E-93C1-4164-AA7C-CF5EE7BFCD93}" srcOrd="0" destOrd="0" presId="urn:microsoft.com/office/officeart/2005/8/layout/chevron2"/>
    <dgm:cxn modelId="{2BD242BD-902D-4916-A302-77A2F91C616C}" type="presOf" srcId="{3A6FD018-97FF-4253-98FE-C80B560A44A9}" destId="{E957405B-02D5-42E5-9A76-C34B2F0E7772}" srcOrd="0" destOrd="0" presId="urn:microsoft.com/office/officeart/2005/8/layout/chevron2"/>
    <dgm:cxn modelId="{1195B7F7-CE59-430D-92AF-C2A6FB54A47B}" srcId="{FC029919-6D52-41B0-8C38-B2D04C43AC20}" destId="{3A6FD018-97FF-4253-98FE-C80B560A44A9}" srcOrd="1" destOrd="0" parTransId="{7AC7DE02-BA6F-449F-BB6F-F897F9BC7A15}" sibTransId="{334B11FC-D61D-47EA-8DA9-3D2A2DDEB717}"/>
    <dgm:cxn modelId="{8587A421-4E6E-4414-80B6-C975554BCEF4}" type="presOf" srcId="{FC029919-6D52-41B0-8C38-B2D04C43AC20}" destId="{FE36C657-636A-46FA-A202-A2BC8E3DF381}" srcOrd="0" destOrd="0" presId="urn:microsoft.com/office/officeart/2005/8/layout/chevron2"/>
    <dgm:cxn modelId="{1511A619-E7B1-4160-AB82-F8389C770567}" type="presParOf" srcId="{FE36C657-636A-46FA-A202-A2BC8E3DF381}" destId="{D2BA3217-EA39-4C99-8BAC-5DC1D63D4108}" srcOrd="0" destOrd="0" presId="urn:microsoft.com/office/officeart/2005/8/layout/chevron2"/>
    <dgm:cxn modelId="{6BDC1C34-AB5F-4DEE-B755-0F6C6CA86F1B}" type="presParOf" srcId="{D2BA3217-EA39-4C99-8BAC-5DC1D63D4108}" destId="{1098463E-93C1-4164-AA7C-CF5EE7BFCD93}" srcOrd="0" destOrd="0" presId="urn:microsoft.com/office/officeart/2005/8/layout/chevron2"/>
    <dgm:cxn modelId="{50AF2E6F-885A-4E03-B5D9-D023AF283A0F}" type="presParOf" srcId="{D2BA3217-EA39-4C99-8BAC-5DC1D63D4108}" destId="{02CA5923-37AB-4539-9C89-225A67C451F2}" srcOrd="1" destOrd="0" presId="urn:microsoft.com/office/officeart/2005/8/layout/chevron2"/>
    <dgm:cxn modelId="{75107430-AFE2-45DA-9532-BEB7737F506A}" type="presParOf" srcId="{FE36C657-636A-46FA-A202-A2BC8E3DF381}" destId="{D88ADC72-3935-49C0-9F94-35AEBD8B5F4B}" srcOrd="1" destOrd="0" presId="urn:microsoft.com/office/officeart/2005/8/layout/chevron2"/>
    <dgm:cxn modelId="{F56AB414-EA7A-4EAB-A40B-B476425A0309}" type="presParOf" srcId="{FE36C657-636A-46FA-A202-A2BC8E3DF381}" destId="{BC2C076F-2939-44BF-937A-C85A02E99360}" srcOrd="2" destOrd="0" presId="urn:microsoft.com/office/officeart/2005/8/layout/chevron2"/>
    <dgm:cxn modelId="{CB6C5E20-E636-48C8-B9AC-4DDCEC343BD0}" type="presParOf" srcId="{BC2C076F-2939-44BF-937A-C85A02E99360}" destId="{E957405B-02D5-42E5-9A76-C34B2F0E7772}" srcOrd="0" destOrd="0" presId="urn:microsoft.com/office/officeart/2005/8/layout/chevron2"/>
    <dgm:cxn modelId="{CC385531-A0CF-4C21-ABFE-8C656A4C343E}" type="presParOf" srcId="{BC2C076F-2939-44BF-937A-C85A02E99360}" destId="{81A2B9A4-E7A7-4FF2-BABF-C2EC19ED693D}" srcOrd="1" destOrd="0" presId="urn:microsoft.com/office/officeart/2005/8/layout/chevron2"/>
    <dgm:cxn modelId="{D489AC79-3550-4520-A7AF-460F6AE900C3}" type="presParOf" srcId="{FE36C657-636A-46FA-A202-A2BC8E3DF381}" destId="{E5E9DDD7-6F58-43AC-A49D-E548BF4631AC}" srcOrd="3" destOrd="0" presId="urn:microsoft.com/office/officeart/2005/8/layout/chevron2"/>
    <dgm:cxn modelId="{F42CC0F7-3539-4492-AD28-9EFBA8F9746B}" type="presParOf" srcId="{FE36C657-636A-46FA-A202-A2BC8E3DF381}" destId="{873EBA8F-759A-488F-B63E-F5525167B26E}" srcOrd="4" destOrd="0" presId="urn:microsoft.com/office/officeart/2005/8/layout/chevron2"/>
    <dgm:cxn modelId="{67712CA5-4AAE-411A-949A-772C35FD5818}" type="presParOf" srcId="{873EBA8F-759A-488F-B63E-F5525167B26E}" destId="{83A69793-913C-48B7-AAB8-7238958C51FB}" srcOrd="0" destOrd="0" presId="urn:microsoft.com/office/officeart/2005/8/layout/chevron2"/>
    <dgm:cxn modelId="{817A74A0-9023-491B-8BA7-3D9FBAE75FBF}" type="presParOf" srcId="{873EBA8F-759A-488F-B63E-F5525167B26E}" destId="{DAEDA192-E18A-4A84-B67B-8F1D76109F09}" srcOrd="1" destOrd="0" presId="urn:microsoft.com/office/officeart/2005/8/layout/chevron2"/>
    <dgm:cxn modelId="{0AAD062D-54D6-4FA5-96F5-1FB2B94422C1}" type="presParOf" srcId="{FE36C657-636A-46FA-A202-A2BC8E3DF381}" destId="{F3C60F17-8F14-4691-AF17-AC0A2DCEA482}" srcOrd="5" destOrd="0" presId="urn:microsoft.com/office/officeart/2005/8/layout/chevron2"/>
    <dgm:cxn modelId="{247B52E5-ADC8-488D-8506-75C816B8054E}" type="presParOf" srcId="{FE36C657-636A-46FA-A202-A2BC8E3DF381}" destId="{DEB6A4E7-1A75-4988-BA66-40D9F191B6FF}" srcOrd="6" destOrd="0" presId="urn:microsoft.com/office/officeart/2005/8/layout/chevron2"/>
    <dgm:cxn modelId="{3786AF1E-9EA1-4E96-A4B8-A743A677B1FB}" type="presParOf" srcId="{DEB6A4E7-1A75-4988-BA66-40D9F191B6FF}" destId="{4B72AF2B-1DF1-4CD9-9F1A-B8A9522B252E}" srcOrd="0" destOrd="0" presId="urn:microsoft.com/office/officeart/2005/8/layout/chevron2"/>
    <dgm:cxn modelId="{165497CA-C935-4683-81FA-9CCE42BA0A52}" type="presParOf" srcId="{DEB6A4E7-1A75-4988-BA66-40D9F191B6FF}" destId="{D785D662-D77F-403F-AC64-CC43227757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29919-6D52-41B0-8C38-B2D04C43AC20}" type="doc">
      <dgm:prSet loTypeId="urn:microsoft.com/office/officeart/2005/8/layout/chevron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80F9B5-AD72-4101-B979-DC7F0E371C3D}">
      <dgm:prSet phldrT="[Текст]"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F777C0F-6408-4A34-AF2D-A107FD269AA5}" type="parTrans" cxnId="{ED47BD16-0668-4DFC-B03F-27F0F1DAC62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466BA2B-BD15-4702-91F1-87B8B11C4387}" type="sibTrans" cxnId="{ED47BD16-0668-4DFC-B03F-27F0F1DAC62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044AEE4-1CF6-486A-9190-24C970C23110}">
      <dgm:prSet phldrT="[Текст]" custT="1"/>
      <dgm:spPr/>
      <dgm:t>
        <a:bodyPr/>
        <a:lstStyle/>
        <a:p>
          <a:pPr rtl="0"/>
          <a:r>
            <a:rPr lang="ru-RU" sz="2000" b="1" baseline="0" dirty="0" smtClean="0">
              <a:solidFill>
                <a:srgbClr val="002060"/>
              </a:solidFill>
              <a:latin typeface="Arial Narrow" panose="020B0606020202030204" pitchFamily="34" charset="0"/>
            </a:rPr>
            <a:t>Срок уплаты налога за 2020 год – не позднее 1 марта 2021 года</a:t>
          </a:r>
          <a:endParaRPr lang="ru-RU" sz="20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C11009F-9D98-4A03-8F56-34DD7B0E39EA}" type="parTrans" cxnId="{7547D861-DDCE-451D-8B11-0E49C1009AF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8CB265D-3E5E-4773-9A84-78E2049FF66D}" type="sibTrans" cxnId="{7547D861-DDCE-451D-8B11-0E49C1009AF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A6FD018-97FF-4253-98FE-C80B560A44A9}">
      <dgm:prSet phldrT="[Текст]"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AC7DE02-BA6F-449F-BB6F-F897F9BC7A15}" type="parTrans" cxnId="{1195B7F7-CE59-430D-92AF-C2A6FB54A47B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34B11FC-D61D-47EA-8DA9-3D2A2DDEB717}" type="sibTrans" cxnId="{1195B7F7-CE59-430D-92AF-C2A6FB54A47B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88CC69D-BAA0-4CDE-8BBD-73ED22C4738F}">
      <dgm:prSet phldrT="[Текст]" custT="1"/>
      <dgm:spPr/>
      <dgm:t>
        <a:bodyPr/>
        <a:lstStyle/>
        <a:p>
          <a:pPr rtl="0"/>
          <a:endParaRPr lang="ru-RU" sz="18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807C7B8-710F-4DAD-9CA6-7D9129783CCF}" type="parTrans" cxnId="{D41DC3C2-7679-457E-B17F-377719B6E94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8194E08-E429-4511-BEE2-1795D82BDEB0}" type="sibTrans" cxnId="{D41DC3C2-7679-457E-B17F-377719B6E949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5CF25D4-3E4F-4C04-BC92-0EE524332F38}">
      <dgm:prSet phldrT="[Текст]" custT="1"/>
      <dgm:spPr/>
      <dgm:t>
        <a:bodyPr/>
        <a:lstStyle/>
        <a:p>
          <a:pPr rtl="0"/>
          <a:r>
            <a:rPr lang="ru-RU" sz="2000" b="1" baseline="0" dirty="0" smtClean="0">
              <a:solidFill>
                <a:srgbClr val="002060"/>
              </a:solidFill>
              <a:latin typeface="Arial Narrow" pitchFamily="34" charset="0"/>
            </a:rPr>
            <a:t>Заявление о праве на льготы</a:t>
          </a:r>
          <a:endParaRPr lang="ru-RU" sz="20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3C208F5-E925-44A5-9255-2328726EED9D}" type="parTrans" cxnId="{597F4A0F-3335-402E-8570-79B00C98EAB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B69D542-EF9D-463F-B596-395860F165C9}" type="sibTrans" cxnId="{597F4A0F-3335-402E-8570-79B00C98EAB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ECA48C3-ECBB-463F-8AEC-F8245E283CA0}">
      <dgm:prSet custT="1"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AE713AB-8CD8-4088-AA94-BF1A780ED70A}" type="parTrans" cxnId="{8B55B149-6C91-40D6-AFE7-B86628F62CB3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331400A-CDD2-47E0-A1C6-5E26E78AA439}" type="sibTrans" cxnId="{8B55B149-6C91-40D6-AFE7-B86628F62CB3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928180E-15DC-43F7-BE92-9C71E1DBE7C0}">
      <dgm:prSet custT="1"/>
      <dgm:spPr/>
      <dgm:t>
        <a:bodyPr/>
        <a:lstStyle/>
        <a:p>
          <a:pPr rtl="0"/>
          <a:r>
            <a:rPr lang="ru-RU" sz="2000" b="1" baseline="0" dirty="0" smtClean="0">
              <a:solidFill>
                <a:srgbClr val="002060"/>
              </a:solidFill>
              <a:latin typeface="Arial Narrow" panose="020B0606020202030204" pitchFamily="34" charset="0"/>
            </a:rPr>
            <a:t>Результаты государственной кадастровой оценки земель населенных пунктов  - с 01.01.2020 года</a:t>
          </a:r>
          <a:endParaRPr lang="ru-RU" sz="20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AD1ECB3-950C-42F5-9B79-ADDD209E54DB}" type="parTrans" cxnId="{264E0361-85FC-49CE-9B8C-F07D91CCC26A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7B5BD4A-E2CA-4A93-BF3B-631B2D9564FA}" type="sibTrans" cxnId="{264E0361-85FC-49CE-9B8C-F07D91CCC26A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505AA23-418D-455E-B308-796FC65BA07A}">
      <dgm:prSet phldrT="[Текст]" custT="1"/>
      <dgm:spPr/>
      <dgm:t>
        <a:bodyPr/>
        <a:lstStyle/>
        <a:p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7A8881E-7980-49C2-8C06-434D8B1AADB9}" type="sibTrans" cxnId="{28B3ED6C-1D52-400B-8817-FD951C0A3547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B2858CA-598B-449F-B5BC-D82816C7F37A}" type="parTrans" cxnId="{28B3ED6C-1D52-400B-8817-FD951C0A3547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FB89EF6-3B05-4101-8E53-B485578326F2}">
      <dgm:prSet custT="1"/>
      <dgm:spPr/>
      <dgm:t>
        <a:bodyPr/>
        <a:lstStyle/>
        <a:p>
          <a:r>
            <a:rPr lang="ru-RU" sz="2000" b="1" baseline="0" dirty="0">
              <a:solidFill>
                <a:srgbClr val="002060"/>
              </a:solidFill>
              <a:latin typeface="Arial Narrow" panose="020B0606020202030204" pitchFamily="34" charset="0"/>
            </a:rPr>
            <a:t>Отменена обязанность по представлению НД</a:t>
          </a:r>
          <a:endParaRPr lang="ru-RU" sz="20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21125DEA-809C-4F95-96E4-38B40E4243BE}" type="parTrans" cxnId="{FC057878-6C30-426F-B378-4E2C6CA4E6A4}">
      <dgm:prSet/>
      <dgm:spPr/>
      <dgm:t>
        <a:bodyPr/>
        <a:lstStyle/>
        <a:p>
          <a:endParaRPr lang="ru-RU"/>
        </a:p>
      </dgm:t>
    </dgm:pt>
    <dgm:pt modelId="{A0F18739-F7ED-4CD0-AB00-9ABA0C4A3FCD}" type="sibTrans" cxnId="{FC057878-6C30-426F-B378-4E2C6CA4E6A4}">
      <dgm:prSet/>
      <dgm:spPr/>
      <dgm:t>
        <a:bodyPr/>
        <a:lstStyle/>
        <a:p>
          <a:endParaRPr lang="ru-RU"/>
        </a:p>
      </dgm:t>
    </dgm:pt>
    <dgm:pt modelId="{12A2A2AB-9097-4DDD-8CCB-0E566A054A9E}">
      <dgm:prSet custT="1"/>
      <dgm:spPr/>
      <dgm:t>
        <a:bodyPr/>
        <a:lstStyle/>
        <a:p>
          <a:endParaRPr lang="ru-RU" sz="1800" b="1" baseline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037C26F-79B6-4504-9F9E-145F820408BB}" type="parTrans" cxnId="{AAB85A5E-958D-410D-92F6-45A92D7B628E}">
      <dgm:prSet/>
      <dgm:spPr/>
      <dgm:t>
        <a:bodyPr/>
        <a:lstStyle/>
        <a:p>
          <a:endParaRPr lang="ru-RU"/>
        </a:p>
      </dgm:t>
    </dgm:pt>
    <dgm:pt modelId="{D3533E0D-0A65-470B-A822-AAB751D4657E}" type="sibTrans" cxnId="{AAB85A5E-958D-410D-92F6-45A92D7B628E}">
      <dgm:prSet/>
      <dgm:spPr/>
      <dgm:t>
        <a:bodyPr/>
        <a:lstStyle/>
        <a:p>
          <a:endParaRPr lang="ru-RU"/>
        </a:p>
      </dgm:t>
    </dgm:pt>
    <dgm:pt modelId="{FE36C657-636A-46FA-A202-A2BC8E3DF381}" type="pres">
      <dgm:prSet presAssocID="{FC029919-6D52-41B0-8C38-B2D04C43A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A3217-EA39-4C99-8BAC-5DC1D63D4108}" type="pres">
      <dgm:prSet presAssocID="{3C80F9B5-AD72-4101-B979-DC7F0E371C3D}" presName="composite" presStyleCnt="0"/>
      <dgm:spPr/>
    </dgm:pt>
    <dgm:pt modelId="{1098463E-93C1-4164-AA7C-CF5EE7BFCD93}" type="pres">
      <dgm:prSet presAssocID="{3C80F9B5-AD72-4101-B979-DC7F0E371C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A5923-37AB-4539-9C89-225A67C451F2}" type="pres">
      <dgm:prSet presAssocID="{3C80F9B5-AD72-4101-B979-DC7F0E371C3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ADC72-3935-49C0-9F94-35AEBD8B5F4B}" type="pres">
      <dgm:prSet presAssocID="{4466BA2B-BD15-4702-91F1-87B8B11C4387}" presName="sp" presStyleCnt="0"/>
      <dgm:spPr/>
    </dgm:pt>
    <dgm:pt modelId="{BC2C076F-2939-44BF-937A-C85A02E99360}" type="pres">
      <dgm:prSet presAssocID="{3A6FD018-97FF-4253-98FE-C80B560A44A9}" presName="composite" presStyleCnt="0"/>
      <dgm:spPr/>
    </dgm:pt>
    <dgm:pt modelId="{E957405B-02D5-42E5-9A76-C34B2F0E7772}" type="pres">
      <dgm:prSet presAssocID="{3A6FD018-97FF-4253-98FE-C80B560A44A9}" presName="parentText" presStyleLbl="alignNode1" presStyleIdx="1" presStyleCnt="4" custScaleY="124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2B9A4-E7A7-4FF2-BABF-C2EC19ED693D}" type="pres">
      <dgm:prSet presAssocID="{3A6FD018-97FF-4253-98FE-C80B560A44A9}" presName="descendantText" presStyleLbl="alignAcc1" presStyleIdx="1" presStyleCnt="4" custScaleY="15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DDD7-6F58-43AC-A49D-E548BF4631AC}" type="pres">
      <dgm:prSet presAssocID="{334B11FC-D61D-47EA-8DA9-3D2A2DDEB717}" presName="sp" presStyleCnt="0"/>
      <dgm:spPr/>
    </dgm:pt>
    <dgm:pt modelId="{873EBA8F-759A-488F-B63E-F5525167B26E}" type="pres">
      <dgm:prSet presAssocID="{D505AA23-418D-455E-B308-796FC65BA07A}" presName="composite" presStyleCnt="0"/>
      <dgm:spPr/>
    </dgm:pt>
    <dgm:pt modelId="{83A69793-913C-48B7-AAB8-7238958C51FB}" type="pres">
      <dgm:prSet presAssocID="{D505AA23-418D-455E-B308-796FC65BA0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A192-E18A-4A84-B67B-8F1D76109F09}" type="pres">
      <dgm:prSet presAssocID="{D505AA23-418D-455E-B308-796FC65BA07A}" presName="descendantText" presStyleLbl="alignAcc1" presStyleIdx="2" presStyleCnt="4" custScaleX="99232" custScaleY="11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60F17-8F14-4691-AF17-AC0A2DCEA482}" type="pres">
      <dgm:prSet presAssocID="{07A8881E-7980-49C2-8C06-434D8B1AADB9}" presName="sp" presStyleCnt="0"/>
      <dgm:spPr/>
    </dgm:pt>
    <dgm:pt modelId="{DEB6A4E7-1A75-4988-BA66-40D9F191B6FF}" type="pres">
      <dgm:prSet presAssocID="{6ECA48C3-ECBB-463F-8AEC-F8245E283CA0}" presName="composite" presStyleCnt="0"/>
      <dgm:spPr/>
    </dgm:pt>
    <dgm:pt modelId="{4B72AF2B-1DF1-4CD9-9F1A-B8A9522B252E}" type="pres">
      <dgm:prSet presAssocID="{6ECA48C3-ECBB-463F-8AEC-F8245E283CA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5D662-D77F-403F-AC64-CC43227757EF}" type="pres">
      <dgm:prSet presAssocID="{6ECA48C3-ECBB-463F-8AEC-F8245E283CA0}" presName="descendantText" presStyleLbl="alignAcc1" presStyleIdx="3" presStyleCnt="4" custScaleX="98525" custScaleY="136427" custLinFactNeighborX="1302" custLinFactNeighborY="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DBF58-9A9B-4BEE-BD10-CCF5ED97EE56}" type="presOf" srcId="{3928180E-15DC-43F7-BE92-9C71E1DBE7C0}" destId="{D785D662-D77F-403F-AC64-CC43227757EF}" srcOrd="0" destOrd="0" presId="urn:microsoft.com/office/officeart/2005/8/layout/chevron2"/>
    <dgm:cxn modelId="{21E59ECE-E48C-424D-BC88-8884259A921A}" type="presOf" srcId="{45CF25D4-3E4F-4C04-BC92-0EE524332F38}" destId="{DAEDA192-E18A-4A84-B67B-8F1D76109F09}" srcOrd="0" destOrd="0" presId="urn:microsoft.com/office/officeart/2005/8/layout/chevron2"/>
    <dgm:cxn modelId="{67492AB6-D907-4211-9920-0C592162E0A7}" type="presOf" srcId="{6ECA48C3-ECBB-463F-8AEC-F8245E283CA0}" destId="{4B72AF2B-1DF1-4CD9-9F1A-B8A9522B252E}" srcOrd="0" destOrd="0" presId="urn:microsoft.com/office/officeart/2005/8/layout/chevron2"/>
    <dgm:cxn modelId="{28B3ED6C-1D52-400B-8817-FD951C0A3547}" srcId="{FC029919-6D52-41B0-8C38-B2D04C43AC20}" destId="{D505AA23-418D-455E-B308-796FC65BA07A}" srcOrd="2" destOrd="0" parTransId="{3B2858CA-598B-449F-B5BC-D82816C7F37A}" sibTransId="{07A8881E-7980-49C2-8C06-434D8B1AADB9}"/>
    <dgm:cxn modelId="{0BDAC4BF-8308-4FF5-8519-023E5C7533E7}" type="presOf" srcId="{3C80F9B5-AD72-4101-B979-DC7F0E371C3D}" destId="{1098463E-93C1-4164-AA7C-CF5EE7BFCD93}" srcOrd="0" destOrd="0" presId="urn:microsoft.com/office/officeart/2005/8/layout/chevron2"/>
    <dgm:cxn modelId="{09D6441B-A0A6-453C-AABD-0FBDAC35D98D}" type="presOf" srcId="{D505AA23-418D-455E-B308-796FC65BA07A}" destId="{83A69793-913C-48B7-AAB8-7238958C51FB}" srcOrd="0" destOrd="0" presId="urn:microsoft.com/office/officeart/2005/8/layout/chevron2"/>
    <dgm:cxn modelId="{5D5D053D-F7BF-43B0-8B8A-C67AA79D4D23}" type="presOf" srcId="{8FB89EF6-3B05-4101-8E53-B485578326F2}" destId="{81A2B9A4-E7A7-4FF2-BABF-C2EC19ED693D}" srcOrd="0" destOrd="1" presId="urn:microsoft.com/office/officeart/2005/8/layout/chevron2"/>
    <dgm:cxn modelId="{8B55B149-6C91-40D6-AFE7-B86628F62CB3}" srcId="{FC029919-6D52-41B0-8C38-B2D04C43AC20}" destId="{6ECA48C3-ECBB-463F-8AEC-F8245E283CA0}" srcOrd="3" destOrd="0" parTransId="{BAE713AB-8CD8-4088-AA94-BF1A780ED70A}" sibTransId="{E331400A-CDD2-47E0-A1C6-5E26E78AA439}"/>
    <dgm:cxn modelId="{FC057878-6C30-426F-B378-4E2C6CA4E6A4}" srcId="{3A6FD018-97FF-4253-98FE-C80B560A44A9}" destId="{8FB89EF6-3B05-4101-8E53-B485578326F2}" srcOrd="1" destOrd="0" parTransId="{21125DEA-809C-4F95-96E4-38B40E4243BE}" sibTransId="{A0F18739-F7ED-4CD0-AB00-9ABA0C4A3FCD}"/>
    <dgm:cxn modelId="{7547D861-DDCE-451D-8B11-0E49C1009AF9}" srcId="{3C80F9B5-AD72-4101-B979-DC7F0E371C3D}" destId="{5044AEE4-1CF6-486A-9190-24C970C23110}" srcOrd="0" destOrd="0" parTransId="{4C11009F-9D98-4A03-8F56-34DD7B0E39EA}" sibTransId="{D8CB265D-3E5E-4773-9A84-78E2049FF66D}"/>
    <dgm:cxn modelId="{AAB85A5E-958D-410D-92F6-45A92D7B628E}" srcId="{3A6FD018-97FF-4253-98FE-C80B560A44A9}" destId="{12A2A2AB-9097-4DDD-8CCB-0E566A054A9E}" srcOrd="2" destOrd="0" parTransId="{9037C26F-79B6-4504-9F9E-145F820408BB}" sibTransId="{D3533E0D-0A65-470B-A822-AAB751D4657E}"/>
    <dgm:cxn modelId="{1195B7F7-CE59-430D-92AF-C2A6FB54A47B}" srcId="{FC029919-6D52-41B0-8C38-B2D04C43AC20}" destId="{3A6FD018-97FF-4253-98FE-C80B560A44A9}" srcOrd="1" destOrd="0" parTransId="{7AC7DE02-BA6F-449F-BB6F-F897F9BC7A15}" sibTransId="{334B11FC-D61D-47EA-8DA9-3D2A2DDEB717}"/>
    <dgm:cxn modelId="{BF403772-A6FB-4358-80C7-CE2237A16EBA}" type="presOf" srcId="{E88CC69D-BAA0-4CDE-8BBD-73ED22C4738F}" destId="{81A2B9A4-E7A7-4FF2-BABF-C2EC19ED693D}" srcOrd="0" destOrd="0" presId="urn:microsoft.com/office/officeart/2005/8/layout/chevron2"/>
    <dgm:cxn modelId="{597F4A0F-3335-402E-8570-79B00C98EAB0}" srcId="{D505AA23-418D-455E-B308-796FC65BA07A}" destId="{45CF25D4-3E4F-4C04-BC92-0EE524332F38}" srcOrd="0" destOrd="0" parTransId="{93C208F5-E925-44A5-9255-2328726EED9D}" sibTransId="{7B69D542-EF9D-463F-B596-395860F165C9}"/>
    <dgm:cxn modelId="{66294F14-4DAE-41B0-A82E-D7EAACCD9138}" type="presOf" srcId="{5044AEE4-1CF6-486A-9190-24C970C23110}" destId="{02CA5923-37AB-4539-9C89-225A67C451F2}" srcOrd="0" destOrd="0" presId="urn:microsoft.com/office/officeart/2005/8/layout/chevron2"/>
    <dgm:cxn modelId="{7587896D-7976-4B19-836D-5FB9FC106077}" type="presOf" srcId="{FC029919-6D52-41B0-8C38-B2D04C43AC20}" destId="{FE36C657-636A-46FA-A202-A2BC8E3DF381}" srcOrd="0" destOrd="0" presId="urn:microsoft.com/office/officeart/2005/8/layout/chevron2"/>
    <dgm:cxn modelId="{264E0361-85FC-49CE-9B8C-F07D91CCC26A}" srcId="{6ECA48C3-ECBB-463F-8AEC-F8245E283CA0}" destId="{3928180E-15DC-43F7-BE92-9C71E1DBE7C0}" srcOrd="0" destOrd="0" parTransId="{9AD1ECB3-950C-42F5-9B79-ADDD209E54DB}" sibTransId="{57B5BD4A-E2CA-4A93-BF3B-631B2D9564FA}"/>
    <dgm:cxn modelId="{FCD5C24D-0F93-43CF-A677-2218AE9CA514}" type="presOf" srcId="{3A6FD018-97FF-4253-98FE-C80B560A44A9}" destId="{E957405B-02D5-42E5-9A76-C34B2F0E7772}" srcOrd="0" destOrd="0" presId="urn:microsoft.com/office/officeart/2005/8/layout/chevron2"/>
    <dgm:cxn modelId="{D41DC3C2-7679-457E-B17F-377719B6E949}" srcId="{3A6FD018-97FF-4253-98FE-C80B560A44A9}" destId="{E88CC69D-BAA0-4CDE-8BBD-73ED22C4738F}" srcOrd="0" destOrd="0" parTransId="{4807C7B8-710F-4DAD-9CA6-7D9129783CCF}" sibTransId="{98194E08-E429-4511-BEE2-1795D82BDEB0}"/>
    <dgm:cxn modelId="{DDC96C2D-9FA0-4A76-B3E1-730249EE560E}" type="presOf" srcId="{12A2A2AB-9097-4DDD-8CCB-0E566A054A9E}" destId="{81A2B9A4-E7A7-4FF2-BABF-C2EC19ED693D}" srcOrd="0" destOrd="2" presId="urn:microsoft.com/office/officeart/2005/8/layout/chevron2"/>
    <dgm:cxn modelId="{ED47BD16-0668-4DFC-B03F-27F0F1DAC620}" srcId="{FC029919-6D52-41B0-8C38-B2D04C43AC20}" destId="{3C80F9B5-AD72-4101-B979-DC7F0E371C3D}" srcOrd="0" destOrd="0" parTransId="{0F777C0F-6408-4A34-AF2D-A107FD269AA5}" sibTransId="{4466BA2B-BD15-4702-91F1-87B8B11C4387}"/>
    <dgm:cxn modelId="{84BE7A8E-2A27-42C4-9E64-EF379BAAD52E}" type="presParOf" srcId="{FE36C657-636A-46FA-A202-A2BC8E3DF381}" destId="{D2BA3217-EA39-4C99-8BAC-5DC1D63D4108}" srcOrd="0" destOrd="0" presId="urn:microsoft.com/office/officeart/2005/8/layout/chevron2"/>
    <dgm:cxn modelId="{2CA6D1F1-6EB9-4C5E-AA7D-E1C40586EB9C}" type="presParOf" srcId="{D2BA3217-EA39-4C99-8BAC-5DC1D63D4108}" destId="{1098463E-93C1-4164-AA7C-CF5EE7BFCD93}" srcOrd="0" destOrd="0" presId="urn:microsoft.com/office/officeart/2005/8/layout/chevron2"/>
    <dgm:cxn modelId="{D1979576-390A-4D2B-9D19-9098EC92AF08}" type="presParOf" srcId="{D2BA3217-EA39-4C99-8BAC-5DC1D63D4108}" destId="{02CA5923-37AB-4539-9C89-225A67C451F2}" srcOrd="1" destOrd="0" presId="urn:microsoft.com/office/officeart/2005/8/layout/chevron2"/>
    <dgm:cxn modelId="{094F112B-4DAE-4A78-83F2-7DC235DA97BF}" type="presParOf" srcId="{FE36C657-636A-46FA-A202-A2BC8E3DF381}" destId="{D88ADC72-3935-49C0-9F94-35AEBD8B5F4B}" srcOrd="1" destOrd="0" presId="urn:microsoft.com/office/officeart/2005/8/layout/chevron2"/>
    <dgm:cxn modelId="{E52AEB98-270B-4791-A178-A7382D6329A5}" type="presParOf" srcId="{FE36C657-636A-46FA-A202-A2BC8E3DF381}" destId="{BC2C076F-2939-44BF-937A-C85A02E99360}" srcOrd="2" destOrd="0" presId="urn:microsoft.com/office/officeart/2005/8/layout/chevron2"/>
    <dgm:cxn modelId="{43FAC3FA-2503-44B0-9723-AC25E3F44657}" type="presParOf" srcId="{BC2C076F-2939-44BF-937A-C85A02E99360}" destId="{E957405B-02D5-42E5-9A76-C34B2F0E7772}" srcOrd="0" destOrd="0" presId="urn:microsoft.com/office/officeart/2005/8/layout/chevron2"/>
    <dgm:cxn modelId="{CA918149-77F6-46D9-88B8-DBE89E7834A8}" type="presParOf" srcId="{BC2C076F-2939-44BF-937A-C85A02E99360}" destId="{81A2B9A4-E7A7-4FF2-BABF-C2EC19ED693D}" srcOrd="1" destOrd="0" presId="urn:microsoft.com/office/officeart/2005/8/layout/chevron2"/>
    <dgm:cxn modelId="{A83F421A-D24C-4C23-AD12-AE8E05C2E2D9}" type="presParOf" srcId="{FE36C657-636A-46FA-A202-A2BC8E3DF381}" destId="{E5E9DDD7-6F58-43AC-A49D-E548BF4631AC}" srcOrd="3" destOrd="0" presId="urn:microsoft.com/office/officeart/2005/8/layout/chevron2"/>
    <dgm:cxn modelId="{3838DAAF-1528-42E1-9A60-5A2AA6FE289F}" type="presParOf" srcId="{FE36C657-636A-46FA-A202-A2BC8E3DF381}" destId="{873EBA8F-759A-488F-B63E-F5525167B26E}" srcOrd="4" destOrd="0" presId="urn:microsoft.com/office/officeart/2005/8/layout/chevron2"/>
    <dgm:cxn modelId="{F8D56B62-74CF-4D14-A010-056B651F5B31}" type="presParOf" srcId="{873EBA8F-759A-488F-B63E-F5525167B26E}" destId="{83A69793-913C-48B7-AAB8-7238958C51FB}" srcOrd="0" destOrd="0" presId="urn:microsoft.com/office/officeart/2005/8/layout/chevron2"/>
    <dgm:cxn modelId="{352A73D0-68CB-4979-80E1-ECCA1A957E03}" type="presParOf" srcId="{873EBA8F-759A-488F-B63E-F5525167B26E}" destId="{DAEDA192-E18A-4A84-B67B-8F1D76109F09}" srcOrd="1" destOrd="0" presId="urn:microsoft.com/office/officeart/2005/8/layout/chevron2"/>
    <dgm:cxn modelId="{A5F970B1-9733-48DC-BDC2-12870B6D2350}" type="presParOf" srcId="{FE36C657-636A-46FA-A202-A2BC8E3DF381}" destId="{F3C60F17-8F14-4691-AF17-AC0A2DCEA482}" srcOrd="5" destOrd="0" presId="urn:microsoft.com/office/officeart/2005/8/layout/chevron2"/>
    <dgm:cxn modelId="{53635E07-A367-48F3-8D06-9952DADC2835}" type="presParOf" srcId="{FE36C657-636A-46FA-A202-A2BC8E3DF381}" destId="{DEB6A4E7-1A75-4988-BA66-40D9F191B6FF}" srcOrd="6" destOrd="0" presId="urn:microsoft.com/office/officeart/2005/8/layout/chevron2"/>
    <dgm:cxn modelId="{7F96ECCB-7D50-4F2D-A3B0-0FC61FA12256}" type="presParOf" srcId="{DEB6A4E7-1A75-4988-BA66-40D9F191B6FF}" destId="{4B72AF2B-1DF1-4CD9-9F1A-B8A9522B252E}" srcOrd="0" destOrd="0" presId="urn:microsoft.com/office/officeart/2005/8/layout/chevron2"/>
    <dgm:cxn modelId="{85A7BE67-FD47-4C0E-9C61-A99C6A51EE72}" type="presParOf" srcId="{DEB6A4E7-1A75-4988-BA66-40D9F191B6FF}" destId="{D785D662-D77F-403F-AC64-CC43227757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8463E-93C1-4164-AA7C-CF5EE7BFCD93}">
      <dsp:nvSpPr>
        <dsp:cNvPr id="0" name=""/>
        <dsp:cNvSpPr/>
      </dsp:nvSpPr>
      <dsp:spPr>
        <a:xfrm rot="5400000">
          <a:off x="-176338" y="188020"/>
          <a:ext cx="1175590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423139"/>
        <a:ext cx="822913" cy="352677"/>
      </dsp:txXfrm>
    </dsp:sp>
    <dsp:sp modelId="{02CA5923-37AB-4539-9C89-225A67C451F2}">
      <dsp:nvSpPr>
        <dsp:cNvPr id="0" name=""/>
        <dsp:cNvSpPr/>
      </dsp:nvSpPr>
      <dsp:spPr>
        <a:xfrm rot="5400000">
          <a:off x="4031734" y="-3197139"/>
          <a:ext cx="764133" cy="7181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baseline="0" dirty="0" smtClean="0">
              <a:solidFill>
                <a:srgbClr val="002060"/>
              </a:solidFill>
              <a:latin typeface="Arial Narrow" pitchFamily="34" charset="0"/>
            </a:rPr>
            <a:t>Возможность представления единой налоговой декларации по объектам, расположенным в разных МО (за исключением кадастра)</a:t>
          </a:r>
          <a:endParaRPr lang="ru-RU" sz="19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822913" y="48984"/>
        <a:ext cx="7144474" cy="689529"/>
      </dsp:txXfrm>
    </dsp:sp>
    <dsp:sp modelId="{E957405B-02D5-42E5-9A76-C34B2F0E7772}">
      <dsp:nvSpPr>
        <dsp:cNvPr id="0" name=""/>
        <dsp:cNvSpPr/>
      </dsp:nvSpPr>
      <dsp:spPr>
        <a:xfrm rot="5400000">
          <a:off x="-320836" y="1442028"/>
          <a:ext cx="1464585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1532649"/>
        <a:ext cx="822913" cy="641672"/>
      </dsp:txXfrm>
    </dsp:sp>
    <dsp:sp modelId="{81A2B9A4-E7A7-4FF2-BABF-C2EC19ED693D}">
      <dsp:nvSpPr>
        <dsp:cNvPr id="0" name=""/>
        <dsp:cNvSpPr/>
      </dsp:nvSpPr>
      <dsp:spPr>
        <a:xfrm rot="5400000">
          <a:off x="3824753" y="-1943131"/>
          <a:ext cx="1178095" cy="7181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>
              <a:solidFill>
                <a:srgbClr val="002060"/>
              </a:solidFill>
              <a:latin typeface="Arial Narrow" panose="020B0606020202030204" pitchFamily="34" charset="0"/>
            </a:rPr>
            <a:t>Уточнено понятие объекта налогообложения – если облагается от кадастровой стоимости, является объектом не зависимо от включения/не включения в состав ОС</a:t>
          </a:r>
          <a:endParaRPr lang="ru-RU" sz="18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822913" y="1116219"/>
        <a:ext cx="7124266" cy="1063075"/>
      </dsp:txXfrm>
    </dsp:sp>
    <dsp:sp modelId="{83A69793-913C-48B7-AAB8-7238958C51FB}">
      <dsp:nvSpPr>
        <dsp:cNvPr id="0" name=""/>
        <dsp:cNvSpPr/>
      </dsp:nvSpPr>
      <dsp:spPr>
        <a:xfrm rot="5400000">
          <a:off x="-176338" y="2701160"/>
          <a:ext cx="1175590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2936279"/>
        <a:ext cx="822913" cy="352677"/>
      </dsp:txXfrm>
    </dsp:sp>
    <dsp:sp modelId="{DAEDA192-E18A-4A84-B67B-8F1D76109F09}">
      <dsp:nvSpPr>
        <dsp:cNvPr id="0" name=""/>
        <dsp:cNvSpPr/>
      </dsp:nvSpPr>
      <dsp:spPr>
        <a:xfrm rot="5400000">
          <a:off x="3964128" y="-656421"/>
          <a:ext cx="899347" cy="712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>
              <a:solidFill>
                <a:srgbClr val="002060"/>
              </a:solidFill>
              <a:latin typeface="Arial Narrow" pitchFamily="34" charset="0"/>
            </a:rPr>
            <a:t>Обновлена форма декларации за 2020 год (добавлены коды льгот, признак ПСЗК)</a:t>
          </a:r>
          <a:endParaRPr lang="ru-RU" sz="18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850492" y="2501118"/>
        <a:ext cx="7082717" cy="811541"/>
      </dsp:txXfrm>
    </dsp:sp>
    <dsp:sp modelId="{4B72AF2B-1DF1-4CD9-9F1A-B8A9522B252E}">
      <dsp:nvSpPr>
        <dsp:cNvPr id="0" name=""/>
        <dsp:cNvSpPr/>
      </dsp:nvSpPr>
      <dsp:spPr>
        <a:xfrm rot="5400000">
          <a:off x="-176338" y="3887362"/>
          <a:ext cx="1175590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4122481"/>
        <a:ext cx="822913" cy="352677"/>
      </dsp:txXfrm>
    </dsp:sp>
    <dsp:sp modelId="{D785D662-D77F-403F-AC64-CC43227757EF}">
      <dsp:nvSpPr>
        <dsp:cNvPr id="0" name=""/>
        <dsp:cNvSpPr/>
      </dsp:nvSpPr>
      <dsp:spPr>
        <a:xfrm rot="5400000">
          <a:off x="3945524" y="612218"/>
          <a:ext cx="1042484" cy="7075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>
              <a:solidFill>
                <a:srgbClr val="002060"/>
              </a:solidFill>
              <a:latin typeface="Arial Narrow" pitchFamily="34" charset="0"/>
            </a:rPr>
            <a:t>Федеральные и региональные меры поддержки бизнеса, попавшего в сложную экономическую ситуацию в связи с пандемией</a:t>
          </a:r>
          <a:endParaRPr lang="ru-RU" sz="18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928844" y="3679788"/>
        <a:ext cx="7024955" cy="94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8463E-93C1-4164-AA7C-CF5EE7BFCD93}">
      <dsp:nvSpPr>
        <dsp:cNvPr id="0" name=""/>
        <dsp:cNvSpPr/>
      </dsp:nvSpPr>
      <dsp:spPr>
        <a:xfrm rot="5400000">
          <a:off x="-176338" y="188020"/>
          <a:ext cx="1175590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423139"/>
        <a:ext cx="822913" cy="352677"/>
      </dsp:txXfrm>
    </dsp:sp>
    <dsp:sp modelId="{02CA5923-37AB-4539-9C89-225A67C451F2}">
      <dsp:nvSpPr>
        <dsp:cNvPr id="0" name=""/>
        <dsp:cNvSpPr/>
      </dsp:nvSpPr>
      <dsp:spPr>
        <a:xfrm rot="5400000">
          <a:off x="4031734" y="-3197139"/>
          <a:ext cx="764133" cy="7181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baseline="0" dirty="0" smtClean="0">
              <a:solidFill>
                <a:srgbClr val="002060"/>
              </a:solidFill>
              <a:latin typeface="Arial Narrow" panose="020B0606020202030204" pitchFamily="34" charset="0"/>
            </a:rPr>
            <a:t>Срок уплаты налога за 2020 год – не позднее 1 марта 2021 года</a:t>
          </a:r>
          <a:endParaRPr lang="ru-RU" sz="20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822913" y="48984"/>
        <a:ext cx="7144474" cy="689529"/>
      </dsp:txXfrm>
    </dsp:sp>
    <dsp:sp modelId="{E957405B-02D5-42E5-9A76-C34B2F0E7772}">
      <dsp:nvSpPr>
        <dsp:cNvPr id="0" name=""/>
        <dsp:cNvSpPr/>
      </dsp:nvSpPr>
      <dsp:spPr>
        <a:xfrm rot="5400000">
          <a:off x="-320836" y="1442028"/>
          <a:ext cx="1464585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1532649"/>
        <a:ext cx="822913" cy="641672"/>
      </dsp:txXfrm>
    </dsp:sp>
    <dsp:sp modelId="{81A2B9A4-E7A7-4FF2-BABF-C2EC19ED693D}">
      <dsp:nvSpPr>
        <dsp:cNvPr id="0" name=""/>
        <dsp:cNvSpPr/>
      </dsp:nvSpPr>
      <dsp:spPr>
        <a:xfrm rot="5400000">
          <a:off x="3824753" y="-1943131"/>
          <a:ext cx="1178095" cy="7181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baseline="0" dirty="0">
              <a:solidFill>
                <a:srgbClr val="002060"/>
              </a:solidFill>
              <a:latin typeface="Arial Narrow" panose="020B0606020202030204" pitchFamily="34" charset="0"/>
            </a:rPr>
            <a:t>Отменена обязанность по представлению НД</a:t>
          </a:r>
          <a:endParaRPr lang="ru-RU" sz="20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822913" y="1116219"/>
        <a:ext cx="7124266" cy="1063075"/>
      </dsp:txXfrm>
    </dsp:sp>
    <dsp:sp modelId="{83A69793-913C-48B7-AAB8-7238958C51FB}">
      <dsp:nvSpPr>
        <dsp:cNvPr id="0" name=""/>
        <dsp:cNvSpPr/>
      </dsp:nvSpPr>
      <dsp:spPr>
        <a:xfrm rot="5400000">
          <a:off x="-176338" y="2701160"/>
          <a:ext cx="1175590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2936279"/>
        <a:ext cx="822913" cy="352677"/>
      </dsp:txXfrm>
    </dsp:sp>
    <dsp:sp modelId="{DAEDA192-E18A-4A84-B67B-8F1D76109F09}">
      <dsp:nvSpPr>
        <dsp:cNvPr id="0" name=""/>
        <dsp:cNvSpPr/>
      </dsp:nvSpPr>
      <dsp:spPr>
        <a:xfrm rot="5400000">
          <a:off x="3964128" y="-656421"/>
          <a:ext cx="899347" cy="712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baseline="0" dirty="0" smtClean="0">
              <a:solidFill>
                <a:srgbClr val="002060"/>
              </a:solidFill>
              <a:latin typeface="Arial Narrow" pitchFamily="34" charset="0"/>
            </a:rPr>
            <a:t>Заявление о праве на льготы</a:t>
          </a:r>
          <a:endParaRPr lang="ru-RU" sz="20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850492" y="2501118"/>
        <a:ext cx="7082717" cy="811541"/>
      </dsp:txXfrm>
    </dsp:sp>
    <dsp:sp modelId="{4B72AF2B-1DF1-4CD9-9F1A-B8A9522B252E}">
      <dsp:nvSpPr>
        <dsp:cNvPr id="0" name=""/>
        <dsp:cNvSpPr/>
      </dsp:nvSpPr>
      <dsp:spPr>
        <a:xfrm rot="5400000">
          <a:off x="-176338" y="3887362"/>
          <a:ext cx="1175590" cy="82291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1" y="4122481"/>
        <a:ext cx="822913" cy="352677"/>
      </dsp:txXfrm>
    </dsp:sp>
    <dsp:sp modelId="{D785D662-D77F-403F-AC64-CC43227757EF}">
      <dsp:nvSpPr>
        <dsp:cNvPr id="0" name=""/>
        <dsp:cNvSpPr/>
      </dsp:nvSpPr>
      <dsp:spPr>
        <a:xfrm rot="5400000">
          <a:off x="3945524" y="612218"/>
          <a:ext cx="1042484" cy="7075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baseline="0" dirty="0" smtClean="0">
              <a:solidFill>
                <a:srgbClr val="002060"/>
              </a:solidFill>
              <a:latin typeface="Arial Narrow" panose="020B0606020202030204" pitchFamily="34" charset="0"/>
            </a:rPr>
            <a:t>Результаты государственной кадастровой оценки земель населенных пунктов  - с 01.01.2020 года</a:t>
          </a:r>
          <a:endParaRPr lang="ru-RU" sz="2000" b="1" kern="1200" baseline="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-5400000">
        <a:off x="928844" y="3679788"/>
        <a:ext cx="7024955" cy="94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D731-7001-44EA-81F8-C30E9F64319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229"/>
            <a:ext cx="5438775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FF8E-0AAC-403E-A724-BBFA2ADC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5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1238250"/>
            <a:ext cx="4460875" cy="3346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9813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39813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39813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39813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39813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398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398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398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398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38CC49-8E07-4EBB-A1E5-8D64A6FA8828}" type="slidenum">
              <a:rPr lang="ru-RU" altLang="ru-RU" sz="120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ru-RU" altLang="ru-RU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5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4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6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8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9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3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85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4"/>
            <a:ext cx="7320689" cy="4829253"/>
          </a:xfrm>
        </p:spPr>
        <p:txBody>
          <a:bodyPr/>
          <a:lstStyle>
            <a:lvl1pPr marL="318529" indent="0">
              <a:buFontTx/>
              <a:buNone/>
              <a:defRPr b="1">
                <a:latin typeface="+mj-lt"/>
              </a:defRPr>
            </a:lvl1pPr>
            <a:lvl2pPr marL="315746" indent="2783">
              <a:defRPr>
                <a:latin typeface="+mj-lt"/>
              </a:defRPr>
            </a:lvl2pPr>
            <a:lvl3pPr marL="550817" indent="-228116">
              <a:tabLst/>
              <a:defRPr>
                <a:latin typeface="+mj-lt"/>
              </a:defRPr>
            </a:lvl3pPr>
            <a:lvl4pPr marL="0" indent="315746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1572-B9DE-408F-8E90-BFAC5EC59FF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9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4"/>
            <a:ext cx="7320689" cy="4829253"/>
          </a:xfrm>
        </p:spPr>
        <p:txBody>
          <a:bodyPr/>
          <a:lstStyle>
            <a:lvl1pPr marL="318529" indent="0">
              <a:buFontTx/>
              <a:buNone/>
              <a:defRPr b="1">
                <a:latin typeface="+mj-lt"/>
              </a:defRPr>
            </a:lvl1pPr>
            <a:lvl2pPr marL="318529" indent="0">
              <a:defRPr>
                <a:latin typeface="+mj-lt"/>
              </a:defRPr>
            </a:lvl2pPr>
            <a:lvl3pPr marL="550817" indent="-228116">
              <a:defRPr>
                <a:latin typeface="+mj-lt"/>
              </a:defRPr>
            </a:lvl3pPr>
            <a:lvl4pPr marL="0" indent="315746">
              <a:defRPr>
                <a:latin typeface="+mj-lt"/>
              </a:defRPr>
            </a:lvl4pPr>
            <a:lvl5pPr marL="12574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1"/>
            <a:ext cx="7337901" cy="1105803"/>
          </a:xfrm>
        </p:spPr>
        <p:txBody>
          <a:bodyPr/>
          <a:lstStyle>
            <a:lvl1pPr marL="0" marR="0" indent="0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6A89-0C49-4E8C-921A-5282C40C0E0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9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1012513"/>
            <a:ext cx="7320689" cy="20246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3429723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6698-E684-43F2-9A18-09323FD8246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4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2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606872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AB0C-BAD9-4746-957E-AB367849D29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9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2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1" y="1606872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1" y="2188099"/>
            <a:ext cx="3587825" cy="424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E153-D045-497C-9321-7A2C5A1CBF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3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79D4-B8FE-4ECE-99B1-61A7DB398F3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7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A0E5E38-17F3-4F68-A49C-7E6D3D499C3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45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A53F-9BED-455D-8D9C-B363C1D459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03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19BA-64C8-4023-A709-C5EEE3ECDFB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1C7A-3A50-4A4E-BDCF-57B53A350E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27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9264-107C-4A0C-BE4A-42B2892BFDC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4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5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3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80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5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6"/>
            <a:ext cx="7320689" cy="4829253"/>
          </a:xfrm>
        </p:spPr>
        <p:txBody>
          <a:bodyPr/>
          <a:lstStyle>
            <a:lvl1pPr marL="284305" indent="0">
              <a:buFontTx/>
              <a:buNone/>
              <a:defRPr b="1">
                <a:latin typeface="+mj-lt"/>
              </a:defRPr>
            </a:lvl1pPr>
            <a:lvl2pPr marL="281820" indent="2485">
              <a:defRPr>
                <a:latin typeface="+mj-lt"/>
              </a:defRPr>
            </a:lvl2pPr>
            <a:lvl3pPr marL="491634" indent="-203606">
              <a:tabLst/>
              <a:defRPr>
                <a:latin typeface="+mj-lt"/>
              </a:defRPr>
            </a:lvl3pPr>
            <a:lvl4pPr marL="0" indent="2818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0"/>
            <a:ext cx="923618" cy="376853"/>
          </a:xfrm>
          <a:prstGeom prst="rect">
            <a:avLst/>
          </a:prstGeom>
          <a:noFill/>
        </p:spPr>
        <p:txBody>
          <a:bodyPr wrap="square" lIns="71510" tIns="35756" rIns="71510" bIns="35756" rtlCol="0">
            <a:noAutofit/>
          </a:bodyPr>
          <a:lstStyle/>
          <a:p>
            <a:pPr defTabSz="815720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4"/>
            <a:ext cx="7337192" cy="1105803"/>
          </a:xfrm>
        </p:spPr>
        <p:txBody>
          <a:bodyPr/>
          <a:lstStyle>
            <a:lvl1pPr marL="0" marR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6"/>
            <a:ext cx="7320689" cy="4829253"/>
          </a:xfrm>
        </p:spPr>
        <p:txBody>
          <a:bodyPr/>
          <a:lstStyle>
            <a:lvl1pPr marL="284305" indent="0">
              <a:buFontTx/>
              <a:buNone/>
              <a:defRPr b="1">
                <a:latin typeface="+mj-lt"/>
              </a:defRPr>
            </a:lvl1pPr>
            <a:lvl2pPr marL="284305" indent="0">
              <a:defRPr>
                <a:latin typeface="+mj-lt"/>
              </a:defRPr>
            </a:lvl2pPr>
            <a:lvl3pPr marL="491634" indent="-203606">
              <a:defRPr>
                <a:latin typeface="+mj-lt"/>
              </a:defRPr>
            </a:lvl3pPr>
            <a:lvl4pPr marL="0" indent="281820">
              <a:defRPr>
                <a:latin typeface="+mj-lt"/>
              </a:defRPr>
            </a:lvl4pPr>
            <a:lvl5pPr marL="112231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501074"/>
            <a:ext cx="7337901" cy="1105803"/>
          </a:xfrm>
        </p:spPr>
        <p:txBody>
          <a:bodyPr/>
          <a:lstStyle>
            <a:lvl1pPr marL="0" marR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00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" y="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1012509"/>
            <a:ext cx="7320689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3429721"/>
            <a:ext cx="7320689" cy="3006404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5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4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2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50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2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74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1"/>
            <a:ext cx="3644897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43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1606872"/>
            <a:ext cx="367475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860" indent="0">
              <a:buNone/>
              <a:defRPr sz="1800" b="1"/>
            </a:lvl2pPr>
            <a:lvl3pPr marL="815720" indent="0">
              <a:buNone/>
              <a:defRPr sz="1600" b="1"/>
            </a:lvl3pPr>
            <a:lvl4pPr marL="1223579" indent="0">
              <a:buNone/>
              <a:defRPr sz="1400" b="1"/>
            </a:lvl4pPr>
            <a:lvl5pPr marL="1631439" indent="0">
              <a:buNone/>
              <a:defRPr sz="1400" b="1"/>
            </a:lvl5pPr>
            <a:lvl6pPr marL="2039298" indent="0">
              <a:buNone/>
              <a:defRPr sz="1400" b="1"/>
            </a:lvl6pPr>
            <a:lvl7pPr marL="2447159" indent="0">
              <a:buNone/>
              <a:defRPr sz="1400" b="1"/>
            </a:lvl7pPr>
            <a:lvl8pPr marL="2855019" indent="0">
              <a:buNone/>
              <a:defRPr sz="1400" b="1"/>
            </a:lvl8pPr>
            <a:lvl9pPr marL="326287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9" y="2174876"/>
            <a:ext cx="367475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606872"/>
            <a:ext cx="3587825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860" indent="0">
              <a:buNone/>
              <a:defRPr sz="1800" b="1"/>
            </a:lvl2pPr>
            <a:lvl3pPr marL="815720" indent="0">
              <a:buNone/>
              <a:defRPr sz="1600" b="1"/>
            </a:lvl3pPr>
            <a:lvl4pPr marL="1223579" indent="0">
              <a:buNone/>
              <a:defRPr sz="1400" b="1"/>
            </a:lvl4pPr>
            <a:lvl5pPr marL="1631439" indent="0">
              <a:buNone/>
              <a:defRPr sz="1400" b="1"/>
            </a:lvl5pPr>
            <a:lvl6pPr marL="2039298" indent="0">
              <a:buNone/>
              <a:defRPr sz="1400" b="1"/>
            </a:lvl6pPr>
            <a:lvl7pPr marL="2447159" indent="0">
              <a:buNone/>
              <a:defRPr sz="1400" b="1"/>
            </a:lvl7pPr>
            <a:lvl8pPr marL="2855019" indent="0">
              <a:buNone/>
              <a:defRPr sz="1400" b="1"/>
            </a:lvl8pPr>
            <a:lvl9pPr marL="326287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2188099"/>
            <a:ext cx="3587825" cy="42480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1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9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3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3"/>
            <a:ext cx="567428" cy="653107"/>
          </a:xfrm>
          <a:prstGeom prst="rect">
            <a:avLst/>
          </a:prstGeom>
        </p:spPr>
        <p:txBody>
          <a:bodyPr vert="horz" lIns="81571" tIns="40787" rIns="81571" bIns="40787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76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7860" indent="0">
              <a:buNone/>
              <a:defRPr sz="1100"/>
            </a:lvl2pPr>
            <a:lvl3pPr marL="815720" indent="0">
              <a:buNone/>
              <a:defRPr sz="900"/>
            </a:lvl3pPr>
            <a:lvl4pPr marL="1223579" indent="0">
              <a:buNone/>
              <a:defRPr sz="800"/>
            </a:lvl4pPr>
            <a:lvl5pPr marL="1631439" indent="0">
              <a:buNone/>
              <a:defRPr sz="800"/>
            </a:lvl5pPr>
            <a:lvl6pPr marL="2039298" indent="0">
              <a:buNone/>
              <a:defRPr sz="800"/>
            </a:lvl6pPr>
            <a:lvl7pPr marL="2447159" indent="0">
              <a:buNone/>
              <a:defRPr sz="800"/>
            </a:lvl7pPr>
            <a:lvl8pPr marL="2855019" indent="0">
              <a:buNone/>
              <a:defRPr sz="800"/>
            </a:lvl8pPr>
            <a:lvl9pPr marL="32628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7860" indent="0">
              <a:buNone/>
              <a:defRPr sz="2500"/>
            </a:lvl2pPr>
            <a:lvl3pPr marL="815720" indent="0">
              <a:buNone/>
              <a:defRPr sz="2100"/>
            </a:lvl3pPr>
            <a:lvl4pPr marL="1223579" indent="0">
              <a:buNone/>
              <a:defRPr sz="1800"/>
            </a:lvl4pPr>
            <a:lvl5pPr marL="1631439" indent="0">
              <a:buNone/>
              <a:defRPr sz="1800"/>
            </a:lvl5pPr>
            <a:lvl6pPr marL="2039298" indent="0">
              <a:buNone/>
              <a:defRPr sz="1800"/>
            </a:lvl6pPr>
            <a:lvl7pPr marL="2447159" indent="0">
              <a:buNone/>
              <a:defRPr sz="1800"/>
            </a:lvl7pPr>
            <a:lvl8pPr marL="2855019" indent="0">
              <a:buNone/>
              <a:defRPr sz="1800"/>
            </a:lvl8pPr>
            <a:lvl9pPr marL="3262878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7860" indent="0">
              <a:buNone/>
              <a:defRPr sz="1100"/>
            </a:lvl2pPr>
            <a:lvl3pPr marL="815720" indent="0">
              <a:buNone/>
              <a:defRPr sz="900"/>
            </a:lvl3pPr>
            <a:lvl4pPr marL="1223579" indent="0">
              <a:buNone/>
              <a:defRPr sz="800"/>
            </a:lvl4pPr>
            <a:lvl5pPr marL="1631439" indent="0">
              <a:buNone/>
              <a:defRPr sz="800"/>
            </a:lvl5pPr>
            <a:lvl6pPr marL="2039298" indent="0">
              <a:buNone/>
              <a:defRPr sz="800"/>
            </a:lvl6pPr>
            <a:lvl7pPr marL="2447159" indent="0">
              <a:buNone/>
              <a:defRPr sz="800"/>
            </a:lvl7pPr>
            <a:lvl8pPr marL="2855019" indent="0">
              <a:buNone/>
              <a:defRPr sz="800"/>
            </a:lvl8pPr>
            <a:lvl9pPr marL="32628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1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32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912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7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957C-638F-42E6-8935-45678BB990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4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FB0F-055C-43D7-A121-35E1B5E301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09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4C7E-8DF8-4766-8A10-DD8053B279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0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D4AC-8039-444A-BA9F-59772A2C79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0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920-55C9-4583-B412-85AC52C9B5B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22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EC74-09AE-4925-AAE6-CBB368B0F63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5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02FE4A4-9D77-4B19-89DA-B23F44B42BA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6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D22D-ED84-4468-9B95-FDACEF52867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41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7175-CBC9-49D9-B9F8-856448633D4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90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9BB5-16DC-460D-96F6-F08E84E384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60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CE46-2ED7-433C-B41D-3952879753D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55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4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25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EF2E-B1E8-4096-A617-574AFFE294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FB85-FDE4-4FAA-9FB3-FA9E91E952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91" tIns="40046" rIns="80091" bIns="40046"/>
          <a:lstStyle/>
          <a:p>
            <a:pPr defTabSz="912626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D8D-F2AE-4081-B684-7720265288F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1FB7-FED3-4589-AEAF-5152EF6BBC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1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9E3A-BD6B-421C-B351-E140E714B81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7511-6FE9-488A-A65B-5C86B7102D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58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FE6B-9691-4F07-937A-759DDAC7D43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B946-3557-475B-B93E-0EF6C8405C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1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6" indent="0">
              <a:buNone/>
              <a:defRPr sz="2000" b="1"/>
            </a:lvl2pPr>
            <a:lvl3pPr marL="913432" indent="0">
              <a:buNone/>
              <a:defRPr sz="1800" b="1"/>
            </a:lvl3pPr>
            <a:lvl4pPr marL="1370148" indent="0">
              <a:buNone/>
              <a:defRPr sz="1600" b="1"/>
            </a:lvl4pPr>
            <a:lvl5pPr marL="1826865" indent="0">
              <a:buNone/>
              <a:defRPr sz="1600" b="1"/>
            </a:lvl5pPr>
            <a:lvl6pPr marL="2283580" indent="0">
              <a:buNone/>
              <a:defRPr sz="1600" b="1"/>
            </a:lvl6pPr>
            <a:lvl7pPr marL="2740297" indent="0">
              <a:buNone/>
              <a:defRPr sz="1600" b="1"/>
            </a:lvl7pPr>
            <a:lvl8pPr marL="3197014" indent="0">
              <a:buNone/>
              <a:defRPr sz="1600" b="1"/>
            </a:lvl8pPr>
            <a:lvl9pPr marL="36537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6" indent="0">
              <a:buNone/>
              <a:defRPr sz="2000" b="1"/>
            </a:lvl2pPr>
            <a:lvl3pPr marL="913432" indent="0">
              <a:buNone/>
              <a:defRPr sz="1800" b="1"/>
            </a:lvl3pPr>
            <a:lvl4pPr marL="1370148" indent="0">
              <a:buNone/>
              <a:defRPr sz="1600" b="1"/>
            </a:lvl4pPr>
            <a:lvl5pPr marL="1826865" indent="0">
              <a:buNone/>
              <a:defRPr sz="1600" b="1"/>
            </a:lvl5pPr>
            <a:lvl6pPr marL="2283580" indent="0">
              <a:buNone/>
              <a:defRPr sz="1600" b="1"/>
            </a:lvl6pPr>
            <a:lvl7pPr marL="2740297" indent="0">
              <a:buNone/>
              <a:defRPr sz="1600" b="1"/>
            </a:lvl7pPr>
            <a:lvl8pPr marL="3197014" indent="0">
              <a:buNone/>
              <a:defRPr sz="1600" b="1"/>
            </a:lvl8pPr>
            <a:lvl9pPr marL="36537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54C3-305B-4B13-A80E-6253DA257D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E5AB-2D04-4490-961A-A83922917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70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CF41-33BD-495D-BED6-EC39CF558B3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8763-E88A-44FB-91C1-87023DF70D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80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D07F-85E0-484A-9E60-B9AB0D1ECB2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E338-6DAE-4FFA-B49B-C442C265DB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98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16" indent="0">
              <a:buNone/>
              <a:defRPr sz="1200"/>
            </a:lvl2pPr>
            <a:lvl3pPr marL="913432" indent="0">
              <a:buNone/>
              <a:defRPr sz="1000"/>
            </a:lvl3pPr>
            <a:lvl4pPr marL="1370148" indent="0">
              <a:buNone/>
              <a:defRPr sz="900"/>
            </a:lvl4pPr>
            <a:lvl5pPr marL="1826865" indent="0">
              <a:buNone/>
              <a:defRPr sz="900"/>
            </a:lvl5pPr>
            <a:lvl6pPr marL="2283580" indent="0">
              <a:buNone/>
              <a:defRPr sz="900"/>
            </a:lvl6pPr>
            <a:lvl7pPr marL="2740297" indent="0">
              <a:buNone/>
              <a:defRPr sz="900"/>
            </a:lvl7pPr>
            <a:lvl8pPr marL="3197014" indent="0">
              <a:buNone/>
              <a:defRPr sz="900"/>
            </a:lvl8pPr>
            <a:lvl9pPr marL="36537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DBAF-D293-4695-9BF7-61F029783FC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8DE1-1B8B-4BC0-86D3-29AACCD310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38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16" indent="0">
              <a:buNone/>
              <a:defRPr sz="2800"/>
            </a:lvl2pPr>
            <a:lvl3pPr marL="913432" indent="0">
              <a:buNone/>
              <a:defRPr sz="2400"/>
            </a:lvl3pPr>
            <a:lvl4pPr marL="1370148" indent="0">
              <a:buNone/>
              <a:defRPr sz="2000"/>
            </a:lvl4pPr>
            <a:lvl5pPr marL="1826865" indent="0">
              <a:buNone/>
              <a:defRPr sz="2000"/>
            </a:lvl5pPr>
            <a:lvl6pPr marL="2283580" indent="0">
              <a:buNone/>
              <a:defRPr sz="2000"/>
            </a:lvl6pPr>
            <a:lvl7pPr marL="2740297" indent="0">
              <a:buNone/>
              <a:defRPr sz="2000"/>
            </a:lvl7pPr>
            <a:lvl8pPr marL="3197014" indent="0">
              <a:buNone/>
              <a:defRPr sz="2000"/>
            </a:lvl8pPr>
            <a:lvl9pPr marL="365372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16" indent="0">
              <a:buNone/>
              <a:defRPr sz="1200"/>
            </a:lvl2pPr>
            <a:lvl3pPr marL="913432" indent="0">
              <a:buNone/>
              <a:defRPr sz="1000"/>
            </a:lvl3pPr>
            <a:lvl4pPr marL="1370148" indent="0">
              <a:buNone/>
              <a:defRPr sz="900"/>
            </a:lvl4pPr>
            <a:lvl5pPr marL="1826865" indent="0">
              <a:buNone/>
              <a:defRPr sz="900"/>
            </a:lvl5pPr>
            <a:lvl6pPr marL="2283580" indent="0">
              <a:buNone/>
              <a:defRPr sz="900"/>
            </a:lvl6pPr>
            <a:lvl7pPr marL="2740297" indent="0">
              <a:buNone/>
              <a:defRPr sz="900"/>
            </a:lvl7pPr>
            <a:lvl8pPr marL="3197014" indent="0">
              <a:buNone/>
              <a:defRPr sz="900"/>
            </a:lvl8pPr>
            <a:lvl9pPr marL="36537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B3B2-183C-47A5-975D-8849BBCDCD6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5295-4957-4244-A414-24599ACA77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8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D985-68E3-4CFC-BDC4-30027A10907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7F3C-F86B-48C7-AC79-DD46EC098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7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642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0280-FB04-4704-B212-51FC691A14A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D76E-B34C-434C-A1CF-89906FC99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47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91" tIns="40046" rIns="80091" bIns="40046"/>
          <a:lstStyle/>
          <a:p>
            <a:pPr defTabSz="912626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5"/>
            <a:ext cx="7320689" cy="4829253"/>
          </a:xfrm>
        </p:spPr>
        <p:txBody>
          <a:bodyPr/>
          <a:lstStyle>
            <a:lvl1pPr marL="318417" indent="0">
              <a:buFontTx/>
              <a:buNone/>
              <a:defRPr b="1">
                <a:latin typeface="+mj-lt"/>
              </a:defRPr>
            </a:lvl1pPr>
            <a:lvl2pPr marL="315635" indent="2783">
              <a:defRPr>
                <a:latin typeface="+mj-lt"/>
              </a:defRPr>
            </a:lvl2pPr>
            <a:lvl3pPr marL="550623" indent="-228035">
              <a:tabLst/>
              <a:defRPr>
                <a:latin typeface="+mj-lt"/>
              </a:defRPr>
            </a:lvl3pPr>
            <a:lvl4pPr marL="0" indent="315635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3"/>
            <a:ext cx="7337192" cy="1105803"/>
          </a:xfrm>
        </p:spPr>
        <p:txBody>
          <a:bodyPr/>
          <a:lstStyle>
            <a:lvl1pPr marL="0" marR="0" indent="0" defTabSz="913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0577-44C4-436A-B635-2541D73C4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50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5"/>
            <a:ext cx="7320689" cy="4829253"/>
          </a:xfrm>
        </p:spPr>
        <p:txBody>
          <a:bodyPr/>
          <a:lstStyle>
            <a:lvl1pPr marL="318417" indent="0">
              <a:buFontTx/>
              <a:buNone/>
              <a:defRPr b="1">
                <a:latin typeface="+mj-lt"/>
              </a:defRPr>
            </a:lvl1pPr>
            <a:lvl2pPr marL="318417" indent="0">
              <a:defRPr>
                <a:latin typeface="+mj-lt"/>
              </a:defRPr>
            </a:lvl2pPr>
            <a:lvl3pPr marL="550623" indent="-228035">
              <a:defRPr>
                <a:latin typeface="+mj-lt"/>
              </a:defRPr>
            </a:lvl3pPr>
            <a:lvl4pPr marL="0" indent="315635">
              <a:defRPr>
                <a:latin typeface="+mj-lt"/>
              </a:defRPr>
            </a:lvl4pPr>
            <a:lvl5pPr marL="125697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73"/>
            <a:ext cx="7337901" cy="1105803"/>
          </a:xfrm>
        </p:spPr>
        <p:txBody>
          <a:bodyPr/>
          <a:lstStyle>
            <a:lvl1pPr marL="0" marR="0" indent="0" defTabSz="913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7E81-9EE1-4A7D-B568-20E0B400F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6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7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75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4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1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7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109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11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32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522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57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7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9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2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119B-E6F9-438B-97F8-2E8AFA5DC00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4186-5198-4266-A571-777D9064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3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3" y="1599675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42"/>
            <a:ext cx="2133962" cy="364281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 defTabSz="9139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2" y="6356942"/>
            <a:ext cx="2896867" cy="364281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 defTabSz="9139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13"/>
            <a:ext cx="620370" cy="632095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>
            <a:lvl1pPr algn="ctr" defTabSz="913916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A70D1D1-C4B4-42AB-97E0-23573F27184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3856" rtl="0" eaLnBrk="0" fontAlgn="base" hangingPunct="0">
        <a:lnSpc>
          <a:spcPts val="4556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3856" rtl="0" eaLnBrk="0" fontAlgn="base" hangingPunct="0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3856" rtl="0" eaLnBrk="0" fontAlgn="base" hangingPunct="0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3856" rtl="0" eaLnBrk="0" fontAlgn="base" hangingPunct="0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3856" rtl="0" eaLnBrk="0" fontAlgn="base" hangingPunct="0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596" algn="l" defTabSz="913856" rtl="0" fontAlgn="base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188" algn="l" defTabSz="913856" rtl="0" fontAlgn="base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1783" algn="l" defTabSz="913856" rtl="0" fontAlgn="base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377" algn="l" defTabSz="913856" rtl="0" fontAlgn="base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529" indent="-318529" algn="l" defTabSz="913856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529" indent="82068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539" indent="-228116" algn="l" defTabSz="9138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2079" indent="-1086334" algn="just" defTabSz="913856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421" indent="344956" algn="l" defTabSz="913856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490025"/>
            <a:ext cx="7343873" cy="1110281"/>
          </a:xfrm>
          <a:prstGeom prst="rect">
            <a:avLst/>
          </a:prstGeom>
        </p:spPr>
        <p:txBody>
          <a:bodyPr vert="horz" lIns="81571" tIns="40787" rIns="81571" bIns="4078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600201"/>
            <a:ext cx="7343873" cy="4835924"/>
          </a:xfrm>
          <a:prstGeom prst="rect">
            <a:avLst/>
          </a:prstGeom>
        </p:spPr>
        <p:txBody>
          <a:bodyPr vert="horz" lIns="81571" tIns="40787" rIns="81571" bIns="4078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81571" tIns="40787" rIns="81571" bIns="4078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72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 vert="horz" lIns="81571" tIns="40787" rIns="81571" bIns="4078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72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8"/>
            <a:ext cx="619711" cy="631833"/>
          </a:xfrm>
          <a:prstGeom prst="rect">
            <a:avLst/>
          </a:prstGeom>
        </p:spPr>
        <p:txBody>
          <a:bodyPr vert="horz" lIns="81571" tIns="40787" rIns="81571" bIns="40787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720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572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815720" rtl="0" eaLnBrk="1" latinLnBrk="0" hangingPunct="1">
        <a:lnSpc>
          <a:spcPts val="4066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305" indent="0" algn="l" defTabSz="815720" rtl="0" eaLnBrk="1" latinLnBrk="0" hangingPunct="1">
        <a:spcBef>
          <a:spcPct val="20000"/>
        </a:spcBef>
        <a:buFont typeface="+mj-lt"/>
        <a:buNone/>
        <a:defRPr sz="29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305" indent="0" algn="l" defTabSz="815720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435" indent="-203606" algn="l" defTabSz="815720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820" algn="just" defTabSz="815720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16" indent="0" algn="l" defTabSz="815720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3229" indent="-203930" algn="l" defTabSz="8157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088" indent="-203930" algn="l" defTabSz="8157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949" indent="-203930" algn="l" defTabSz="8157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808" indent="-203930" algn="l" defTabSz="8157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60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20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79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439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298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159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019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878" algn="l" defTabSz="8157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B9B8AE2-3F4B-423D-8CD7-6B8EF46BA48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4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hdr="0" ft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indent="-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82096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2575" indent="-108671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345078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3" y="275013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3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4"/>
            <a:ext cx="2133962" cy="364281"/>
          </a:xfrm>
          <a:prstGeom prst="rect">
            <a:avLst/>
          </a:prstGeom>
        </p:spPr>
        <p:txBody>
          <a:bodyPr vert="horz" lIns="91344" tIns="45672" rIns="91344" bIns="45672" rtlCol="0" anchor="ctr"/>
          <a:lstStyle>
            <a:lvl1pPr algn="l" defTabSz="913534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9663D-DE13-4029-AEC3-F19D11050276}" type="datetime1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8" y="6356934"/>
            <a:ext cx="2896867" cy="364281"/>
          </a:xfrm>
          <a:prstGeom prst="rect">
            <a:avLst/>
          </a:prstGeom>
        </p:spPr>
        <p:txBody>
          <a:bodyPr vert="horz" lIns="91344" tIns="45672" rIns="91344" bIns="45672" rtlCol="0" anchor="ctr"/>
          <a:lstStyle>
            <a:lvl1pPr algn="ctr" defTabSz="913534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567" y="6356934"/>
            <a:ext cx="2133962" cy="364281"/>
          </a:xfrm>
          <a:prstGeom prst="rect">
            <a:avLst/>
          </a:prstGeom>
        </p:spPr>
        <p:txBody>
          <a:bodyPr vert="horz" lIns="91344" tIns="45672" rIns="91344" bIns="45672" rtlCol="0" anchor="ctr"/>
          <a:lstStyle>
            <a:lvl1pPr algn="r" defTabSz="913534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FABD1-9C92-45AA-AD5E-4CE4594AE47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9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 ftr="0" dt="0"/>
  <p:txStyles>
    <p:titleStyle>
      <a:lvl1pPr algn="ctr" defTabSz="91262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6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6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6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6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00666" algn="ctr" defTabSz="91262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01330" algn="ctr" defTabSz="91262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01995" algn="ctr" defTabSz="91262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02660" algn="ctr" defTabSz="91262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35" indent="-342235" algn="l" defTabSz="9126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09" indent="-285196" algn="l" defTabSz="9126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82" indent="-228156" algn="l" defTabSz="9126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87" indent="-228156" algn="l" defTabSz="9126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00" indent="-228156" algn="l" defTabSz="9126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39" indent="-228358" algn="l" defTabSz="913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54" indent="-228358" algn="l" defTabSz="913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2" indent="-228358" algn="l" defTabSz="913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88" indent="-228358" algn="l" defTabSz="913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5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8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28119B-E6F9-438B-97F8-2E8AFA5DC0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BC4186-5198-4266-A571-777D9064A3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alog.ru/rn77/snu2020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77/snu202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77/snu202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log.ru/rn77/snu202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446615" y="2907062"/>
            <a:ext cx="8311863" cy="147008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3200" dirty="0" smtClean="0"/>
              <a:t> </a:t>
            </a:r>
            <a:r>
              <a:rPr lang="ru-RU" sz="3200" dirty="0"/>
              <a:t>Об актуальных изменениях в налоговом законодательстве при администрировании имущественных налогов</a:t>
            </a:r>
            <a:endParaRPr lang="ru-RU" altLang="ru-RU" sz="3200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51583"/>
            <a:ext cx="7848872" cy="1461795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2400" dirty="0"/>
              <a:t>Начальник  отдела налогообложения имущества</a:t>
            </a:r>
            <a:br>
              <a:rPr lang="ru-RU" altLang="ru-RU" sz="2400" dirty="0"/>
            </a:br>
            <a:r>
              <a:rPr lang="ru-RU" altLang="ru-RU" sz="2400" dirty="0"/>
              <a:t> Воронова Наталья Ивановна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8935" y="3"/>
            <a:ext cx="5357982" cy="914304"/>
          </a:xfrm>
          <a:prstGeom prst="rect">
            <a:avLst/>
          </a:prstGeom>
        </p:spPr>
        <p:txBody>
          <a:bodyPr lIns="91376" tIns="45688" rIns="91376" bIns="45688" anchor="ctr"/>
          <a:lstStyle/>
          <a:p>
            <a:pPr algn="ctr" defTabSz="913755">
              <a:spcBef>
                <a:spcPct val="0"/>
              </a:spcBef>
              <a:defRPr/>
            </a:pPr>
            <a:r>
              <a:rPr lang="ru-RU" b="1" dirty="0">
                <a:solidFill>
                  <a:prstClr val="white"/>
                </a:solidFill>
              </a:rPr>
              <a:t>УПРАВЛЕНИЕ ФЕДЕРАЛЬНОЙ НАЛОГОВОЙ СЛУЖБЫ ПО ПЕРМСКОМУ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430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332659"/>
            <a:ext cx="8568952" cy="110580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сайте ФНС России промо-страница  «Налоговые уведомления 2020 года»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https://www.nalog.ru/rn77/snu2020/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10666" r="14727" b="29155"/>
          <a:stretch/>
        </p:blipFill>
        <p:spPr bwMode="auto">
          <a:xfrm>
            <a:off x="53988" y="1562478"/>
            <a:ext cx="8982508" cy="43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2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3851" r="11940" b="20000"/>
          <a:stretch/>
        </p:blipFill>
        <p:spPr bwMode="auto">
          <a:xfrm>
            <a:off x="251521" y="1691414"/>
            <a:ext cx="8769024" cy="46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сайте ФНС России промо-страница  «Налоговые уведомления 2020 года»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https://www.nalog.ru/rn77/snu2020/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75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36A89-0C49-4E8C-921A-5282C40C0E0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11940" r="12239" b="8458"/>
          <a:stretch/>
        </p:blipFill>
        <p:spPr bwMode="auto">
          <a:xfrm>
            <a:off x="107504" y="1023584"/>
            <a:ext cx="8909037" cy="564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21927" y="-27382"/>
            <a:ext cx="7337901" cy="110580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сайте ФНС России промо-страница  «Налоговые уведомления 2020 года»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https://www.nalog.ru/rn77/snu2020/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657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446612" y="1274275"/>
            <a:ext cx="8189690" cy="5161857"/>
          </a:xfrm>
        </p:spPr>
        <p:txBody>
          <a:bodyPr/>
          <a:lstStyle/>
          <a:p>
            <a:r>
              <a:rPr lang="ru-RU" altLang="ru-RU" sz="2100" dirty="0">
                <a:solidFill>
                  <a:srgbClr val="C00000"/>
                </a:solidFill>
              </a:rPr>
              <a:t>*Решения ОМСУ о дополнительных льготах</a:t>
            </a:r>
          </a:p>
          <a:p>
            <a:r>
              <a:rPr lang="ru-RU" altLang="ru-RU" sz="2100" dirty="0">
                <a:solidFill>
                  <a:srgbClr val="C00000"/>
                </a:solidFill>
              </a:rPr>
              <a:t>*Решения ОМСУ о снижении ставок налога</a:t>
            </a:r>
            <a:endParaRPr lang="ru-RU" alt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118" y="305254"/>
            <a:ext cx="8435394" cy="706967"/>
          </a:xfrm>
        </p:spPr>
        <p:txBody>
          <a:bodyPr anchor="t">
            <a:noAutofit/>
          </a:bodyPr>
          <a:lstStyle/>
          <a:p>
            <a:pPr defTabSz="913856" eaLnBrk="0" fontAlgn="base" hangingPunct="0">
              <a:lnSpc>
                <a:spcPts val="2104"/>
              </a:lnSpc>
              <a:spcAft>
                <a:spcPct val="0"/>
              </a:spcAft>
              <a:defRPr/>
            </a:pPr>
            <a:r>
              <a:rPr lang="ru-RU" sz="1900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Меры поддержки бизнеса, попавшего в сложную экономическую ситуацию в связи с пандемией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70472"/>
              </p:ext>
            </p:extLst>
          </p:nvPr>
        </p:nvGraphicFramePr>
        <p:xfrm>
          <a:off x="385528" y="2188573"/>
          <a:ext cx="8435395" cy="397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039"/>
                <a:gridCol w="2647606"/>
                <a:gridCol w="2770750"/>
              </a:tblGrid>
              <a:tr h="6634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г.</a:t>
                      </a:r>
                      <a:r>
                        <a:rPr lang="ru-RU" sz="1900" baseline="0" dirty="0" smtClean="0"/>
                        <a:t> Пермь </a:t>
                      </a:r>
                    </a:p>
                    <a:p>
                      <a:pPr algn="ctr"/>
                      <a:r>
                        <a:rPr lang="ru-RU" sz="1900" baseline="0" dirty="0" smtClean="0"/>
                        <a:t>дополнительные льготы</a:t>
                      </a:r>
                      <a:endParaRPr lang="ru-RU" sz="1900" dirty="0"/>
                    </a:p>
                  </a:txBody>
                  <a:tcPr marL="78188" marR="78188" marT="41439" marB="4143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78188" marR="78188" marT="41438" marB="4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ОМСУ Пермского края</a:t>
                      </a:r>
                      <a:endParaRPr lang="ru-RU" sz="1900" dirty="0"/>
                    </a:p>
                  </a:txBody>
                  <a:tcPr marL="78188" marR="78188" marT="41439" marB="41439"/>
                </a:tc>
              </a:tr>
              <a:tr h="331293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30% льгота для собственников, снизивших арендную плату или предоставивших отсрочку для арендаторов из пострадавших отраслей</a:t>
                      </a:r>
                    </a:p>
                    <a:p>
                      <a:endParaRPr lang="ru-RU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8188" marR="78188" marT="41439" marB="41439"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30% льгота для собственников торгово-офисной недвижимости, осуществляющих деятельность в пострадавших отраслях</a:t>
                      </a:r>
                      <a:endParaRPr lang="ru-RU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8188" marR="78188" marT="41439" marB="41439"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108 муниципальных образований приняли решения о снижении налоговой ставки по объектам торгово-офисной недвижимости за 2019 год</a:t>
                      </a:r>
                      <a:endParaRPr lang="ru-RU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8188" marR="78188" marT="41439" marB="41439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27053"/>
            <a:ext cx="8064896" cy="110580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имущественных налогов физических лиц в 2020 году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2" y="2420888"/>
            <a:ext cx="8024072" cy="281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52" y="4104596"/>
            <a:ext cx="747948" cy="997251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Заголовок 1"/>
          <p:cNvSpPr>
            <a:spLocks noGrp="1"/>
          </p:cNvSpPr>
          <p:nvPr>
            <p:ph type="title"/>
          </p:nvPr>
        </p:nvSpPr>
        <p:spPr>
          <a:xfrm>
            <a:off x="828064" y="309569"/>
            <a:ext cx="8185618" cy="814954"/>
          </a:xfrm>
        </p:spPr>
        <p:txBody>
          <a:bodyPr lIns="86355" tIns="43176" rIns="86355" bIns="43176" rtlCol="0">
            <a:noAutofit/>
          </a:bodyPr>
          <a:lstStyle/>
          <a:p>
            <a:pPr defTabSz="695042">
              <a:lnSpc>
                <a:spcPts val="2094"/>
              </a:lnSpc>
              <a:defRPr/>
            </a:pPr>
            <a:r>
              <a:rPr lang="ru-RU" altLang="ru-RU" sz="1800" b="1" cap="all" dirty="0">
                <a:solidFill>
                  <a:srgbClr val="14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2021 ГОДА КОЛИЧЕСТВО ДЕКЛАРАЦИЙ ПО ИМУЩЕСТВЕННЫМ НАЛОГАМ ОРГАНИЗАЦИЙ СОКРАТИТСЯ</a:t>
            </a:r>
            <a:r>
              <a:rPr lang="ru-RU" altLang="ru-RU" sz="1800" b="1" dirty="0">
                <a:solidFill>
                  <a:srgbClr val="14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cap="all" dirty="0">
                <a:solidFill>
                  <a:srgbClr val="14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800" b="1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</a:t>
            </a:r>
            <a:r>
              <a:rPr lang="ru-RU" altLang="ru-RU" sz="1800" b="1" cap="all" dirty="0">
                <a:solidFill>
                  <a:srgbClr val="14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 ОТЧЕТНОСТИ ОСТАНЕТСЯ ТОЛЬКО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</a:t>
            </a:r>
          </a:p>
        </p:txBody>
      </p:sp>
      <p:sp>
        <p:nvSpPr>
          <p:cNvPr id="10244" name="TextBox 17"/>
          <p:cNvSpPr txBox="1">
            <a:spLocks noChangeArrowheads="1"/>
          </p:cNvSpPr>
          <p:nvPr/>
        </p:nvSpPr>
        <p:spPr bwMode="auto">
          <a:xfrm>
            <a:off x="3826745" y="1304506"/>
            <a:ext cx="976029" cy="3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6" tIns="41995" rIns="83986" bIns="41995" anchor="ctr"/>
          <a:lstStyle>
            <a:lvl1pPr defTabSz="957263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defTabSz="957263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defTabSz="957263"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defTabSz="957263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defTabSz="957263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01938" indent="-260350" defTabSz="9572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9138" indent="-260350" defTabSz="9572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6338" indent="-260350" defTabSz="9572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73538" indent="-260350" defTabSz="9572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143976"/>
                </a:solidFill>
                <a:latin typeface="Arial Narrow" pitchFamily="34" charset="0"/>
              </a:rPr>
              <a:t>   2019 г.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602" y="1965394"/>
            <a:ext cx="3108634" cy="475150"/>
          </a:xfrm>
          <a:prstGeom prst="rect">
            <a:avLst/>
          </a:prstGeom>
        </p:spPr>
        <p:txBody>
          <a:bodyPr lIns="65729" tIns="32865" rIns="65729" bIns="32865" anchor="ctr"/>
          <a:lstStyle/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Три авансовых расчета 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по налогу на имущество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i="1" spc="40" dirty="0">
                <a:solidFill>
                  <a:srgbClr val="D25D08"/>
                </a:solidFill>
                <a:latin typeface="Arial Narrow" panose="020B0606020202030204" pitchFamily="34" charset="0"/>
              </a:rPr>
              <a:t>(ежеквартально)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107" y="5550620"/>
            <a:ext cx="3108634" cy="636413"/>
          </a:xfrm>
          <a:prstGeom prst="rect">
            <a:avLst/>
          </a:prstGeom>
        </p:spPr>
        <p:txBody>
          <a:bodyPr lIns="65729" tIns="32865" rIns="65729" bIns="32865" anchor="ctr"/>
          <a:lstStyle/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Налоговая декларация 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по налогу на имущество 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i="1" spc="40" dirty="0">
                <a:solidFill>
                  <a:srgbClr val="D25D08"/>
                </a:solidFill>
                <a:latin typeface="Arial Narrow" panose="020B0606020202030204" pitchFamily="34" charset="0"/>
              </a:rPr>
              <a:t>(не позднее 30 марта)</a:t>
            </a:r>
            <a:endParaRPr lang="ru-RU" sz="1100" i="1" spc="40" dirty="0">
              <a:solidFill>
                <a:srgbClr val="D25D08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627" y="4443373"/>
            <a:ext cx="3483299" cy="642173"/>
          </a:xfrm>
          <a:prstGeom prst="rect">
            <a:avLst/>
          </a:prstGeom>
        </p:spPr>
        <p:txBody>
          <a:bodyPr lIns="65729" tIns="32865" rIns="65729" bIns="32865" anchor="ctr"/>
          <a:lstStyle/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Налоговая декларация 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по транспортному налогу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i="1" spc="40" dirty="0">
                <a:solidFill>
                  <a:srgbClr val="D25D08"/>
                </a:solidFill>
                <a:latin typeface="Arial Narrow" panose="020B0606020202030204" pitchFamily="34" charset="0"/>
              </a:rPr>
              <a:t>(не позднее 1 февраля)</a:t>
            </a:r>
            <a:endParaRPr lang="ru-RU" sz="1500" i="1" spc="40" dirty="0">
              <a:solidFill>
                <a:srgbClr val="D25D08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1326" y="3239660"/>
            <a:ext cx="2970171" cy="570180"/>
          </a:xfrm>
          <a:prstGeom prst="rect">
            <a:avLst/>
          </a:prstGeom>
        </p:spPr>
        <p:txBody>
          <a:bodyPr lIns="65729" tIns="32865" rIns="65729" bIns="32865" anchor="ctr"/>
          <a:lstStyle/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Налоговая декларация 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spc="40" dirty="0">
                <a:solidFill>
                  <a:srgbClr val="143976"/>
                </a:solidFill>
                <a:latin typeface="Arial Narrow" panose="020B0606020202030204" pitchFamily="34" charset="0"/>
              </a:rPr>
              <a:t>по земельному налогу</a:t>
            </a:r>
          </a:p>
          <a:p>
            <a:pPr defTabSz="62990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i="1" spc="40" dirty="0">
                <a:solidFill>
                  <a:srgbClr val="D25D08"/>
                </a:solidFill>
                <a:latin typeface="Arial Narrow" panose="020B0606020202030204" pitchFamily="34" charset="0"/>
              </a:rPr>
              <a:t>(не позднее 1 февраля)</a:t>
            </a:r>
          </a:p>
        </p:txBody>
      </p:sp>
      <p:pic>
        <p:nvPicPr>
          <p:cNvPr id="28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824" y="5353360"/>
            <a:ext cx="747972" cy="99637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618" y="5353360"/>
            <a:ext cx="747973" cy="99637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307" y="5353360"/>
            <a:ext cx="747973" cy="99637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Умножение 36"/>
          <p:cNvSpPr/>
          <p:nvPr/>
        </p:nvSpPr>
        <p:spPr>
          <a:xfrm>
            <a:off x="7208233" y="3975423"/>
            <a:ext cx="1255671" cy="1326100"/>
          </a:xfrm>
          <a:prstGeom prst="mathMultiply">
            <a:avLst>
              <a:gd name="adj1" fmla="val 8502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28" tIns="36812" rIns="73628" bIns="36812" anchor="ctr"/>
          <a:lstStyle/>
          <a:p>
            <a:pPr algn="ctr" defTabSz="91246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0686" y="1891961"/>
            <a:ext cx="465617" cy="622015"/>
          </a:xfrm>
          <a:prstGeom prst="roundRect">
            <a:avLst/>
          </a:prstGeom>
          <a:noFill/>
          <a:ln w="28575">
            <a:solidFill>
              <a:srgbClr val="D25D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23" tIns="28761" rIns="57523" bIns="28761" anchor="ctr"/>
          <a:lstStyle/>
          <a:p>
            <a:pPr algn="ctr" defTabSz="65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00" b="1" dirty="0">
                <a:solidFill>
                  <a:srgbClr val="D25D08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0686" y="3192147"/>
            <a:ext cx="465617" cy="622015"/>
          </a:xfrm>
          <a:prstGeom prst="roundRect">
            <a:avLst/>
          </a:prstGeom>
          <a:noFill/>
          <a:ln w="28575">
            <a:solidFill>
              <a:srgbClr val="D25D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23" tIns="28761" rIns="57523" bIns="28761" anchor="ctr"/>
          <a:lstStyle/>
          <a:p>
            <a:pPr algn="ctr" defTabSz="65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00" b="1" dirty="0">
                <a:solidFill>
                  <a:srgbClr val="D25D08"/>
                </a:solidFill>
                <a:latin typeface="Arial Narrow" panose="020B0606020202030204" pitchFamily="34" charset="0"/>
              </a:rPr>
              <a:t>2</a:t>
            </a:r>
            <a:endParaRPr lang="ru-RU" sz="1900" b="1" dirty="0">
              <a:solidFill>
                <a:srgbClr val="D25D08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0686" y="4447695"/>
            <a:ext cx="465617" cy="622015"/>
          </a:xfrm>
          <a:prstGeom prst="roundRect">
            <a:avLst/>
          </a:prstGeom>
          <a:noFill/>
          <a:ln w="28575">
            <a:solidFill>
              <a:srgbClr val="D25D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23" tIns="28761" rIns="57523" bIns="28761" anchor="ctr"/>
          <a:lstStyle/>
          <a:p>
            <a:pPr algn="ctr" defTabSz="65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00" b="1" dirty="0">
                <a:solidFill>
                  <a:srgbClr val="D25D08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0686" y="5550617"/>
            <a:ext cx="465617" cy="622015"/>
          </a:xfrm>
          <a:prstGeom prst="roundRect">
            <a:avLst/>
          </a:prstGeom>
          <a:noFill/>
          <a:ln w="28575">
            <a:solidFill>
              <a:srgbClr val="D25D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23" tIns="28761" rIns="57523" bIns="28761" anchor="ctr"/>
          <a:lstStyle/>
          <a:p>
            <a:pPr algn="ctr" defTabSz="6555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00" b="1" dirty="0">
                <a:solidFill>
                  <a:srgbClr val="D25D08"/>
                </a:solidFill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44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174" y="4188523"/>
            <a:ext cx="747973" cy="99781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5862" y="4188523"/>
            <a:ext cx="747973" cy="99781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34" y="2904071"/>
            <a:ext cx="747948" cy="997251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Умножение 46"/>
          <p:cNvSpPr/>
          <p:nvPr/>
        </p:nvSpPr>
        <p:spPr>
          <a:xfrm>
            <a:off x="7144431" y="2774589"/>
            <a:ext cx="1254314" cy="1327541"/>
          </a:xfrm>
          <a:prstGeom prst="mathMultiply">
            <a:avLst>
              <a:gd name="adj1" fmla="val 8502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28" tIns="36812" rIns="73628" bIns="36812" anchor="ctr"/>
          <a:lstStyle/>
          <a:p>
            <a:pPr algn="ctr" defTabSz="91246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8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800" y="2989126"/>
            <a:ext cx="747972" cy="99637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489" y="2989126"/>
            <a:ext cx="747972" cy="99637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30" y="1724549"/>
            <a:ext cx="747948" cy="997251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Умножение 50"/>
          <p:cNvSpPr/>
          <p:nvPr/>
        </p:nvSpPr>
        <p:spPr>
          <a:xfrm>
            <a:off x="7144431" y="1593913"/>
            <a:ext cx="1255671" cy="1327541"/>
          </a:xfrm>
          <a:prstGeom prst="mathMultiply">
            <a:avLst>
              <a:gd name="adj1" fmla="val 8502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28" tIns="36812" rIns="73628" bIns="36812" anchor="ctr"/>
          <a:lstStyle/>
          <a:p>
            <a:pPr algn="ctr" defTabSz="91246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2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1" y="1808450"/>
            <a:ext cx="747972" cy="99637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27" y="1721674"/>
            <a:ext cx="747948" cy="997251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Умножение 54"/>
          <p:cNvSpPr/>
          <p:nvPr/>
        </p:nvSpPr>
        <p:spPr>
          <a:xfrm>
            <a:off x="5390564" y="1583835"/>
            <a:ext cx="1255671" cy="1326101"/>
          </a:xfrm>
          <a:prstGeom prst="mathMultiply">
            <a:avLst>
              <a:gd name="adj1" fmla="val 8502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28" tIns="36812" rIns="73628" bIns="36812" anchor="ctr"/>
          <a:lstStyle/>
          <a:p>
            <a:pPr algn="ctr" defTabSz="91246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68" name="Прямоугольник 2"/>
          <p:cNvSpPr>
            <a:spLocks noChangeArrowheads="1"/>
          </p:cNvSpPr>
          <p:nvPr/>
        </p:nvSpPr>
        <p:spPr bwMode="auto">
          <a:xfrm>
            <a:off x="7496018" y="1281468"/>
            <a:ext cx="786689" cy="36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28" tIns="36812" rIns="73628" bIns="36812">
            <a:spAutoFit/>
          </a:bodyPr>
          <a:lstStyle/>
          <a:p>
            <a:pPr defTabSz="83874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143976"/>
                </a:solidFill>
                <a:latin typeface="Arial Narrow" pitchFamily="34" charset="0"/>
              </a:rPr>
              <a:t>2021 г.</a:t>
            </a:r>
          </a:p>
        </p:txBody>
      </p:sp>
      <p:sp>
        <p:nvSpPr>
          <p:cNvPr id="10269" name="Прямоугольник 3"/>
          <p:cNvSpPr>
            <a:spLocks noChangeArrowheads="1"/>
          </p:cNvSpPr>
          <p:nvPr/>
        </p:nvSpPr>
        <p:spPr bwMode="auto">
          <a:xfrm>
            <a:off x="5667490" y="1249791"/>
            <a:ext cx="842795" cy="36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28" tIns="36812" rIns="73628" bIns="36812">
            <a:spAutoFit/>
          </a:bodyPr>
          <a:lstStyle/>
          <a:p>
            <a:pPr defTabSz="91246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143976"/>
                </a:solidFill>
                <a:latin typeface="Arial Narrow" pitchFamily="34" charset="0"/>
              </a:rPr>
              <a:t>2020 г. </a:t>
            </a:r>
            <a:endParaRPr lang="ru-RU" altLang="ru-RU" smtClean="0">
              <a:solidFill>
                <a:srgbClr val="14397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77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2316" y="359962"/>
            <a:ext cx="7667059" cy="7832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100" b="1" cap="all" dirty="0" smtClean="0">
                <a:solidFill>
                  <a:srgbClr val="002060"/>
                </a:solidFill>
                <a:latin typeface="Arial" pitchFamily="34" charset="0"/>
              </a:rPr>
              <a:t>Налог на имущество организаций</a:t>
            </a:r>
            <a:endParaRPr lang="ru-RU" altLang="ru-RU" sz="2100" b="1" cap="all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53265"/>
              </p:ext>
            </p:extLst>
          </p:nvPr>
        </p:nvGraphicFramePr>
        <p:xfrm>
          <a:off x="631230" y="1412776"/>
          <a:ext cx="8004690" cy="489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8328154" y="6041606"/>
            <a:ext cx="620369" cy="632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2316" y="359962"/>
            <a:ext cx="7667059" cy="7832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100" b="1" cap="all" dirty="0" smtClean="0">
                <a:solidFill>
                  <a:srgbClr val="002060"/>
                </a:solidFill>
                <a:latin typeface="Arial" pitchFamily="34" charset="0"/>
              </a:rPr>
              <a:t>Земельный налог</a:t>
            </a:r>
            <a:br>
              <a:rPr lang="ru-RU" altLang="ru-RU" sz="2100" b="1" cap="all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altLang="ru-RU" sz="2100" b="1" cap="all" dirty="0" smtClean="0">
                <a:solidFill>
                  <a:srgbClr val="002060"/>
                </a:solidFill>
                <a:latin typeface="Arial" pitchFamily="34" charset="0"/>
              </a:rPr>
              <a:t>транспортный налог</a:t>
            </a:r>
            <a:endParaRPr lang="ru-RU" altLang="ru-RU" sz="2100" b="1" cap="all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3394784"/>
              </p:ext>
            </p:extLst>
          </p:nvPr>
        </p:nvGraphicFramePr>
        <p:xfrm>
          <a:off x="631230" y="1412776"/>
          <a:ext cx="8004690" cy="489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8328154" y="6041606"/>
            <a:ext cx="620369" cy="632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446612" y="1274275"/>
            <a:ext cx="8189690" cy="5161857"/>
          </a:xfrm>
        </p:spPr>
        <p:txBody>
          <a:bodyPr/>
          <a:lstStyle/>
          <a:p>
            <a:r>
              <a:rPr lang="ru-RU" altLang="ru-RU" sz="2100" dirty="0" smtClean="0">
                <a:solidFill>
                  <a:srgbClr val="C00000"/>
                </a:solidFill>
              </a:rPr>
              <a:t>с </a:t>
            </a:r>
            <a:r>
              <a:rPr lang="ru-RU" altLang="ru-RU" sz="2100" dirty="0">
                <a:solidFill>
                  <a:srgbClr val="C00000"/>
                </a:solidFill>
              </a:rPr>
              <a:t>15.09.2020 </a:t>
            </a:r>
            <a:r>
              <a:rPr lang="ru-RU" altLang="ru-RU" sz="2100" dirty="0"/>
              <a:t>массовая печать и рассылка налоговых уведомлений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613" y="305254"/>
            <a:ext cx="8435394" cy="706967"/>
          </a:xfrm>
        </p:spPr>
        <p:txBody>
          <a:bodyPr anchor="t">
            <a:noAutofit/>
          </a:bodyPr>
          <a:lstStyle/>
          <a:p>
            <a:pPr defTabSz="913856" eaLnBrk="0" fontAlgn="base" hangingPunct="0">
              <a:lnSpc>
                <a:spcPts val="2104"/>
              </a:lnSpc>
              <a:spcAft>
                <a:spcPct val="0"/>
              </a:spcAft>
              <a:defRPr/>
            </a:pPr>
            <a:r>
              <a:rPr lang="ru-RU" sz="1900" b="1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Кампания по исчислению имущественных налогов физическим лицам в 2020 году</a:t>
            </a:r>
            <a:br>
              <a:rPr lang="ru-RU" sz="1900" b="1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1900" b="1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(за налоговый период 2019 год)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16886"/>
              </p:ext>
            </p:extLst>
          </p:nvPr>
        </p:nvGraphicFramePr>
        <p:xfrm>
          <a:off x="385528" y="1916832"/>
          <a:ext cx="8435395" cy="412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039"/>
                <a:gridCol w="2647606"/>
                <a:gridCol w="2770750"/>
              </a:tblGrid>
              <a:tr h="66199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Учтено лиц</a:t>
                      </a:r>
                      <a:endParaRPr lang="ru-RU" sz="1900" dirty="0"/>
                    </a:p>
                  </a:txBody>
                  <a:tcPr marL="78188" marR="78188" marT="41439" marB="4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Направлено СНУ</a:t>
                      </a:r>
                      <a:endParaRPr lang="ru-RU" sz="1900" dirty="0"/>
                    </a:p>
                  </a:txBody>
                  <a:tcPr marL="78188" marR="78188" marT="41439" marB="4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Исчислено сумм налогов</a:t>
                      </a:r>
                      <a:endParaRPr lang="ru-RU" sz="1900" dirty="0"/>
                    </a:p>
                  </a:txBody>
                  <a:tcPr marL="78188" marR="78188" marT="41439" marB="41439"/>
                </a:tc>
              </a:tr>
              <a:tr h="346615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FF0000"/>
                          </a:solidFill>
                        </a:rPr>
                        <a:t>1 795 тыс. </a:t>
                      </a:r>
                      <a:r>
                        <a:rPr lang="ru-RU" sz="1900" dirty="0" smtClean="0"/>
                        <a:t>физических лиц - собственников жилых домов, квартир, иных строений и помещений,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FF0000"/>
                          </a:solidFill>
                        </a:rPr>
                        <a:t>778 тыс. </a:t>
                      </a:r>
                      <a:r>
                        <a:rPr lang="ru-RU" sz="1900" dirty="0" smtClean="0"/>
                        <a:t>собственников земельных участков,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FF0000"/>
                          </a:solidFill>
                        </a:rPr>
                        <a:t>582 тыс.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900" dirty="0" smtClean="0"/>
                        <a:t>собственников транспортных средств</a:t>
                      </a:r>
                      <a:endParaRPr lang="en-US" sz="1900" dirty="0" smtClean="0"/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 smtClean="0"/>
                    </a:p>
                    <a:p>
                      <a:endParaRPr lang="ru-RU" sz="1900" dirty="0"/>
                    </a:p>
                  </a:txBody>
                  <a:tcPr marL="78188" marR="78188" marT="41439" marB="41439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 млн.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сводных налоговых уведомлений, из которых :</a:t>
                      </a:r>
                    </a:p>
                    <a:p>
                      <a:r>
                        <a:rPr lang="en-US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направлены почтой, 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тыс.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электронном виде в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интернет-сервисе «Личный кабинет налогоплательщика»</a:t>
                      </a:r>
                      <a:endParaRPr lang="ru-RU" sz="1900" dirty="0"/>
                    </a:p>
                  </a:txBody>
                  <a:tcPr marL="78188" marR="78188" marT="41439" marB="41439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исчисленных имущественных налогов в 2020 году (за налоговый период 2019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года) составила 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 млрд. рублей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20% больше, чем в 2019 году)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млрд. руб. транспорт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 млрд. руб.</a:t>
                      </a:r>
                      <a:r>
                        <a:rPr lang="ru-RU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имущество</a:t>
                      </a:r>
                    </a:p>
                    <a:p>
                      <a:r>
                        <a:rPr lang="ru-RU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 млрд. руб. земля</a:t>
                      </a:r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78188" marR="78188" marT="41439" marB="41439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49D9A-0AEB-4077-B036-972A6E34526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0" name="Заголовок 2"/>
          <p:cNvSpPr txBox="1">
            <a:spLocks/>
          </p:cNvSpPr>
          <p:nvPr/>
        </p:nvSpPr>
        <p:spPr bwMode="auto">
          <a:xfrm>
            <a:off x="395536" y="233257"/>
            <a:ext cx="8748464" cy="6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algn="ctr" eaLnBrk="0" hangingPunct="0">
              <a:lnSpc>
                <a:spcPts val="2400"/>
              </a:lnSpc>
              <a:defRPr sz="2200" b="1" cap="all">
                <a:solidFill>
                  <a:schemeClr val="tx2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ts val="5200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eaLnBrk="0" hangingPunct="0">
              <a:lnSpc>
                <a:spcPts val="5200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eaLnBrk="0" hangingPunct="0">
              <a:lnSpc>
                <a:spcPts val="5200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eaLnBrk="0" hangingPunct="0">
              <a:lnSpc>
                <a:spcPts val="5200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defTabSz="1042988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defTabSz="1042988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defTabSz="1042988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defTabSz="1042988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>Налоговая нагрузка в </a:t>
            </a:r>
            <a:r>
              <a:rPr lang="ru-RU" altLang="ru-RU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>отдельных регионах приволжского федерального округа на </a:t>
            </a:r>
            <a:r>
              <a:rPr lang="ru-RU" altLang="ru-RU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>1 </a:t>
            </a:r>
            <a:r>
              <a:rPr lang="ru-RU" altLang="ru-RU" sz="2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>плательщика </a:t>
            </a:r>
            <a:r>
              <a:rPr lang="ru-RU" altLang="ru-RU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t/>
            </a:r>
            <a:br>
              <a:rPr lang="ru-RU" altLang="ru-RU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</a:br>
            <a:endParaRPr lang="ru-RU" altLang="ru-RU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34" y="5589494"/>
            <a:ext cx="405887" cy="126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40441" y="1124744"/>
            <a:ext cx="3999511" cy="4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7" tIns="47782" rIns="95567" bIns="47782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Arial" pitchFamily="34" charset="0"/>
              </a:rPr>
              <a:t>Налог</a:t>
            </a:r>
            <a:r>
              <a:rPr lang="en-US" altLang="ru-RU" sz="18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cs typeface="Arial" pitchFamily="34" charset="0"/>
              </a:rPr>
              <a:t>на имущество,  тыс. руб</a:t>
            </a:r>
            <a:r>
              <a:rPr lang="ru-RU" altLang="ru-RU" sz="1800" b="1" dirty="0">
                <a:solidFill>
                  <a:srgbClr val="0070C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43946"/>
            <a:ext cx="564923" cy="10723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2,2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12" name="TextBox 77"/>
          <p:cNvSpPr txBox="1"/>
          <p:nvPr/>
        </p:nvSpPr>
        <p:spPr bwMode="auto">
          <a:xfrm>
            <a:off x="179512" y="3009972"/>
            <a:ext cx="733040" cy="275012"/>
          </a:xfrm>
          <a:prstGeom prst="rect">
            <a:avLst/>
          </a:prstGeom>
        </p:spPr>
        <p:txBody>
          <a:bodyPr wrap="none" lIns="95482" tIns="47741" rIns="95482" bIns="47741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54801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Самара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518" name="TextBox 77"/>
          <p:cNvSpPr txBox="1">
            <a:spLocks noChangeArrowheads="1"/>
          </p:cNvSpPr>
          <p:nvPr/>
        </p:nvSpPr>
        <p:spPr bwMode="auto">
          <a:xfrm>
            <a:off x="1115616" y="3009972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404040"/>
                </a:solidFill>
                <a:cs typeface="Arial" pitchFamily="34" charset="0"/>
              </a:rPr>
              <a:t>Н.Новгород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1996357"/>
            <a:ext cx="564923" cy="82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1,4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1996357"/>
            <a:ext cx="564923" cy="8221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1,4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21535" name="TextBox 77"/>
          <p:cNvSpPr txBox="1">
            <a:spLocks noChangeArrowheads="1"/>
          </p:cNvSpPr>
          <p:nvPr/>
        </p:nvSpPr>
        <p:spPr bwMode="auto">
          <a:xfrm>
            <a:off x="3059832" y="3081980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Пермский </a:t>
            </a:r>
          </a:p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край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08603" y="4011419"/>
            <a:ext cx="3568820" cy="4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7" tIns="47782" rIns="95567" bIns="47782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800" b="1" dirty="0">
                <a:solidFill>
                  <a:srgbClr val="0070C0"/>
                </a:solidFill>
                <a:cs typeface="Arial" pitchFamily="34" charset="0"/>
              </a:rPr>
              <a:t>Денежные доходы на душу населения,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4227" y="5168961"/>
            <a:ext cx="564923" cy="6980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2</a:t>
            </a:r>
            <a:r>
              <a:rPr lang="en-US" sz="2200" b="1" dirty="0" smtClean="0">
                <a:solidFill>
                  <a:prstClr val="white"/>
                </a:solidFill>
              </a:rPr>
              <a:t>9</a:t>
            </a:r>
            <a:r>
              <a:rPr lang="ru-RU" sz="2200" b="1" dirty="0" smtClean="0">
                <a:solidFill>
                  <a:prstClr val="white"/>
                </a:solidFill>
              </a:rPr>
              <a:t>,</a:t>
            </a:r>
            <a:r>
              <a:rPr lang="en-US" sz="2200" b="1" dirty="0" smtClean="0">
                <a:solidFill>
                  <a:prstClr val="white"/>
                </a:solidFill>
              </a:rPr>
              <a:t>4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28" name="TextBox 77"/>
          <p:cNvSpPr txBox="1"/>
          <p:nvPr/>
        </p:nvSpPr>
        <p:spPr bwMode="auto">
          <a:xfrm>
            <a:off x="107504" y="6021288"/>
            <a:ext cx="733040" cy="273571"/>
          </a:xfrm>
          <a:prstGeom prst="rect">
            <a:avLst/>
          </a:prstGeom>
        </p:spPr>
        <p:txBody>
          <a:bodyPr wrap="none" lIns="95482" tIns="47741" rIns="95482" bIns="47741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54801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Самара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546" name="TextBox 77"/>
          <p:cNvSpPr txBox="1">
            <a:spLocks noChangeArrowheads="1"/>
          </p:cNvSpPr>
          <p:nvPr/>
        </p:nvSpPr>
        <p:spPr bwMode="auto">
          <a:xfrm>
            <a:off x="1115616" y="6021288"/>
            <a:ext cx="731683" cy="27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404040"/>
                </a:solidFill>
                <a:cs typeface="Arial" pitchFamily="34" charset="0"/>
              </a:rPr>
              <a:t>Н.Новгород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013176"/>
            <a:ext cx="564923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33,7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06877" y="4774308"/>
            <a:ext cx="564923" cy="11029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35,7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21563" name="TextBox 77"/>
          <p:cNvSpPr txBox="1">
            <a:spLocks noChangeArrowheads="1"/>
          </p:cNvSpPr>
          <p:nvPr/>
        </p:nvSpPr>
        <p:spPr bwMode="auto">
          <a:xfrm>
            <a:off x="3108636" y="6093296"/>
            <a:ext cx="731683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Пермский </a:t>
            </a:r>
          </a:p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край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4754877" y="1132053"/>
            <a:ext cx="3871923" cy="4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7" tIns="47782" rIns="95567" bIns="47782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Arial" pitchFamily="34" charset="0"/>
              </a:rPr>
              <a:t>Земельный налог, </a:t>
            </a:r>
            <a:r>
              <a:rPr lang="ru-RU" altLang="ru-RU" sz="1800" b="1" dirty="0">
                <a:solidFill>
                  <a:srgbClr val="0070C0"/>
                </a:solidFill>
                <a:cs typeface="Arial" pitchFamily="34" charset="0"/>
              </a:rPr>
              <a:t>тыс</a:t>
            </a:r>
            <a:r>
              <a:rPr lang="ru-RU" altLang="ru-RU" sz="1800" b="1" dirty="0" smtClean="0">
                <a:solidFill>
                  <a:srgbClr val="0070C0"/>
                </a:solidFill>
                <a:cs typeface="Arial" pitchFamily="34" charset="0"/>
              </a:rPr>
              <a:t>. руб</a:t>
            </a:r>
            <a:r>
              <a:rPr lang="ru-RU" altLang="ru-RU" sz="1800" b="1" dirty="0">
                <a:solidFill>
                  <a:srgbClr val="0070C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937644" y="1628801"/>
            <a:ext cx="564923" cy="12138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64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1,5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44" name="TextBox 77"/>
          <p:cNvSpPr txBox="1"/>
          <p:nvPr/>
        </p:nvSpPr>
        <p:spPr bwMode="auto">
          <a:xfrm>
            <a:off x="4860032" y="3081980"/>
            <a:ext cx="733040" cy="275012"/>
          </a:xfrm>
          <a:prstGeom prst="rect">
            <a:avLst/>
          </a:prstGeom>
        </p:spPr>
        <p:txBody>
          <a:bodyPr wrap="none" lIns="95482" tIns="47741" rIns="95482" bIns="47741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54801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Самара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574" name="TextBox 77"/>
          <p:cNvSpPr txBox="1">
            <a:spLocks noChangeArrowheads="1"/>
          </p:cNvSpPr>
          <p:nvPr/>
        </p:nvSpPr>
        <p:spPr bwMode="auto">
          <a:xfrm>
            <a:off x="5940152" y="3068960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404040"/>
                </a:solidFill>
                <a:cs typeface="Arial" pitchFamily="34" charset="0"/>
              </a:rPr>
              <a:t>Н.Новгород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1743945"/>
            <a:ext cx="564923" cy="106734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1,3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92280" y="1920307"/>
            <a:ext cx="564923" cy="89098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1,1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21591" name="TextBox 77"/>
          <p:cNvSpPr txBox="1">
            <a:spLocks noChangeArrowheads="1"/>
          </p:cNvSpPr>
          <p:nvPr/>
        </p:nvSpPr>
        <p:spPr bwMode="auto">
          <a:xfrm>
            <a:off x="8016782" y="3140968"/>
            <a:ext cx="731682" cy="27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Пермский </a:t>
            </a:r>
          </a:p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край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4696335" y="3946627"/>
            <a:ext cx="3764097" cy="4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7" tIns="47782" rIns="95567" bIns="47782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Arial" pitchFamily="34" charset="0"/>
              </a:rPr>
              <a:t>Транспортный налог, </a:t>
            </a:r>
            <a:r>
              <a:rPr lang="ru-RU" altLang="ru-RU" sz="1800" b="1" dirty="0">
                <a:solidFill>
                  <a:srgbClr val="0070C0"/>
                </a:solidFill>
                <a:cs typeface="Arial" pitchFamily="34" charset="0"/>
              </a:rPr>
              <a:t>тыс</a:t>
            </a:r>
            <a:r>
              <a:rPr lang="ru-RU" altLang="ru-RU" sz="1800" b="1" dirty="0" smtClean="0">
                <a:solidFill>
                  <a:srgbClr val="0070C0"/>
                </a:solidFill>
                <a:cs typeface="Arial" pitchFamily="34" charset="0"/>
              </a:rPr>
              <a:t>. руб</a:t>
            </a:r>
            <a:r>
              <a:rPr lang="ru-RU" altLang="ru-RU" sz="1800" b="1" dirty="0">
                <a:solidFill>
                  <a:srgbClr val="0070C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04048" y="5013176"/>
            <a:ext cx="564923" cy="8466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4,4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60" name="TextBox 77"/>
          <p:cNvSpPr txBox="1"/>
          <p:nvPr/>
        </p:nvSpPr>
        <p:spPr bwMode="auto">
          <a:xfrm>
            <a:off x="4932040" y="6093296"/>
            <a:ext cx="733040" cy="275012"/>
          </a:xfrm>
          <a:prstGeom prst="rect">
            <a:avLst/>
          </a:prstGeom>
        </p:spPr>
        <p:txBody>
          <a:bodyPr wrap="none" lIns="95482" tIns="47741" rIns="95482" bIns="47741" anchor="ctr"/>
          <a:lstStyle>
            <a:defPPr>
              <a:defRPr lang="ru-RU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54801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Самара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602" name="TextBox 77"/>
          <p:cNvSpPr txBox="1">
            <a:spLocks noChangeArrowheads="1"/>
          </p:cNvSpPr>
          <p:nvPr/>
        </p:nvSpPr>
        <p:spPr bwMode="auto">
          <a:xfrm>
            <a:off x="5940152" y="6093296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404040"/>
                </a:solidFill>
                <a:cs typeface="Arial" pitchFamily="34" charset="0"/>
              </a:rPr>
              <a:t>Н.Новгород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12160" y="4732660"/>
            <a:ext cx="564923" cy="1095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4,7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28384" y="4509466"/>
            <a:ext cx="564923" cy="13189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4,9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21619" name="TextBox 77"/>
          <p:cNvSpPr txBox="1">
            <a:spLocks noChangeArrowheads="1"/>
          </p:cNvSpPr>
          <p:nvPr/>
        </p:nvSpPr>
        <p:spPr bwMode="auto">
          <a:xfrm>
            <a:off x="7893760" y="6093296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Пермский </a:t>
            </a:r>
          </a:p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404040"/>
                </a:solidFill>
                <a:cs typeface="Arial" pitchFamily="34" charset="0"/>
              </a:rPr>
              <a:t>край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34869" y="2132856"/>
            <a:ext cx="564923" cy="674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1,3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80" name="TextBox 77"/>
          <p:cNvSpPr txBox="1">
            <a:spLocks noChangeArrowheads="1"/>
          </p:cNvSpPr>
          <p:nvPr/>
        </p:nvSpPr>
        <p:spPr bwMode="auto">
          <a:xfrm>
            <a:off x="2110768" y="3009972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04040"/>
                </a:solidFill>
                <a:cs typeface="Arial" pitchFamily="34" charset="0"/>
              </a:rPr>
              <a:t>Татарстан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1" name="TextBox 77"/>
          <p:cNvSpPr txBox="1">
            <a:spLocks noChangeArrowheads="1"/>
          </p:cNvSpPr>
          <p:nvPr/>
        </p:nvSpPr>
        <p:spPr bwMode="auto">
          <a:xfrm>
            <a:off x="7020272" y="3081980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04040"/>
                </a:solidFill>
                <a:cs typeface="Arial" pitchFamily="34" charset="0"/>
              </a:rPr>
              <a:t>Татарстан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2" name="TextBox 77"/>
          <p:cNvSpPr txBox="1">
            <a:spLocks noChangeArrowheads="1"/>
          </p:cNvSpPr>
          <p:nvPr/>
        </p:nvSpPr>
        <p:spPr bwMode="auto">
          <a:xfrm>
            <a:off x="2123728" y="6034308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04040"/>
                </a:solidFill>
                <a:cs typeface="Arial" pitchFamily="34" charset="0"/>
              </a:rPr>
              <a:t>Татарстан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3" name="TextBox 77"/>
          <p:cNvSpPr txBox="1">
            <a:spLocks noChangeArrowheads="1"/>
          </p:cNvSpPr>
          <p:nvPr/>
        </p:nvSpPr>
        <p:spPr bwMode="auto">
          <a:xfrm>
            <a:off x="6948264" y="6034308"/>
            <a:ext cx="733040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954088"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331788" indent="125413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652463" indent="-236538" defTabSz="954088"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indent="-1271588" defTabSz="954088"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316038" indent="512763" defTabSz="954088"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7732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2304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6876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144838" indent="512763" defTabSz="9540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04040"/>
                </a:solidFill>
                <a:cs typeface="Arial" pitchFamily="34" charset="0"/>
              </a:rPr>
              <a:t>Татарстан</a:t>
            </a:r>
            <a:endParaRPr lang="ru-RU" altLang="ru-RU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275856" y="5085184"/>
            <a:ext cx="564923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30,5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111533" y="1916832"/>
            <a:ext cx="564923" cy="89098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1,1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092280" y="5013176"/>
            <a:ext cx="564923" cy="8149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6487">
              <a:defRPr/>
            </a:pPr>
            <a:r>
              <a:rPr lang="ru-RU" sz="2200" b="1" dirty="0" smtClean="0">
                <a:solidFill>
                  <a:prstClr val="white"/>
                </a:solidFill>
              </a:rPr>
              <a:t>4,4</a:t>
            </a:r>
            <a:endParaRPr lang="ru-RU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1341" y="115889"/>
            <a:ext cx="8508023" cy="863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</a:rPr>
              <a:t>Порядок исчисления имущественных налогов за 2019 год в 2020 году </a:t>
            </a:r>
            <a:endParaRPr lang="ru-RU" altLang="ru-RU" sz="32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537343" y="6181733"/>
            <a:ext cx="621323" cy="631825"/>
          </a:xfrm>
          <a:prstGeom prst="rect">
            <a:avLst/>
          </a:prstGeom>
        </p:spPr>
        <p:txBody>
          <a:bodyPr lIns="95716" tIns="47859" rIns="95716" bIns="47859" anchor="ctr">
            <a:normAutofit/>
          </a:bodyPr>
          <a:lstStyle>
            <a:defPPr>
              <a:defRPr lang="ru-RU"/>
            </a:defPPr>
            <a:lvl1pPr algn="ctr" defTabSz="957500" rtl="0" fontAlgn="auto">
              <a:lnSpc>
                <a:spcPts val="2204"/>
              </a:lnSpc>
              <a:spcBef>
                <a:spcPts val="0"/>
              </a:spcBef>
              <a:spcAft>
                <a:spcPts val="0"/>
              </a:spcAft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92" name="Группа 7"/>
          <p:cNvGrpSpPr>
            <a:grpSpLocks/>
          </p:cNvGrpSpPr>
          <p:nvPr/>
        </p:nvGrpSpPr>
        <p:grpSpPr bwMode="auto">
          <a:xfrm>
            <a:off x="113787" y="1481338"/>
            <a:ext cx="1433879" cy="1587624"/>
            <a:chOff x="2786665" y="324040"/>
            <a:chExt cx="2230598" cy="187876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786665" y="324040"/>
              <a:ext cx="2230598" cy="187876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6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786665" y="324040"/>
              <a:ext cx="2230598" cy="1878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5996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 </a:t>
              </a:r>
              <a:endParaRPr lang="ru-RU" sz="36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428056" y="1094838"/>
            <a:ext cx="6248400" cy="472382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Налог на имущество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8214" y="1588789"/>
            <a:ext cx="6846277" cy="400077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Налоговая база = новая кадастровая стоимость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8963" y="3133425"/>
            <a:ext cx="6685529" cy="1015630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Дополнительные вычеты для лиц, имеющих 3х и более детей (5 и 7 кв. метров на каждого ребенка (квартира, жилой дом)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90" y="1613175"/>
            <a:ext cx="4132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90" y="2189237"/>
            <a:ext cx="4132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5" y="2765301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5" y="3413375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49006" y="2000898"/>
            <a:ext cx="7363557" cy="707854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Вычет 10, 20 ,50 кв. метров для всех ФЛ  (комната, квартира, жилой дом)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78964" y="2668910"/>
            <a:ext cx="7045569" cy="400077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Понижающий К=0,4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2303294" y="4233146"/>
            <a:ext cx="6301154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Освобождение от уплаты 16 категорий лиц (в том числе «</a:t>
            </a: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предпенсионеры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») по 1 объекту каждого вида</a:t>
            </a: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2303294" y="5013177"/>
            <a:ext cx="6301154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Беззаявительный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порядок предоставления льгот</a:t>
            </a:r>
          </a:p>
        </p:txBody>
      </p:sp>
      <p:pic>
        <p:nvPicPr>
          <p:cNvPr id="1230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" y="4365105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" y="4941171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1341" y="115889"/>
            <a:ext cx="8508023" cy="863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</a:rPr>
              <a:t>Порядок исчисления имущественных налогов за 2019 год в 2020 году </a:t>
            </a:r>
            <a:endParaRPr lang="ru-RU" altLang="ru-RU" sz="32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537343" y="6181733"/>
            <a:ext cx="621323" cy="631825"/>
          </a:xfrm>
          <a:prstGeom prst="rect">
            <a:avLst/>
          </a:prstGeom>
        </p:spPr>
        <p:txBody>
          <a:bodyPr lIns="95716" tIns="47859" rIns="95716" bIns="47859" anchor="ctr">
            <a:normAutofit/>
          </a:bodyPr>
          <a:lstStyle>
            <a:defPPr>
              <a:defRPr lang="ru-RU"/>
            </a:defPPr>
            <a:lvl1pPr algn="ctr" defTabSz="957500" rtl="0" fontAlgn="auto">
              <a:lnSpc>
                <a:spcPts val="2204"/>
              </a:lnSpc>
              <a:spcBef>
                <a:spcPts val="0"/>
              </a:spcBef>
              <a:spcAft>
                <a:spcPts val="0"/>
              </a:spcAft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7838" indent="-57150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55675" indent="-115888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35100" indent="-17621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12938" indent="-233363" algn="l" defTabSz="955675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93" name="Группа 10"/>
          <p:cNvGrpSpPr>
            <a:grpSpLocks/>
          </p:cNvGrpSpPr>
          <p:nvPr/>
        </p:nvGrpSpPr>
        <p:grpSpPr bwMode="auto">
          <a:xfrm>
            <a:off x="251520" y="3659983"/>
            <a:ext cx="1512168" cy="1497211"/>
            <a:chOff x="2387475" y="588254"/>
            <a:chExt cx="2735317" cy="250808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387475" y="588254"/>
              <a:ext cx="2735317" cy="250808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00876" y="798674"/>
              <a:ext cx="2521916" cy="229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5996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 </a:t>
              </a:r>
              <a:endParaRPr lang="ru-RU" sz="36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068018" y="990609"/>
            <a:ext cx="6248400" cy="472382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Транспортный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2231" y="1403350"/>
            <a:ext cx="6846277" cy="707854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Налоговая ставка от количества лет, прошедших с года выпуска (легковые автомобили)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22976" y="3028890"/>
            <a:ext cx="7045569" cy="400077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Отмена налогового вычета по «Платону»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4511" y="3429009"/>
            <a:ext cx="2791557" cy="472382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Земельный налог</a:t>
            </a:r>
          </a:p>
        </p:txBody>
      </p:sp>
      <p:pic>
        <p:nvPicPr>
          <p:cNvPr id="1229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08" y="1484785"/>
            <a:ext cx="4132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08" y="2060849"/>
            <a:ext cx="4132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81" y="2564905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02" y="3068963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Прямоугольник 1"/>
          <p:cNvSpPr>
            <a:spLocks noChangeArrowheads="1"/>
          </p:cNvSpPr>
          <p:nvPr/>
        </p:nvSpPr>
        <p:spPr bwMode="auto">
          <a:xfrm>
            <a:off x="2447310" y="3789041"/>
            <a:ext cx="6301154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Вычет 600 </a:t>
            </a: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для 10 «льготных» категорий ФЛ</a:t>
            </a:r>
          </a:p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том числе «</a:t>
            </a:r>
            <a:r>
              <a:rPr lang="ru-RU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предпенсионеров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39757" y="2060850"/>
            <a:ext cx="7363557" cy="707854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50% льготы пенсионерам увеличен предел мощности автомобиля со 100 до 125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л.с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2483768" y="4377161"/>
            <a:ext cx="6301154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Ограничение роста суммы земельного налога </a:t>
            </a:r>
          </a:p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 более 10%)</a:t>
            </a: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2483768" y="5313265"/>
            <a:ext cx="6301154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Повышающие коэффициенты по незастроенным земельным участкам </a:t>
            </a:r>
          </a:p>
        </p:txBody>
      </p:sp>
      <p:pic>
        <p:nvPicPr>
          <p:cNvPr id="12307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14" y="3861049"/>
            <a:ext cx="4132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86" y="4437112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0" y="4941171"/>
            <a:ext cx="41177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393021" y="2708921"/>
            <a:ext cx="7363557" cy="400077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Беззаявительный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порядок предоставления льгот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2" y="5445227"/>
            <a:ext cx="4079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1"/>
          <p:cNvSpPr>
            <a:spLocks noChangeArrowheads="1"/>
          </p:cNvSpPr>
          <p:nvPr/>
        </p:nvSpPr>
        <p:spPr bwMode="auto">
          <a:xfrm>
            <a:off x="2483768" y="5949281"/>
            <a:ext cx="6301154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Решения ОМСУ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2" y="4941177"/>
            <a:ext cx="74263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2" y="5936831"/>
            <a:ext cx="4079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 noChangeArrowheads="1"/>
          </p:cNvPicPr>
          <p:nvPr/>
        </p:nvPicPr>
        <p:blipFill>
          <a:blip r:embed="rId6"/>
          <a:srcRect l="44240" t="54927" r="43333" b="31190"/>
          <a:stretch>
            <a:fillRect/>
          </a:stretch>
        </p:blipFill>
        <p:spPr bwMode="auto">
          <a:xfrm>
            <a:off x="208290" y="1628806"/>
            <a:ext cx="1483390" cy="13795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507288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 сайте ФНС России промо-страница  «Налоговые уведомления 2020 года»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https://www.nalog.ru/rn77/snu2020/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6513"/>
          <a:stretch/>
        </p:blipFill>
        <p:spPr bwMode="auto">
          <a:xfrm>
            <a:off x="1" y="1628802"/>
            <a:ext cx="9269686" cy="48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5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757</Words>
  <Application>Microsoft Office PowerPoint</Application>
  <PresentationFormat>Экран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 Office</vt:lpstr>
      <vt:lpstr>Present_FNS2012_A4</vt:lpstr>
      <vt:lpstr>2_Present_FNS2012_A4</vt:lpstr>
      <vt:lpstr>3_Present_FNS2012_A4</vt:lpstr>
      <vt:lpstr>1_Тема Office</vt:lpstr>
      <vt:lpstr>2_Тема Office</vt:lpstr>
      <vt:lpstr> Об актуальных изменениях в налоговом законодательстве при администрировании имущественных налогов</vt:lpstr>
      <vt:lpstr>С 2021 ГОДА КОЛИЧЕСТВО ДЕКЛАРАЦИЙ ПО ИМУЩЕСТВЕННЫМ НАЛОГАМ ОРГАНИЗАЦИЙ СОКРАТИТСЯ.  ИЗ ЧЕТЫРЕХ ФОРМ ОТЧЕТНОСТИ ОСТАНЕТСЯ ТОЛЬКО ОДНА</vt:lpstr>
      <vt:lpstr>Налог на имущество организаций</vt:lpstr>
      <vt:lpstr>Земельный налог транспортный налог</vt:lpstr>
      <vt:lpstr>Кампания по исчислению имущественных налогов физическим лицам в 2020 году (за налоговый период 2019 год)</vt:lpstr>
      <vt:lpstr>Презентация PowerPoint</vt:lpstr>
      <vt:lpstr>Порядок исчисления имущественных налогов за 2019 год в 2020 году </vt:lpstr>
      <vt:lpstr>Порядок исчисления имущественных налогов за 2019 год в 2020 году </vt:lpstr>
      <vt:lpstr>На сайте ФНС России промо-страница  «Налоговые уведомления 2020 года» https://www.nalog.ru/rn77/snu2020/</vt:lpstr>
      <vt:lpstr>На сайте ФНС России промо-страница  «Налоговые уведомления 2020 года» https://www.nalog.ru/rn77/snu2020/</vt:lpstr>
      <vt:lpstr>На сайте ФНС России промо-страница  «Налоговые уведомления 2020 года» https://www.nalog.ru/rn77/snu2020/</vt:lpstr>
      <vt:lpstr>На сайте ФНС России промо-страница  «Налоговые уведомления 2020 года» https://www.nalog.ru/rn77/snu2020/</vt:lpstr>
      <vt:lpstr>Меры поддержки бизнеса, попавшего в сложную экономическую ситуацию в связи с пандемией</vt:lpstr>
      <vt:lpstr>Срок уплаты имущественных налогов физических лиц в 2020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«Актуальные вопросы исчисления налога на имущество физических лиц исходя из кадастровой стоимости»</dc:title>
  <dc:creator>Воронова Наталья Ивановна</dc:creator>
  <cp:lastModifiedBy>Воронова Наталья Ивановна</cp:lastModifiedBy>
  <cp:revision>87</cp:revision>
  <cp:lastPrinted>2020-11-27T05:33:18Z</cp:lastPrinted>
  <dcterms:created xsi:type="dcterms:W3CDTF">2020-10-19T10:38:36Z</dcterms:created>
  <dcterms:modified xsi:type="dcterms:W3CDTF">2020-11-27T09:15:32Z</dcterms:modified>
</cp:coreProperties>
</file>