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8" r:id="rId2"/>
    <p:sldId id="334" r:id="rId3"/>
    <p:sldId id="337" r:id="rId4"/>
    <p:sldId id="333" r:id="rId5"/>
    <p:sldId id="325" r:id="rId6"/>
    <p:sldId id="335" r:id="rId7"/>
    <p:sldId id="331" r:id="rId8"/>
    <p:sldId id="338" r:id="rId9"/>
    <p:sldId id="312" r:id="rId10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3399FF"/>
    <a:srgbClr val="66FFFF"/>
    <a:srgbClr val="CCFFCC"/>
    <a:srgbClr val="99FF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94783" autoAdjust="0"/>
  </p:normalViewPr>
  <p:slideViewPr>
    <p:cSldViewPr>
      <p:cViewPr varScale="1">
        <p:scale>
          <a:sx n="83" d="100"/>
          <a:sy n="83" d="100"/>
        </p:scale>
        <p:origin x="-14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12" cy="488636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921" y="0"/>
            <a:ext cx="2890611" cy="488636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53FA38C1-0405-4373-91ED-D18F1B555A68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5" y="4642815"/>
            <a:ext cx="5334959" cy="4399277"/>
          </a:xfrm>
          <a:prstGeom prst="rect">
            <a:avLst/>
          </a:prstGeom>
        </p:spPr>
        <p:txBody>
          <a:bodyPr vert="horz" lIns="89776" tIns="44888" rIns="89776" bIns="4488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5629"/>
            <a:ext cx="2890612" cy="488636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921" y="9285629"/>
            <a:ext cx="2890611" cy="488636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31128C8A-1577-484B-8525-0D6CDCB59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04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64C8E-8FFC-4292-B255-A8F5B007075B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0035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50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A328-FAD0-42F9-A28B-7F7AC50E89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1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3740-F639-420F-B2BA-728AB9267D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60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65CC-C10B-4BBA-9090-45AAFF272CB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01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95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987676" y="6191252"/>
            <a:ext cx="5327650" cy="360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825">
                <a:solidFill>
                  <a:srgbClr val="898989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Для внутреннего пользования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388351" y="6191252"/>
            <a:ext cx="360363" cy="360363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FD5317A-DBD9-4691-B2BC-116A6E951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167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6004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Пятиугольник 6"/>
          <p:cNvSpPr/>
          <p:nvPr userDrawn="1"/>
        </p:nvSpPr>
        <p:spPr>
          <a:xfrm>
            <a:off x="251521" y="6345008"/>
            <a:ext cx="8064896" cy="180339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6672" y="6357621"/>
            <a:ext cx="2063080" cy="16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0" smtClean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© Федеральная налоговая служба</a:t>
            </a:r>
            <a:endParaRPr lang="ru-RU" dirty="0"/>
          </a:p>
        </p:txBody>
      </p:sp>
      <p:sp>
        <p:nvSpPr>
          <p:cNvPr id="9" name="Нашивка 8"/>
          <p:cNvSpPr/>
          <p:nvPr userDrawn="1"/>
        </p:nvSpPr>
        <p:spPr>
          <a:xfrm>
            <a:off x="8398768" y="6345008"/>
            <a:ext cx="493712" cy="18033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5604" y="6345006"/>
            <a:ext cx="360040" cy="16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 smtClean="0">
                <a:solidFill>
                  <a:schemeClr val="bg1"/>
                </a:solidFill>
              </a:defRPr>
            </a:lvl1pPr>
          </a:lstStyle>
          <a:p>
            <a:fld id="{2E68ACA2-2E73-457A-AE3E-973685B8F7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0"/>
          </p:nvPr>
        </p:nvSpPr>
        <p:spPr>
          <a:xfrm>
            <a:off x="251520" y="1167134"/>
            <a:ext cx="8640960" cy="4998170"/>
          </a:xfrm>
        </p:spPr>
        <p:txBody>
          <a:bodyPr/>
          <a:lstStyle>
            <a:lvl1pPr marL="285750" indent="255588">
              <a:buFont typeface="Wingdings" panose="05000000000000000000" pitchFamily="2" charset="2"/>
              <a:buChar char="q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9632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6004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Пятиугольник 6"/>
          <p:cNvSpPr/>
          <p:nvPr userDrawn="1"/>
        </p:nvSpPr>
        <p:spPr>
          <a:xfrm>
            <a:off x="251521" y="6345008"/>
            <a:ext cx="8064896" cy="180339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6672" y="6357621"/>
            <a:ext cx="2063080" cy="16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0" smtClean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© Федеральная налоговая служба</a:t>
            </a:r>
            <a:endParaRPr lang="ru-RU" dirty="0"/>
          </a:p>
        </p:txBody>
      </p:sp>
      <p:sp>
        <p:nvSpPr>
          <p:cNvPr id="9" name="Нашивка 8"/>
          <p:cNvSpPr/>
          <p:nvPr userDrawn="1"/>
        </p:nvSpPr>
        <p:spPr>
          <a:xfrm>
            <a:off x="8398768" y="6345008"/>
            <a:ext cx="493712" cy="18033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5604" y="6345006"/>
            <a:ext cx="360040" cy="16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 smtClean="0">
                <a:solidFill>
                  <a:schemeClr val="bg1"/>
                </a:solidFill>
              </a:defRPr>
            </a:lvl1pPr>
          </a:lstStyle>
          <a:p>
            <a:fld id="{2E68ACA2-2E73-457A-AE3E-973685B8F7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0"/>
          </p:nvPr>
        </p:nvSpPr>
        <p:spPr>
          <a:xfrm>
            <a:off x="251520" y="1167134"/>
            <a:ext cx="8640960" cy="4998170"/>
          </a:xfrm>
        </p:spPr>
        <p:txBody>
          <a:bodyPr/>
          <a:lstStyle>
            <a:lvl1pPr marL="285750" indent="255588">
              <a:buFont typeface="Wingdings" panose="05000000000000000000" pitchFamily="2" charset="2"/>
              <a:buChar char="q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9186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/>
          <a:p>
            <a:pPr defTabSz="914179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FCCB-5338-4268-8C09-030B30A834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83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CC82-3E87-422D-96C5-EBEE06398F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00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C504-C353-4F83-8EA8-FABD938BA0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8DF3-2FDB-48E8-B7EA-3E09E4940C0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48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D298-A17E-48DA-A32E-7B656D35A3C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42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D9E6-BE18-4D56-BA2A-D64C6B0511C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2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4"/>
            <a:ext cx="567428" cy="6522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21A5DF3F-01DF-447D-968E-641419AA009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7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DC9C-2185-4A1F-AEBE-C8704884F3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489549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599673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3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6"/>
            <a:ext cx="620370" cy="63209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defTabSz="914239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E1E7A63-9162-45C1-B51B-1E29893ACE7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7" r:id="rId15"/>
  </p:sldLayoutIdLst>
  <p:hf hdr="0" dt="0"/>
  <p:txStyles>
    <p:titleStyle>
      <a:lvl1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4179" rtl="0" eaLnBrk="0" fontAlgn="base" hangingPunct="0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fontAlgn="base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641" algn="l" defTabSz="914179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17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5858" algn="just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algn="l" defTabSz="914179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77840" y="3167667"/>
            <a:ext cx="7772943" cy="147008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3068"/>
              </a:lnSpc>
              <a:defRPr/>
            </a:pPr>
            <a:r>
              <a:rPr lang="ru-RU" sz="2800" dirty="0" smtClean="0"/>
              <a:t>О реализации отраслевых проектов на территории Пермского края</a:t>
            </a:r>
            <a:endParaRPr lang="ru-RU" altLang="ru-RU" sz="2700" dirty="0"/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1886" cy="17537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Начальник отдела анализа и планирования налоговых проверок</a:t>
            </a:r>
          </a:p>
          <a:p>
            <a:pPr eaLnBrk="1" hangingPunct="1"/>
            <a:r>
              <a:rPr lang="ru-RU" altLang="ru-RU" sz="2100" dirty="0" smtClean="0"/>
              <a:t>УФНС России по Пермскому краю </a:t>
            </a:r>
          </a:p>
          <a:p>
            <a:pPr eaLnBrk="1" hangingPunct="1"/>
            <a:r>
              <a:rPr lang="ru-RU" altLang="ru-RU" sz="2500" b="1" dirty="0" smtClean="0"/>
              <a:t>Михеева </a:t>
            </a:r>
            <a:r>
              <a:rPr lang="ru-RU" altLang="ru-RU" sz="2500" b="1" dirty="0"/>
              <a:t>Наталья </a:t>
            </a:r>
            <a:r>
              <a:rPr lang="ru-RU" altLang="ru-RU" sz="2500" b="1" dirty="0" smtClean="0"/>
              <a:t>Николаевна</a:t>
            </a:r>
            <a:endParaRPr lang="ru-RU" altLang="ru-RU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5997" y="2"/>
            <a:ext cx="5357982" cy="914304"/>
          </a:xfrm>
          <a:prstGeom prst="rect">
            <a:avLst/>
          </a:prstGeom>
        </p:spPr>
        <p:txBody>
          <a:bodyPr lIns="91408" tIns="45704" rIns="91408" bIns="45704" anchor="ctr"/>
          <a:lstStyle/>
          <a:p>
            <a:pPr algn="ctr" defTabSz="914077">
              <a:spcBef>
                <a:spcPct val="0"/>
              </a:spcBef>
              <a:defRPr/>
            </a:pPr>
            <a:r>
              <a:rPr lang="ru-RU" b="1" dirty="0">
                <a:solidFill>
                  <a:prstClr val="white"/>
                </a:solidFill>
              </a:rPr>
              <a:t>Управление ФНС России по Пермскому краю</a:t>
            </a:r>
          </a:p>
        </p:txBody>
      </p:sp>
    </p:spTree>
    <p:extLst>
      <p:ext uri="{BB962C8B-B14F-4D97-AF65-F5344CB8AC3E}">
        <p14:creationId xmlns:p14="http://schemas.microsoft.com/office/powerpoint/2010/main" xmlns="" val="40391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0FCCB-5338-4268-8C09-030B30A834F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2" descr="C:\зерно\картинки_для_презентации\images_gallery_2015-09-07_news7675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8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"/>
            <a:ext cx="9144000" cy="13407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rgbClr val="FFC000"/>
                </a:solidFill>
              </a:rPr>
              <a:t>ОТРАСЛЕВОЙ ПРОЕКТ </a:t>
            </a:r>
          </a:p>
          <a:p>
            <a:pPr algn="ctr"/>
            <a:r>
              <a:rPr lang="ru-RU" sz="3300" b="1" dirty="0" smtClean="0">
                <a:solidFill>
                  <a:srgbClr val="FFC000"/>
                </a:solidFill>
              </a:rPr>
              <a:t>АГРОПРОМЫМЛЕННОГО КОМПЛЕКСА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652" y="2564904"/>
            <a:ext cx="497805" cy="367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2276872"/>
            <a:ext cx="3012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Прозрачная среда взаимодействия с налоговыми органами, исключение коррупционной составляющей;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3375125"/>
            <a:ext cx="3090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количества налоговых проверок, а в последующем и возможное полное освобождение от налоговых проверок, сокращение затрат на предоставление документов;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652" y="3853478"/>
            <a:ext cx="497805" cy="367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972" y="5077614"/>
            <a:ext cx="497805" cy="367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8145" y="4922584"/>
            <a:ext cx="3041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вести конкурентоспособный бизнес «честным путем».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5403009" y="1988841"/>
            <a:ext cx="1715896" cy="649976"/>
          </a:xfrm>
          <a:prstGeom prst="homePlate">
            <a:avLst/>
          </a:prstGeom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потерь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988839"/>
            <a:ext cx="1715896" cy="649980"/>
          </a:xfrm>
          <a:prstGeom prst="rect">
            <a:avLst/>
          </a:prstGeom>
          <a:ln w="635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зерна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1217" y="1988841"/>
            <a:ext cx="1715896" cy="649975"/>
          </a:xfrm>
          <a:prstGeom prst="rect">
            <a:avLst/>
          </a:prstGeom>
          <a:ln w="63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рынка подписали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Хартию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7113" y="1988842"/>
            <a:ext cx="1715896" cy="649975"/>
          </a:xfrm>
          <a:prstGeom prst="rect">
            <a:avLst/>
          </a:prstGeom>
          <a:ln w="63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прозрачные закупки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251747" y="3429006"/>
            <a:ext cx="1715896" cy="649970"/>
          </a:xfrm>
          <a:prstGeom prst="homePlate">
            <a:avLst/>
          </a:prstGeom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потерь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3429000"/>
            <a:ext cx="1715896" cy="649976"/>
          </a:xfrm>
          <a:prstGeom prst="rect">
            <a:avLst/>
          </a:prstGeom>
          <a:ln w="635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масла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35313" y="3429003"/>
            <a:ext cx="1715896" cy="649975"/>
          </a:xfrm>
          <a:prstGeom prst="rect">
            <a:avLst/>
          </a:prstGeom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к Хартии. Перевод на прозрачные закупки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39653" y="3429003"/>
            <a:ext cx="1715896" cy="649975"/>
          </a:xfrm>
          <a:prstGeom prst="rect">
            <a:avLst/>
          </a:prstGeom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неправомерных схем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110117" y="4867254"/>
            <a:ext cx="1715896" cy="649978"/>
          </a:xfrm>
          <a:prstGeom prst="homePlate">
            <a:avLst/>
          </a:prstGeom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поступления в бюджет 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2430" y="4867253"/>
            <a:ext cx="1715896" cy="649975"/>
          </a:xfrm>
          <a:prstGeom prst="rect">
            <a:avLst/>
          </a:prstGeom>
          <a:ln w="635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рынок переработки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4221" y="4867255"/>
            <a:ext cx="1715896" cy="649975"/>
          </a:xfrm>
          <a:prstGeom prst="rect">
            <a:avLst/>
          </a:prstGeom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неправомерных схем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7"/>
          <p:cNvGrpSpPr/>
          <p:nvPr/>
        </p:nvGrpSpPr>
        <p:grpSpPr>
          <a:xfrm>
            <a:off x="1917771" y="1340769"/>
            <a:ext cx="6841771" cy="258899"/>
            <a:chOff x="2077585" y="1477914"/>
            <a:chExt cx="7411919" cy="258899"/>
          </a:xfrm>
        </p:grpSpPr>
        <p:cxnSp>
          <p:nvCxnSpPr>
            <p:cNvPr id="25" name="Соединительная линия уступом 24"/>
            <p:cNvCxnSpPr/>
            <p:nvPr/>
          </p:nvCxnSpPr>
          <p:spPr>
            <a:xfrm>
              <a:off x="2077585" y="1715042"/>
              <a:ext cx="7411919" cy="21771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77585" y="1477914"/>
              <a:ext cx="5692459" cy="258899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 fontScale="25000" lnSpcReduction="20000"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5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Мониторинг закупок</a:t>
              </a:r>
              <a:endPara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Равнобедренный треугольник 34"/>
          <p:cNvSpPr/>
          <p:nvPr/>
        </p:nvSpPr>
        <p:spPr>
          <a:xfrm rot="5400000">
            <a:off x="-176606" y="486569"/>
            <a:ext cx="700287" cy="144016"/>
          </a:xfrm>
          <a:prstGeom prst="triangle">
            <a:avLst>
              <a:gd name="adj" fmla="val 469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76673" y="116632"/>
            <a:ext cx="871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участниками рынка экспорта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зерна, растительного масла, внутреннего рынка переработки.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927507" y="1556793"/>
            <a:ext cx="0" cy="245157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678325" y="4867255"/>
            <a:ext cx="1715896" cy="649975"/>
          </a:xfrm>
          <a:prstGeom prst="rect">
            <a:avLst/>
          </a:prstGeom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Хартии. Перевод на прозрачные закупки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© Федеральная налоговая служба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 fontScale="25000" lnSpcReduction="20000"/>
          </a:bodyPr>
          <a:lstStyle/>
          <a:p>
            <a:fld id="{2E68ACA2-2E73-457A-AE3E-973685B8F76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900-04-023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91672" y="1268760"/>
            <a:ext cx="295232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179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► исключения налоговых и коммерческих рисков при найме перевозчика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► восстановление единых условий для честной конкуренции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irce" charset="0"/>
              <a:ea typeface="Circe" charset="0"/>
              <a:cs typeface="Circe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4664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irce Extra Bold" charset="0"/>
                <a:ea typeface="Circe Extra Bold" charset="0"/>
                <a:cs typeface="Circe Extra Bold" charset="0"/>
              </a:rPr>
              <a:t>САМОРЕГУЛИРОВАНИЕ «ОБЕЛЕНИЯ» РЫНКА ГРУЗОВЫХ АВТОМОБИЛЬНЫХ ПЕРЕВОЗОК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764704"/>
            <a:ext cx="8280920" cy="1368151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irce" charset="0"/>
                <a:ea typeface="Circe" charset="0"/>
                <a:cs typeface="Circe" charset="0"/>
              </a:rPr>
              <a:t>ПРАВИЛА ЗАКУПКИ </a:t>
            </a:r>
            <a:r>
              <a:rPr lang="ru-RU" sz="2000" b="1" dirty="0" smtClean="0">
                <a:solidFill>
                  <a:srgbClr val="0070C0"/>
                </a:solidFill>
                <a:latin typeface="Circe" charset="0"/>
                <a:ea typeface="Circe" charset="0"/>
                <a:cs typeface="Circe" charset="0"/>
              </a:rPr>
              <a:t>(НАЙМА</a:t>
            </a:r>
            <a:r>
              <a:rPr lang="ru-RU" sz="2000" b="1" dirty="0" smtClean="0">
                <a:solidFill>
                  <a:srgbClr val="0070C0"/>
                </a:solidFill>
                <a:latin typeface="Circe" charset="0"/>
                <a:ea typeface="Circe" charset="0"/>
                <a:cs typeface="Circe" charset="0"/>
              </a:rPr>
              <a:t>)/ ДОГОВОРНЫЕ КОНСТРУКЦИИ</a:t>
            </a:r>
            <a:endParaRPr lang="en-US" sz="2000" b="1" dirty="0" smtClean="0">
              <a:solidFill>
                <a:srgbClr val="0070C0"/>
              </a:solidFill>
              <a:latin typeface="Circe" charset="0"/>
              <a:ea typeface="Circe" charset="0"/>
              <a:cs typeface="Circe" charset="0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endParaRPr lang="ru-RU" sz="1000" b="1" dirty="0" smtClean="0">
              <a:solidFill>
                <a:srgbClr val="0070C0"/>
              </a:solidFill>
              <a:latin typeface="Circe" charset="0"/>
              <a:ea typeface="Circe" charset="0"/>
              <a:cs typeface="Circe" charset="0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irce" charset="0"/>
                <a:ea typeface="Circe" charset="0"/>
                <a:cs typeface="Circe" charset="0"/>
              </a:rPr>
              <a:t>КОНТРОЛЬ «РАЗРЫВОВ» ПО НДС</a:t>
            </a:r>
            <a:r>
              <a:rPr lang="ru-RU" sz="2000" b="1" dirty="0" smtClean="0">
                <a:solidFill>
                  <a:srgbClr val="0070C0"/>
                </a:solidFill>
                <a:latin typeface="Circe" charset="0"/>
                <a:ea typeface="Circe" charset="0"/>
                <a:cs typeface="Circe" charset="0"/>
              </a:rPr>
              <a:t>/ </a:t>
            </a:r>
          </a:p>
          <a:p>
            <a:pPr marL="228600" indent="-228600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irce" charset="0"/>
                <a:ea typeface="Circe" charset="0"/>
                <a:cs typeface="Circe" charset="0"/>
              </a:rPr>
              <a:t>ВОЗМЕЩЕНИЕ ПОТЕРЬ=НАЛОГОВАЯ </a:t>
            </a:r>
            <a:r>
              <a:rPr lang="ru-RU" sz="2000" b="1" dirty="0" smtClean="0">
                <a:solidFill>
                  <a:srgbClr val="0070C0"/>
                </a:solidFill>
                <a:latin typeface="Circe" charset="0"/>
                <a:ea typeface="Circe" charset="0"/>
                <a:cs typeface="Circe" charset="0"/>
              </a:rPr>
              <a:t>ОГОВОРКА</a:t>
            </a:r>
            <a:endParaRPr lang="ru-RU" sz="2000" b="1" dirty="0">
              <a:solidFill>
                <a:srgbClr val="0070C0"/>
              </a:solidFill>
              <a:latin typeface="Circe" charset="0"/>
              <a:ea typeface="Circe" charset="0"/>
              <a:cs typeface="Circe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D5317A-DBD9-4691-B2BC-116A6E95129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60648"/>
            <a:ext cx="3816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irce Extra Bold" charset="0"/>
                <a:ea typeface="Circe Extra Bold" charset="0"/>
                <a:cs typeface="Circe Extra Bold" charset="0"/>
              </a:rPr>
              <a:t>ОСНОВА «ОБЕЛЕНИЯ»: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39552" y="1556792"/>
            <a:ext cx="376410" cy="479377"/>
            <a:chOff x="827584" y="5445224"/>
            <a:chExt cx="376410" cy="479377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27584" y="5445224"/>
              <a:ext cx="0" cy="479377"/>
            </a:xfrm>
            <a:prstGeom prst="line">
              <a:avLst/>
            </a:prstGeom>
            <a:ln w="50800">
              <a:solidFill>
                <a:srgbClr val="006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843954" y="5906484"/>
              <a:ext cx="360040" cy="1"/>
            </a:xfrm>
            <a:prstGeom prst="line">
              <a:avLst/>
            </a:prstGeom>
            <a:ln w="50800">
              <a:solidFill>
                <a:srgbClr val="006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21"/>
          <p:cNvGrpSpPr/>
          <p:nvPr/>
        </p:nvGrpSpPr>
        <p:grpSpPr>
          <a:xfrm rot="10800000">
            <a:off x="8532440" y="620688"/>
            <a:ext cx="360040" cy="479377"/>
            <a:chOff x="7474707" y="2212218"/>
            <a:chExt cx="360040" cy="359533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498374" y="2212218"/>
              <a:ext cx="0" cy="359533"/>
            </a:xfrm>
            <a:prstGeom prst="line">
              <a:avLst/>
            </a:prstGeom>
            <a:ln w="50800">
              <a:solidFill>
                <a:srgbClr val="006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7474707" y="2568743"/>
              <a:ext cx="360040" cy="1"/>
            </a:xfrm>
            <a:prstGeom prst="line">
              <a:avLst/>
            </a:prstGeom>
            <a:ln w="50800">
              <a:solidFill>
                <a:srgbClr val="006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Текст 2"/>
          <p:cNvSpPr txBox="1">
            <a:spLocks/>
          </p:cNvSpPr>
          <p:nvPr/>
        </p:nvSpPr>
        <p:spPr bwMode="auto">
          <a:xfrm>
            <a:off x="755576" y="3068960"/>
            <a:ext cx="820891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79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 Extra Bold" charset="0"/>
                <a:ea typeface="Circe Extra Bold" charset="0"/>
                <a:cs typeface="Circe Extra Bold" charset="0"/>
              </a:rPr>
              <a:t>ПОЧЕМУ?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ст. 54.1 НК РФ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–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 обязательство по сделке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 Light" charset="0"/>
                <a:ea typeface="Circe Light" charset="0"/>
                <a:cs typeface="Circe Light" charset="0"/>
              </a:rPr>
              <a:t>(операции)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исполнено </a:t>
            </a:r>
            <a:r>
              <a:rPr kumimoji="0" lang="ru-RU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лицом, являющимся стороной договора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, заключенного с налогоплательщиком, </a:t>
            </a:r>
            <a:r>
              <a:rPr kumimoji="0" lang="ru-RU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и </a:t>
            </a:r>
            <a:r>
              <a:rPr kumimoji="0" lang="ru-RU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 Light" charset="0"/>
                <a:ea typeface="Circe Light" charset="0"/>
                <a:cs typeface="Circe Light" charset="0"/>
              </a:rPr>
              <a:t>(или) </a:t>
            </a:r>
            <a:r>
              <a:rPr kumimoji="0" lang="ru-RU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лицом, которому обязательство по исполнению сделки </a:t>
            </a:r>
            <a:r>
              <a:rPr kumimoji="0" lang="ru-RU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 Light" charset="0"/>
                <a:ea typeface="Circe Light" charset="0"/>
                <a:cs typeface="Circe Light" charset="0"/>
              </a:rPr>
              <a:t>(операции) </a:t>
            </a:r>
            <a:r>
              <a:rPr kumimoji="0" lang="ru-RU" sz="15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передано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rce" charset="0"/>
                <a:ea typeface="Circe" charset="0"/>
                <a:cs typeface="Circe" charset="0"/>
              </a:rPr>
              <a:t>по договору или закону.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irce" charset="0"/>
              <a:ea typeface="Circe" charset="0"/>
              <a:cs typeface="Circe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361074"/>
            <a:ext cx="8064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irce Extra Bold" charset="0"/>
                <a:ea typeface="Circe Extra Bold" charset="0"/>
                <a:cs typeface="Circe Extra Bold" charset="0"/>
              </a:rPr>
              <a:t>ПРАВИЛА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irce Extra Bold" charset="0"/>
                <a:ea typeface="Circe Extra Bold" charset="0"/>
                <a:cs typeface="Circe Extra Bold" charset="0"/>
              </a:rPr>
              <a:t>ЗАКУПКИ(НАЙМА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irce Extra Bold" charset="0"/>
                <a:ea typeface="Circe Extra Bold" charset="0"/>
                <a:cs typeface="Circe Extra Bold" charset="0"/>
              </a:rPr>
              <a:t>)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irce" charset="0"/>
                <a:ea typeface="Circe" charset="0"/>
                <a:cs typeface="Circe" charset="0"/>
              </a:rPr>
              <a:t>ДОГОВОРНЫЕ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irce" charset="0"/>
                <a:ea typeface="Circe" charset="0"/>
                <a:cs typeface="Circe" charset="0"/>
              </a:rPr>
              <a:t>КОНСТРУКЦИИ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irce" charset="0"/>
              <a:ea typeface="Circe" charset="0"/>
              <a:cs typeface="Circe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755576" y="4683163"/>
            <a:ext cx="2569893" cy="480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3429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 baseline="0"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7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675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675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675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675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675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675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kumimoji="0" lang="ru-RU" sz="1500" b="1" dirty="0" smtClean="0">
                <a:solidFill>
                  <a:srgbClr val="C8102E"/>
                </a:solidFill>
                <a:latin typeface="Circe Extra Bold" charset="0"/>
                <a:ea typeface="Circe Extra Bold" charset="0"/>
                <a:cs typeface="Circe Extra Bold" charset="0"/>
              </a:rPr>
              <a:t>!!! СТОРОНА ДОГОВОРА</a:t>
            </a:r>
            <a:endParaRPr kumimoji="0" lang="ru-RU" sz="1500" b="1" dirty="0">
              <a:solidFill>
                <a:srgbClr val="C8102E"/>
              </a:solidFill>
              <a:latin typeface="Circe Extra Bold" charset="0"/>
              <a:ea typeface="Circe Extra Bold" charset="0"/>
              <a:cs typeface="Circe Extra Bold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1802" y="4101075"/>
            <a:ext cx="32221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dirty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фактический исполнитель </a:t>
            </a:r>
            <a:r>
              <a:rPr lang="ru-RU" sz="1500" dirty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= </a:t>
            </a:r>
            <a:r>
              <a:rPr lang="ru-RU" sz="1500" u="sng" dirty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наличие </a:t>
            </a:r>
            <a:r>
              <a:rPr lang="ru-RU" sz="1500" u="sng" dirty="0" smtClean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необходимых </a:t>
            </a:r>
            <a:r>
              <a:rPr lang="ru-RU" sz="1500" u="sng" dirty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ресурсов</a:t>
            </a:r>
            <a:endParaRPr lang="ru-RU" sz="1500" dirty="0">
              <a:solidFill>
                <a:srgbClr val="C8102E"/>
              </a:solidFill>
              <a:latin typeface="Circe" charset="0"/>
              <a:ea typeface="Circe" charset="0"/>
              <a:cs typeface="Circe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5" y="5214565"/>
            <a:ext cx="35164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dirty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прозрачный посредник </a:t>
            </a:r>
            <a:r>
              <a:rPr lang="ru-RU" sz="1500" dirty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(контроль </a:t>
            </a:r>
            <a:r>
              <a:rPr lang="ru-RU" sz="1500" dirty="0" smtClean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найма</a:t>
            </a:r>
            <a:r>
              <a:rPr lang="en-US" sz="1500" dirty="0" smtClean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 </a:t>
            </a:r>
            <a:r>
              <a:rPr lang="ru-RU" sz="1500" dirty="0" smtClean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стороной </a:t>
            </a:r>
            <a:r>
              <a:rPr lang="ru-RU" sz="1500" dirty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договора фактического </a:t>
            </a:r>
            <a:r>
              <a:rPr lang="ru-RU" sz="1500" dirty="0" smtClean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исполнителя</a:t>
            </a:r>
            <a:r>
              <a:rPr lang="en-US" sz="1500" dirty="0" smtClean="0">
                <a:solidFill>
                  <a:srgbClr val="C8102E"/>
                </a:solidFill>
                <a:latin typeface="Circe" charset="0"/>
                <a:ea typeface="Circe" charset="0"/>
                <a:cs typeface="Circe" charset="0"/>
              </a:rPr>
              <a:t>)</a:t>
            </a:r>
            <a:endParaRPr lang="ru-RU" sz="1500" dirty="0">
              <a:solidFill>
                <a:srgbClr val="C8102E"/>
              </a:solidFill>
              <a:latin typeface="Circe" charset="0"/>
              <a:ea typeface="Circe" charset="0"/>
              <a:cs typeface="Circe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1802" y="4885322"/>
            <a:ext cx="513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Circe Extra Bold" charset="0"/>
                <a:ea typeface="Circe Extra Bold" charset="0"/>
                <a:cs typeface="Circe Extra Bold" charset="0"/>
              </a:rPr>
              <a:t>ИЛИ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203848" y="4481006"/>
            <a:ext cx="1005116" cy="404316"/>
          </a:xfrm>
          <a:prstGeom prst="straightConnector1">
            <a:avLst/>
          </a:prstGeom>
          <a:ln w="41275">
            <a:solidFill>
              <a:srgbClr val="0070C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03848" y="5061182"/>
            <a:ext cx="1005116" cy="456812"/>
          </a:xfrm>
          <a:prstGeom prst="straightConnector1">
            <a:avLst/>
          </a:prstGeom>
          <a:ln w="41275">
            <a:solidFill>
              <a:srgbClr val="0070C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 rot="10800000">
            <a:off x="8532440" y="2780928"/>
            <a:ext cx="360040" cy="479377"/>
            <a:chOff x="7474707" y="2212218"/>
            <a:chExt cx="360040" cy="359533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498374" y="2212218"/>
              <a:ext cx="0" cy="359533"/>
            </a:xfrm>
            <a:prstGeom prst="line">
              <a:avLst/>
            </a:prstGeom>
            <a:ln w="50800">
              <a:solidFill>
                <a:srgbClr val="006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7474707" y="2568743"/>
              <a:ext cx="360040" cy="1"/>
            </a:xfrm>
            <a:prstGeom prst="line">
              <a:avLst/>
            </a:prstGeom>
            <a:ln w="50800">
              <a:solidFill>
                <a:srgbClr val="006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611560" y="5589240"/>
            <a:ext cx="376410" cy="479377"/>
            <a:chOff x="827584" y="5445224"/>
            <a:chExt cx="376410" cy="479377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27584" y="5445224"/>
              <a:ext cx="0" cy="479377"/>
            </a:xfrm>
            <a:prstGeom prst="line">
              <a:avLst/>
            </a:prstGeom>
            <a:ln w="50800">
              <a:solidFill>
                <a:srgbClr val="006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843954" y="5906484"/>
              <a:ext cx="360040" cy="1"/>
            </a:xfrm>
            <a:prstGeom prst="line">
              <a:avLst/>
            </a:prstGeom>
            <a:ln w="50800">
              <a:solidFill>
                <a:srgbClr val="006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10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Для внутреннего пользования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D5317A-DBD9-4691-B2BC-116A6E95129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26" name="Picture 2" descr="K:\Otdel\24\Скутина\СЗ\15\Вебинар 09.09.2021\uslugi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1052736"/>
            <a:ext cx="3024336" cy="129614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0" y="1"/>
            <a:ext cx="9144000" cy="1340768"/>
          </a:xfrm>
          <a:prstGeom prst="rect">
            <a:avLst/>
          </a:prstGeom>
          <a:noFill/>
          <a:ln w="31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3056">
              <a:spcBef>
                <a:spcPct val="0"/>
              </a:spcBef>
            </a:pPr>
            <a:r>
              <a:rPr lang="ru-RU" sz="3600" b="1" dirty="0" smtClean="0">
                <a:solidFill>
                  <a:srgbClr val="005AA9"/>
                </a:solidFill>
              </a:rPr>
              <a:t>Проект по обелению </a:t>
            </a:r>
            <a:r>
              <a:rPr lang="ru-RU" sz="3600" b="1" dirty="0" err="1" smtClean="0">
                <a:solidFill>
                  <a:srgbClr val="005AA9"/>
                </a:solidFill>
              </a:rPr>
              <a:t>клининговой</a:t>
            </a:r>
            <a:r>
              <a:rPr lang="ru-RU" sz="3600" b="1" dirty="0" smtClean="0">
                <a:solidFill>
                  <a:srgbClr val="005AA9"/>
                </a:solidFill>
              </a:rPr>
              <a:t> отрасли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908720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Принципы ведения бизнеса: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неукоснительное соблюдение налогового, трудового и миграционного законодательства;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проявление осмотрительности при выборе контрагентов.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0FCCB-5338-4268-8C09-030B30A834F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b="19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044" y="2867206"/>
            <a:ext cx="7403918" cy="1966513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latin typeface="Arial Narrow" pitchFamily="34" charset="0"/>
              </a:rPr>
              <a:t>Спасибо за внимание!</a:t>
            </a:r>
            <a:endParaRPr lang="ru-RU" sz="35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292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Present_FNS2012_A4</vt:lpstr>
      <vt:lpstr>О реализации отраслевых проектов на территории Пермского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поведения ООО «ПРОЕКТНО-СТРОИТЕЛЬНОЕ УПРАВЛЕНИЕ «НЕФТЕХИММОНТАЖ» после выездной налоговой проверки</dc:title>
  <dc:creator>Акименко Дарья Витальевна</dc:creator>
  <cp:lastModifiedBy>5900-04-023</cp:lastModifiedBy>
  <cp:revision>203</cp:revision>
  <cp:lastPrinted>2020-02-26T13:42:23Z</cp:lastPrinted>
  <dcterms:created xsi:type="dcterms:W3CDTF">2019-02-11T12:08:55Z</dcterms:created>
  <dcterms:modified xsi:type="dcterms:W3CDTF">2021-09-09T05:19:13Z</dcterms:modified>
</cp:coreProperties>
</file>