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8" autoAdjust="0"/>
    <p:restoredTop sz="94686" autoAdjust="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D7234-EFB4-49C2-AA0C-CDCC52D3E4DC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B5CD3-3002-4415-B32A-A7DE1E840F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438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B5CD3-3002-4415-B32A-A7DE1E840FB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26.06.2024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normativ.kontur.ru/document?moduleId=1&amp;documentId=46942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ПСКОВСКАЯ ОБЛАСТЬ</a:t>
            </a:r>
            <a:br>
              <a:rPr lang="ru-RU" dirty="0" smtClean="0"/>
            </a:br>
            <a:r>
              <a:rPr lang="ru-RU" dirty="0" smtClean="0"/>
              <a:t>2024г.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1b81d595160e2c8850ee9127e5a3cb6_XL_9_1_1_1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566738" y="620713"/>
            <a:ext cx="8577262" cy="5184775"/>
          </a:xfrm>
        </p:spPr>
      </p:pic>
      <p:sp>
        <p:nvSpPr>
          <p:cNvPr id="7" name="Прямоугольник 6"/>
          <p:cNvSpPr/>
          <p:nvPr/>
        </p:nvSpPr>
        <p:spPr>
          <a:xfrm>
            <a:off x="539552" y="620688"/>
            <a:ext cx="84969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ПСКОВСКАЯ ОБЛАСТЬ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55250" y="5805264"/>
            <a:ext cx="19887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2024г.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1556792"/>
            <a:ext cx="882047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Особенности налогообложения 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 оказании помощи участникам СВО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FF0000"/>
                </a:solidFill>
              </a:rPr>
              <a:t>ПОМОЩЬ КОМУ?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Участникам СВО и членам их семей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Некоммерческим организациям (НКО)</a:t>
            </a:r>
            <a:endParaRPr lang="ru-RU" dirty="0"/>
          </a:p>
        </p:txBody>
      </p:sp>
      <p:pic>
        <p:nvPicPr>
          <p:cNvPr id="11" name="Содержимое 10" descr="1674650008_grizly-club-p-z-klipart-6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2204864"/>
            <a:ext cx="3657607" cy="3032766"/>
          </a:xfrm>
        </p:spPr>
      </p:pic>
      <p:pic>
        <p:nvPicPr>
          <p:cNvPr id="12" name="Содержимое 11" descr="1676369373_grizly-club-p-nekommercheskie-organizatsii-klipart-3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6016" y="1844825"/>
            <a:ext cx="3851494" cy="3384376"/>
          </a:xfrm>
        </p:spPr>
      </p:pic>
      <p:sp>
        <p:nvSpPr>
          <p:cNvPr id="13" name="Стрелка вниз 12"/>
          <p:cNvSpPr/>
          <p:nvPr/>
        </p:nvSpPr>
        <p:spPr>
          <a:xfrm>
            <a:off x="1907704" y="1124744"/>
            <a:ext cx="72008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5400000">
            <a:off x="3923928" y="2924944"/>
            <a:ext cx="720080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6300192" y="1052736"/>
            <a:ext cx="72008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денежные средства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иное имущество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0000"/>
                </a:solidFill>
              </a:rPr>
              <a:t>ПОМОЩЬ КАКАЯ?</a:t>
            </a:r>
            <a:endParaRPr lang="ru-RU" sz="5400" i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gas-kvas-com-p-znachok-tseni-na-prozrachnom-fone-2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1556792"/>
            <a:ext cx="2513631" cy="1944216"/>
          </a:xfrm>
          <a:prstGeom prst="rect">
            <a:avLst/>
          </a:prstGeom>
        </p:spPr>
      </p:pic>
      <p:pic>
        <p:nvPicPr>
          <p:cNvPr id="12" name="Рисунок 11" descr="1674682963_grizly-club-p-agentstvo-nedvizhimosti-klipart-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3861048"/>
            <a:ext cx="2656886" cy="244298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810539"/>
          </a:xfrm>
        </p:spPr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Налоговый кодекс РФ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МинФина от 08.12.2022г. N 03-03-06/1/120277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МинФина от 10.04.2023г. N 03-03-06/1/31624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МинФина от 22.05.2023г. N 03-03-06/1/46288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МинФина от 24.08.2023 г. N 03-03-10/80761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ФНС от 06.12.2022г. N БС-4-11/16492@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Федеральный закон от 12.01.1996 N 7-ФЗ "О некоммерческих организациях"</a:t>
            </a:r>
          </a:p>
          <a:p>
            <a:endParaRPr lang="ru-RU" b="1" dirty="0" smtClean="0"/>
          </a:p>
          <a:p>
            <a:pPr fontAlgn="t"/>
            <a:endParaRPr lang="ru-RU" b="1" i="1" dirty="0" smtClean="0">
              <a:hlinkClick r:id="rId2"/>
            </a:endParaRPr>
          </a:p>
          <a:p>
            <a:pPr fontAlgn="t"/>
            <a:endParaRPr lang="ru-RU" b="1" i="1" dirty="0" smtClean="0">
              <a:hlinkClick r:id="rId2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FF0000"/>
                </a:solidFill>
              </a:rPr>
              <a:t>Регламентирующие документы</a:t>
            </a:r>
            <a:endParaRPr lang="ru-RU" sz="28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 smtClean="0">
                <a:solidFill>
                  <a:srgbClr val="FF0000"/>
                </a:solidFill>
              </a:rPr>
              <a:t>Порядок учета расходов при исчислении налога на прибыль, УСН, ЕСХН</a:t>
            </a:r>
            <a:endParaRPr lang="ru-RU" sz="2800" i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Оказание помощи участникам СВО и членам их семей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Оказание помощи НКО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Включаются в состав внереализационных расходов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200" b="1" i="1" dirty="0" smtClean="0">
                <a:solidFill>
                  <a:schemeClr val="bg2">
                    <a:lumMod val="25000"/>
                  </a:schemeClr>
                </a:solidFill>
              </a:rPr>
              <a:t>Включаются в состав внереализационных расходов в размере, не превышающем 1% от выручки организации</a:t>
            </a:r>
          </a:p>
          <a:p>
            <a:r>
              <a:rPr lang="ru-RU" sz="2200" b="1" i="1" dirty="0" smtClean="0">
                <a:solidFill>
                  <a:schemeClr val="bg2">
                    <a:lumMod val="25000"/>
                  </a:schemeClr>
                </a:solidFill>
              </a:rPr>
              <a:t>НКО включена в реестр социально ориентированных некоммерческих организаций (СОНКО)</a:t>
            </a:r>
            <a:endParaRPr lang="ru-RU" sz="22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Рисунок 6" descr="komplek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1340768"/>
            <a:ext cx="792088" cy="985084"/>
          </a:xfrm>
          <a:prstGeom prst="rect">
            <a:avLst/>
          </a:prstGeom>
        </p:spPr>
      </p:pic>
      <p:pic>
        <p:nvPicPr>
          <p:cNvPr id="9" name="Рисунок 8" descr="full_14ZYhK7w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3" y="1340768"/>
            <a:ext cx="936103" cy="914155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приказ руководителя; 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локальные внутренние акты, в которых отражен порядок оказания помощи; 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документы, подтверждающие что помощь оказана мобилизованным</a:t>
            </a:r>
          </a:p>
          <a:p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акты приемки-передачи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Подтверждающие документы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76" y="692696"/>
            <a:ext cx="7772400" cy="936104"/>
          </a:xfrm>
        </p:spPr>
        <p:txBody>
          <a:bodyPr>
            <a:normAutofit/>
          </a:bodyPr>
          <a:lstStyle/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>!НЕ УЧИТЫВАЕТСЯ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851920" y="2276872"/>
            <a:ext cx="4752528" cy="3240360"/>
          </a:xfrm>
        </p:spPr>
        <p:txBody>
          <a:bodyPr>
            <a:noAutofit/>
          </a:bodyPr>
          <a:lstStyle/>
          <a:p>
            <a:r>
              <a:rPr lang="ru-RU" sz="2000" b="1" i="1" dirty="0" smtClean="0"/>
              <a:t>расходы по доставке (горюче-смазочные материалы, суточные, оплата жилья и труда водителей) имущества физическим лицам, проходящим военную службу по мобилизации, не могут быть учтены налогоплательщиком при определении налоговой базы по налогу на прибыль и УСН</a:t>
            </a:r>
          </a:p>
          <a:p>
            <a:endParaRPr lang="ru-RU" sz="2000" b="1" i="1" dirty="0" smtClean="0"/>
          </a:p>
          <a:p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Comic Sans MS" pitchFamily="66" charset="0"/>
              </a:rPr>
              <a:t>Письмо МинФина от 10.04.2023г. N 03-03-06/1/31624</a:t>
            </a:r>
          </a:p>
          <a:p>
            <a:endParaRPr lang="ru-RU" sz="2000" b="1" i="1" dirty="0" smtClean="0"/>
          </a:p>
          <a:p>
            <a:endParaRPr lang="ru-RU" sz="2000" b="1" i="1" dirty="0" smtClean="0"/>
          </a:p>
          <a:p>
            <a:endParaRPr lang="ru-RU" sz="2000" b="1" i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i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УЧЕТ  ПОЛУЧЕННОЙ ПОМОЩИ НКО</a:t>
            </a:r>
            <a:endParaRPr lang="ru-RU" sz="3200" i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ЦЕЛЕВОЕ ИСПОЛЬЗОВАНИЕ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НЕЦЕЛЕВОЕ ИСПОЛЬЗОВАНИЕ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Учитывается в составе внереализационных доходов</a:t>
            </a:r>
          </a:p>
          <a:p>
            <a:r>
              <a:rPr lang="ru-RU" dirty="0" smtClean="0"/>
              <a:t>Не учитывается в составе расходов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/>
              <a:t>Не учитывается в составе доходов и расходов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ns-hea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44824"/>
            <a:ext cx="9144000" cy="22383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7342" y="2060848"/>
            <a:ext cx="55899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</a:t>
            </a:r>
          </a:p>
          <a:p>
            <a:pPr algn="ctr"/>
            <a:r>
              <a:rPr lang="ru-RU" sz="5400" b="1" i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 ВНИМАНИЕ!</a:t>
            </a:r>
            <a:endParaRPr lang="ru-RU" sz="5400" b="1" i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chemeClr val="bg2">
                  <a:lumMod val="90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86</TotalTime>
  <Words>240</Words>
  <Application>Microsoft Office PowerPoint</Application>
  <PresentationFormat>Экран (4:3)</PresentationFormat>
  <Paragraphs>54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ПСКОВСКАЯ ОБЛАСТЬ 2024г.</vt:lpstr>
      <vt:lpstr>ПОМОЩЬ КОМУ?</vt:lpstr>
      <vt:lpstr>ПОМОЩЬ КАКАЯ?</vt:lpstr>
      <vt:lpstr>Регламентирующие документы</vt:lpstr>
      <vt:lpstr>Порядок учета расходов при исчислении налога на прибыль, УСН, ЕСХН</vt:lpstr>
      <vt:lpstr>Подтверждающие документы</vt:lpstr>
      <vt:lpstr>!НЕ УЧИТЫВАЕТСЯ</vt:lpstr>
      <vt:lpstr>УЧЕТ  ПОЛУЧЕННОЙ ПОМОЩИ НКО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ПСКОВСКАЯ ОБЛАСТЬ 2024г.</dc:title>
  <dc:creator>Никандрова Марина Юрьевна</dc:creator>
  <cp:lastModifiedBy>Administrator</cp:lastModifiedBy>
  <cp:revision>15</cp:revision>
  <dcterms:created xsi:type="dcterms:W3CDTF">2024-06-21T08:49:27Z</dcterms:created>
  <dcterms:modified xsi:type="dcterms:W3CDTF">2024-06-26T07:18:59Z</dcterms:modified>
</cp:coreProperties>
</file>