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95" d="100"/>
          <a:sy n="95" d="100"/>
        </p:scale>
        <p:origin x="-1170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97C6F1-20CD-4E1A-9635-D13790E1F6EA}" type="datetimeFigureOut">
              <a:rPr lang="ru-RU" smtClean="0"/>
              <a:t>03.08.2018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8F8D7B-AC0D-405A-A405-7B99547CA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224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919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F8D7B-AC0D-405A-A405-7B99547CAD8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61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0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1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65033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74DC-DA40-4C44-82D9-EFD05A28A75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929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EC3CA-9670-47C7-BE9D-1F57EBE932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558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C408-D565-4E51-B25E-D0DA0F38DA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2042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0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1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4951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9" y="5127625"/>
            <a:ext cx="923925" cy="376238"/>
          </a:xfrm>
          <a:prstGeom prst="rect">
            <a:avLst/>
          </a:prstGeom>
          <a:noFill/>
        </p:spPr>
        <p:txBody>
          <a:bodyPr lIns="80147" tIns="40074" rIns="80147" bIns="40074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6" y="1606873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501071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AC7B-5B8F-42B3-88A7-3F729EE1627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4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6" y="1606873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071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35318-44FE-42B3-B076-75DF83B42F6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7231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DFE3-7A53-4F7F-A028-F1C18AD9DB6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552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606873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0" y="1606873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C476B-D5B1-4B47-946C-59DED4F89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483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5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CCA25-9ADD-4817-A661-78CBB166EE2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4711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C72F-CCD3-496E-9960-2ACE0AAD802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148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39" y="5127625"/>
            <a:ext cx="923925" cy="376238"/>
          </a:xfrm>
          <a:prstGeom prst="rect">
            <a:avLst/>
          </a:prstGeom>
          <a:noFill/>
        </p:spPr>
        <p:txBody>
          <a:bodyPr lIns="80147" tIns="40074" rIns="80147" bIns="40074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6" y="1606873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501071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DDAF-0AF6-4ABE-B83B-8554047649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3809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1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BEFDE15-84C4-4FBA-8A92-D44ADA243BA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597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3D4F-9A63-4A1B-A268-07038B2D0C1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8747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333E6-6B9D-45C5-80AC-9FEA02D3D99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91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BC9E-C8DB-4E98-B502-6E40796A294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94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0E4C7-E392-431E-BAA7-5DECF0DD72B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477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6" y="1606873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071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CD11-3589-4FC4-BAD3-9C961FFE7B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475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7153-C846-4E9D-BCA4-C5D28A27AE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151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606873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0" y="1606873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28B09-27F3-4B3E-BCBA-42713A63654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714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5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AA50-C0A9-4626-8184-7DADBFECA2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854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4A87-A01D-4F22-955E-864C60B2258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780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1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BBD6A6B-995D-4DB0-B583-8D3A1356F1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791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F5D9-17FF-4B8A-9086-F903DD3587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952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1" y="6042027"/>
            <a:ext cx="619125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443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500" algn="l" defTabSz="912813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algn="l" defTabSz="912813" rtl="0" fontAlgn="base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25" algn="just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algn="l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1" y="6042027"/>
            <a:ext cx="619125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765679-BEBA-4483-A580-85B94F47C386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405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500" algn="l" defTabSz="912813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algn="l" defTabSz="912813" rtl="0" fontAlgn="base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25" algn="just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algn="l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2589157" y="1844824"/>
            <a:ext cx="4034197" cy="230425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dirty="0" smtClean="0">
                <a:cs typeface="Arial" pitchFamily="34" charset="0"/>
              </a:rPr>
              <a:t/>
            </a:r>
            <a:br>
              <a:rPr lang="ru-RU" sz="2800" dirty="0" smtClean="0">
                <a:cs typeface="Arial" pitchFamily="34" charset="0"/>
              </a:rPr>
            </a:br>
            <a:r>
              <a:rPr lang="ru-RU" sz="2400" b="0" dirty="0"/>
              <a:t/>
            </a:r>
            <a:br>
              <a:rPr lang="ru-RU" sz="2400" b="0" dirty="0"/>
            </a:br>
            <a:r>
              <a:rPr lang="ru-RU" sz="2800" dirty="0" smtClean="0">
                <a:cs typeface="Arial" pitchFamily="34" charset="0"/>
              </a:rPr>
              <a:t/>
            </a:r>
            <a:br>
              <a:rPr lang="ru-RU" sz="2800" dirty="0" smtClean="0">
                <a:cs typeface="Arial" pitchFamily="34" charset="0"/>
              </a:rPr>
            </a:br>
            <a:endParaRPr lang="ru-RU" sz="2800" dirty="0" smtClean="0"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83181" y="6237314"/>
            <a:ext cx="14461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август 2018 года</a:t>
            </a:r>
            <a:endParaRPr lang="ru-RU" sz="1400" dirty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3577291"/>
            <a:ext cx="8514758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32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Риск-ориентированный подход при проведении камеральных налоговых проверок</a:t>
            </a:r>
            <a:endParaRPr lang="ru-RU" sz="3200" dirty="0" smtClean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95937" y="5589240"/>
            <a:ext cx="4392488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85000" lnSpcReduction="20000"/>
          </a:bodyPr>
          <a:lstStyle/>
          <a:p>
            <a:pPr defTabSz="1043056">
              <a:spcBef>
                <a:spcPct val="0"/>
              </a:spcBef>
            </a:pPr>
            <a:endParaRPr lang="ru-RU" sz="4800" b="1" dirty="0" smtClean="0">
              <a:solidFill>
                <a:srgbClr val="005AA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112" y="4797152"/>
            <a:ext cx="3096344" cy="13681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lnSpcReduction="10000"/>
          </a:bodyPr>
          <a:lstStyle/>
          <a:p>
            <a:pPr defTabSz="1043056">
              <a:spcBef>
                <a:spcPct val="0"/>
              </a:spcBef>
            </a:pPr>
            <a:r>
              <a:rPr lang="ru-RU" sz="1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15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руководителя   УФНС России по Свердловской области</a:t>
            </a:r>
          </a:p>
          <a:p>
            <a:pPr algn="just" defTabSz="1043056">
              <a:spcBef>
                <a:spcPct val="0"/>
              </a:spcBef>
            </a:pPr>
            <a:endParaRPr lang="ru-RU" sz="1500" b="1" dirty="0" smtClean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43056">
              <a:spcBef>
                <a:spcPct val="0"/>
              </a:spcBef>
            </a:pPr>
            <a:r>
              <a:rPr lang="ru-RU" sz="15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5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.Ю. </a:t>
            </a:r>
            <a:r>
              <a:rPr lang="ru-RU" sz="1500" b="1" dirty="0" err="1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Голендухина</a:t>
            </a:r>
            <a:endParaRPr lang="en-US" sz="1500" b="1" dirty="0" smtClean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43056">
              <a:spcBef>
                <a:spcPct val="0"/>
              </a:spcBef>
            </a:pPr>
            <a:endParaRPr lang="en-US" sz="1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39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683570" y="751263"/>
            <a:ext cx="8208913" cy="551656"/>
          </a:xfr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/>
            <a:r>
              <a:rPr lang="ru-RU" sz="2200" dirty="0" smtClean="0"/>
              <a:t>ЧИСТОТА СРЕДЫ И УПРАВЛЕНИЕ РИСКАМИ</a:t>
            </a:r>
            <a:br>
              <a:rPr lang="ru-RU" sz="2200" dirty="0" smtClean="0"/>
            </a:br>
            <a:endParaRPr lang="ru-RU" sz="2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47759" y="2438814"/>
            <a:ext cx="7418715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3912" algn="just"/>
            <a:r>
              <a:rPr lang="ru-RU" sz="2000" b="1" dirty="0">
                <a:solidFill>
                  <a:srgbClr val="F79646">
                    <a:lumMod val="75000"/>
                  </a:srgbClr>
                </a:solidFill>
              </a:rPr>
              <a:t>Выявление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sz="2000" dirty="0"/>
              <a:t>схем уклонения от уплаты налогов, определение их участников, организаторов и бенефициаров</a:t>
            </a:r>
          </a:p>
          <a:p>
            <a:pPr marL="353912" algn="just">
              <a:spcBef>
                <a:spcPts val="600"/>
              </a:spcBef>
            </a:pPr>
            <a:r>
              <a:rPr lang="ru-RU" sz="2000" b="1" dirty="0">
                <a:solidFill>
                  <a:srgbClr val="F79646">
                    <a:lumMod val="75000"/>
                  </a:srgbClr>
                </a:solidFill>
              </a:rPr>
              <a:t>Пресечение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sz="2000" dirty="0"/>
              <a:t>схем уклонения от уплаты налогов, в том числе экстерриториального характера, путем скоординированной работы налоговых и других контрольно-надзорных и правоохранительных органов</a:t>
            </a:r>
          </a:p>
          <a:p>
            <a:pPr marL="353912" algn="just">
              <a:spcBef>
                <a:spcPts val="600"/>
              </a:spcBef>
            </a:pPr>
            <a:r>
              <a:rPr lang="ru-RU" sz="2000" b="1" dirty="0">
                <a:solidFill>
                  <a:srgbClr val="F79646">
                    <a:lumMod val="75000"/>
                  </a:srgbClr>
                </a:solidFill>
              </a:rPr>
              <a:t>Профилактика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sz="2000" dirty="0"/>
              <a:t>нарушений налогового законодательства и побуждение к добровольному отказу от применения схем уклонения от уплаты налогов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49015" t="39150" r="27754" b="23751"/>
          <a:stretch/>
        </p:blipFill>
        <p:spPr>
          <a:xfrm>
            <a:off x="569342" y="4430783"/>
            <a:ext cx="479763" cy="4571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49015" t="26550" r="27754" b="37050"/>
          <a:stretch/>
        </p:blipFill>
        <p:spPr>
          <a:xfrm>
            <a:off x="573519" y="3701304"/>
            <a:ext cx="480228" cy="4616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815" b="64815" l="48125" r="73333">
                        <a14:foregroundMark x1="68073" y1="53796" x2="68073" y2="53796"/>
                        <a14:foregroundMark x1="64531" y1="58611" x2="64531" y2="58611"/>
                        <a14:foregroundMark x1="53125" y1="57037" x2="57865" y2="57407"/>
                        <a14:foregroundMark x1="55677" y1="52593" x2="52604" y2="52130"/>
                        <a14:foregroundMark x1="53385" y1="32037" x2="50260" y2="50185"/>
                        <a14:foregroundMark x1="58438" y1="41759" x2="65208" y2="31111"/>
                        <a14:foregroundMark x1="66719" y1="37963" x2="69479" y2="58056"/>
                        <a14:foregroundMark x1="69740" y1="57407" x2="51823" y2="61111"/>
                        <a14:foregroundMark x1="50365" y1="60463" x2="71615" y2="60278"/>
                        <a14:foregroundMark x1="70938" y1="59074" x2="72240" y2="62315"/>
                        <a14:foregroundMark x1="53698" y1="29259" x2="49375" y2="34259"/>
                        <a14:foregroundMark x1="50729" y1="30093" x2="66302" y2="27593"/>
                        <a14:foregroundMark x1="66042" y1="29074" x2="54688" y2="27037"/>
                        <a14:foregroundMark x1="50677" y1="58056" x2="50052" y2="62870"/>
                        <a14:foregroundMark x1="68073" y1="61111" x2="71615" y2="35556"/>
                        <a14:foregroundMark x1="66042" y1="30833" x2="69583" y2="40370"/>
                        <a14:foregroundMark x1="69688" y1="31019" x2="50729" y2="27407"/>
                        <a14:foregroundMark x1="50729" y1="29630" x2="49479" y2="61944"/>
                        <a14:foregroundMark x1="51563" y1="61667" x2="66302" y2="62130"/>
                        <a14:foregroundMark x1="57135" y1="59259" x2="53906" y2="37130"/>
                        <a14:foregroundMark x1="57240" y1="32222" x2="54896" y2="47037"/>
                        <a14:foregroundMark x1="54583" y1="41852" x2="63854" y2="33704"/>
                        <a14:foregroundMark x1="53021" y1="28611" x2="60677" y2="56667"/>
                        <a14:backgroundMark x1="62760" y1="44444" x2="62760" y2="44444"/>
                        <a14:backgroundMark x1="63854" y1="43056" x2="61198" y2="46852"/>
                        <a14:backgroundMark x1="61302" y1="43611" x2="64063" y2="47130"/>
                        <a14:backgroundMark x1="64063" y1="47500" x2="60677" y2="41574"/>
                        <a14:backgroundMark x1="62187" y1="40833" x2="64635" y2="44074"/>
                        <a14:backgroundMark x1="63958" y1="41389" x2="64948" y2="43611"/>
                        <a14:backgroundMark x1="64740" y1="43611" x2="63958" y2="49074"/>
                        <a14:backgroundMark x1="64531" y1="47685" x2="60104" y2="48056"/>
                        <a14:backgroundMark x1="60885" y1="43889" x2="61875" y2="49352"/>
                        <a14:backgroundMark x1="65052" y1="44907" x2="64167" y2="49352"/>
                        <a14:backgroundMark x1="62552" y1="49722" x2="60313" y2="47870"/>
                        <a14:backgroundMark x1="62187" y1="41204" x2="60104" y2="42593"/>
                        <a14:backgroundMark x1="60885" y1="40648" x2="65208" y2="42037"/>
                        <a14:backgroundMark x1="65208" y1="41852" x2="64323" y2="49907"/>
                      </a14:backgroundRemoval>
                    </a14:imgEffect>
                  </a14:imgLayer>
                </a14:imgProps>
              </a:ext>
            </a:extLst>
          </a:blip>
          <a:srcRect l="49015" t="26550" r="27754" b="37050"/>
          <a:stretch/>
        </p:blipFill>
        <p:spPr>
          <a:xfrm>
            <a:off x="568876" y="2928642"/>
            <a:ext cx="480228" cy="461639"/>
          </a:xfrm>
          <a:prstGeom prst="rect">
            <a:avLst/>
          </a:prstGeom>
        </p:spPr>
      </p:pic>
      <p:sp>
        <p:nvSpPr>
          <p:cNvPr id="2" name="Молния 1"/>
          <p:cNvSpPr/>
          <p:nvPr/>
        </p:nvSpPr>
        <p:spPr>
          <a:xfrm>
            <a:off x="770667" y="3062427"/>
            <a:ext cx="154184" cy="201629"/>
          </a:xfrm>
          <a:prstGeom prst="lightningBol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93273" y="5388322"/>
            <a:ext cx="67731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F79646">
                    <a:lumMod val="75000"/>
                  </a:srgbClr>
                </a:solidFill>
              </a:rPr>
              <a:t>Р</a:t>
            </a:r>
            <a:r>
              <a:rPr lang="ru-RU" sz="2000" b="1" dirty="0" smtClean="0">
                <a:solidFill>
                  <a:srgbClr val="F79646">
                    <a:lumMod val="75000"/>
                  </a:srgbClr>
                </a:solidFill>
              </a:rPr>
              <a:t>езультат: </a:t>
            </a:r>
            <a:r>
              <a:rPr lang="ru-RU" sz="2000" dirty="0" smtClean="0"/>
              <a:t>Создание равных конкурентных условий для ведения бизнеса в результате пресечения схем уклонения от уплаты налогов</a:t>
            </a:r>
            <a:endParaRPr lang="ru-RU" sz="2000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36160" y1="37808" x2="36160" y2="37808"/>
                        <a14:foregroundMark x1="41397" y1="63836" x2="41397" y2="63836"/>
                        <a14:foregroundMark x1="29177" y1="78356" x2="29177" y2="78356"/>
                        <a14:foregroundMark x1="12469" y1="85205" x2="12469" y2="85205"/>
                        <a14:foregroundMark x1="75062" y1="12877" x2="75062" y2="12877"/>
                        <a14:foregroundMark x1="11222" y1="59178" x2="6983" y2="608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97" y="5531273"/>
            <a:ext cx="831503" cy="802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187624" y="1730928"/>
            <a:ext cx="7078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79646">
                    <a:lumMod val="75000"/>
                  </a:srgbClr>
                </a:solidFill>
              </a:rPr>
              <a:t>Цель: </a:t>
            </a:r>
            <a:r>
              <a:rPr lang="ru-RU" sz="2000" dirty="0" smtClean="0"/>
              <a:t>Оперативное устранение схем уклонения от уплаты налогов в наиболее рисковых секторах экономики</a:t>
            </a:r>
            <a:endParaRPr lang="ru-RU" sz="2000" dirty="0"/>
          </a:p>
        </p:txBody>
      </p:sp>
      <p:sp>
        <p:nvSpPr>
          <p:cNvPr id="12" name="Номер слайда 4"/>
          <p:cNvSpPr txBox="1">
            <a:spLocks/>
          </p:cNvSpPr>
          <p:nvPr/>
        </p:nvSpPr>
        <p:spPr bwMode="auto">
          <a:xfrm>
            <a:off x="8324852" y="6042029"/>
            <a:ext cx="619125" cy="63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rtlCol="0" anchor="ctr" anchorCtr="0" compatLnSpc="1">
            <a:prstTxWarp prst="textNoShape">
              <a:avLst/>
            </a:prstTxWarp>
            <a:normAutofit/>
          </a:bodyPr>
          <a:lstStyle>
            <a:defPPr>
              <a:defRPr lang="ru-RU"/>
            </a:defPPr>
            <a:lvl1pPr marL="0" algn="ctr" defTabSz="914400" rtl="0" eaLnBrk="1" latinLnBrk="0" hangingPunct="1">
              <a:lnSpc>
                <a:spcPts val="2104"/>
              </a:lnSpc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514600" indent="-228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971800" indent="-228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429000" indent="-228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886200" indent="-228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lnSpc>
                <a:spcPts val="2100"/>
              </a:lnSpc>
              <a:defRPr/>
            </a:pPr>
            <a:r>
              <a:rPr lang="ru-RU" altLang="ru-RU" dirty="0" smtClean="0">
                <a:solidFill>
                  <a:prstClr val="white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539955716"/>
      </p:ext>
    </p:extLst>
  </p:cSld>
  <p:clrMapOvr>
    <a:masterClrMapping/>
  </p:clrMapOvr>
</p:sld>
</file>

<file path=ppt/theme/theme1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4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113</Words>
  <Application>Microsoft Office PowerPoint</Application>
  <PresentationFormat>Экран (4:3)</PresentationFormat>
  <Paragraphs>15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3_Present_FNS2012_A4</vt:lpstr>
      <vt:lpstr>4_Present_FNS2012_A4</vt:lpstr>
      <vt:lpstr>   </vt:lpstr>
      <vt:lpstr>ЧИСТОТА СРЕДЫ И УПРАВЛЕНИЕ РИСКАМИ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</dc:title>
  <dc:creator>Евсеева Анна Сергеевна</dc:creator>
  <cp:lastModifiedBy>Макарчева Наталья Васильевна</cp:lastModifiedBy>
  <cp:revision>5</cp:revision>
  <dcterms:created xsi:type="dcterms:W3CDTF">2018-07-26T09:13:28Z</dcterms:created>
  <dcterms:modified xsi:type="dcterms:W3CDTF">2018-08-03T08:02:02Z</dcterms:modified>
</cp:coreProperties>
</file>