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drawings/drawing2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68" r:id="rId1"/>
    <p:sldMasterId id="2147483981" r:id="rId2"/>
    <p:sldMasterId id="2147483995" r:id="rId3"/>
  </p:sldMasterIdLst>
  <p:notesMasterIdLst>
    <p:notesMasterId r:id="rId15"/>
  </p:notesMasterIdLst>
  <p:sldIdLst>
    <p:sldId id="497" r:id="rId4"/>
    <p:sldId id="554" r:id="rId5"/>
    <p:sldId id="537" r:id="rId6"/>
    <p:sldId id="565" r:id="rId7"/>
    <p:sldId id="564" r:id="rId8"/>
    <p:sldId id="558" r:id="rId9"/>
    <p:sldId id="563" r:id="rId10"/>
    <p:sldId id="559" r:id="rId11"/>
    <p:sldId id="560" r:id="rId12"/>
    <p:sldId id="549" r:id="rId13"/>
    <p:sldId id="561" r:id="rId14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2C07B839-CC78-47ED-97C0-DB3B2D259401}">
          <p14:sldIdLst>
            <p14:sldId id="497"/>
            <p14:sldId id="554"/>
            <p14:sldId id="537"/>
            <p14:sldId id="565"/>
            <p14:sldId id="564"/>
            <p14:sldId id="558"/>
            <p14:sldId id="563"/>
            <p14:sldId id="559"/>
            <p14:sldId id="560"/>
            <p14:sldId id="549"/>
            <p14:sldId id="561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10" userDrawn="1">
          <p15:clr>
            <a:srgbClr val="A4A3A4"/>
          </p15:clr>
        </p15:guide>
        <p15:guide id="2" pos="385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Черезов Николай Игоревич" initials="ЧНИ" lastIdx="19" clrIdx="0">
    <p:extLst/>
  </p:cmAuthor>
  <p:cmAuthor id="2" name="Виноградова Ольга Александровна" initials="ВОА" lastIdx="1" clrIdx="1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33D19"/>
    <a:srgbClr val="CC3300"/>
    <a:srgbClr val="CC0000"/>
    <a:srgbClr val="FF7C80"/>
    <a:srgbClr val="C3654B"/>
    <a:srgbClr val="9A2008"/>
    <a:srgbClr val="CC0066"/>
    <a:srgbClr val="FF6699"/>
    <a:srgbClr val="376092"/>
    <a:srgbClr val="800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3B4B98B0-60AC-42C2-AFA5-B58CD77FA1E5}" styleName="Светлый стиль 1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674" autoAdjust="0"/>
    <p:restoredTop sz="96859" autoAdjust="0"/>
  </p:normalViewPr>
  <p:slideViewPr>
    <p:cSldViewPr>
      <p:cViewPr>
        <p:scale>
          <a:sx n="86" d="100"/>
          <a:sy n="86" d="100"/>
        </p:scale>
        <p:origin x="-1602" y="-132"/>
      </p:cViewPr>
      <p:guideLst>
        <p:guide orient="horz" pos="210"/>
        <p:guide pos="385"/>
      </p:guideLst>
    </p:cSldViewPr>
  </p:slideViewPr>
  <p:notesTextViewPr>
    <p:cViewPr>
      <p:scale>
        <a:sx n="50" d="100"/>
        <a:sy n="5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\\10.166.202.220\groups\otd20\&#1045;&#1074;&#1089;&#1077;&#1077;&#1074;&#1072;%20&#1040;.&#1057;\&#1050;&#1053;&#1044;\&#1051;&#1080;&#1089;&#1090;%20Microsoft%20Excel.xlsx" TargetMode="Externa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2.xml"/><Relationship Id="rId2" Type="http://schemas.openxmlformats.org/officeDocument/2006/relationships/oleObject" Target="file:///\\10.166.202.220\groups\otd20\&#1045;&#1074;&#1089;&#1077;&#1077;&#1074;&#1072;%20&#1040;.&#1057;\&#1050;&#1053;&#1044;\&#1051;&#1080;&#1089;&#1090;%20Microsoft%20Excel.xlsx" TargetMode="External"/><Relationship Id="rId1" Type="http://schemas.openxmlformats.org/officeDocument/2006/relationships/image" Target="../media/image8.pn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0392808918667163E-2"/>
          <c:y val="1.7542985419920668E-2"/>
          <c:w val="0.87811156666353307"/>
          <c:h val="0.88191671513622671"/>
        </c:manualLayout>
      </c:layout>
      <c:pie3DChart>
        <c:varyColors val="1"/>
        <c:ser>
          <c:idx val="0"/>
          <c:order val="0"/>
          <c:spPr>
            <a:solidFill>
              <a:srgbClr val="00B050"/>
            </a:solidFill>
          </c:spPr>
          <c:explosion val="20"/>
          <c:dPt>
            <c:idx val="1"/>
            <c:bubble3D val="0"/>
            <c:spPr>
              <a:solidFill>
                <a:srgbClr val="FFFF00"/>
              </a:solidFill>
            </c:spPr>
          </c:dPt>
          <c:dPt>
            <c:idx val="2"/>
            <c:bubble3D val="0"/>
            <c:spPr>
              <a:solidFill>
                <a:srgbClr val="FF0000"/>
              </a:solidFill>
            </c:spPr>
          </c:dPt>
          <c:dLbls>
            <c:dLbl>
              <c:idx val="0"/>
              <c:layout>
                <c:manualLayout>
                  <c:x val="-7.9786006683018121E-2"/>
                  <c:y val="4.3993750149765497E-2"/>
                </c:manualLayout>
              </c:layout>
              <c:tx>
                <c:rich>
                  <a:bodyPr/>
                  <a:lstStyle/>
                  <a:p>
                    <a:pPr>
                      <a:defRPr sz="1400" b="1"/>
                    </a:pPr>
                    <a:r>
                      <a:rPr lang="en-US" sz="1400" dirty="0"/>
                      <a:t>27%</a:t>
                    </a:r>
                  </a:p>
                </c:rich>
              </c:tx>
              <c:spPr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0.10352515585875073"/>
                  <c:y val="-0.19429567738660847"/>
                </c:manualLayout>
              </c:layout>
              <c:spPr/>
              <c:txPr>
                <a:bodyPr/>
                <a:lstStyle/>
                <a:p>
                  <a:pPr>
                    <a:defRPr sz="1400" b="1"/>
                  </a:pPr>
                  <a:endParaRPr lang="ru-RU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2"/>
              <c:spPr/>
              <c:txPr>
                <a:bodyPr/>
                <a:lstStyle/>
                <a:p>
                  <a:pPr>
                    <a:defRPr sz="1400" b="1"/>
                  </a:pPr>
                  <a:endParaRPr lang="ru-RU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val>
            <c:numRef>
              <c:f>'[Лист Microsoft Excel.xlsx]Лист2'!$C$5:$C$7</c:f>
              <c:numCache>
                <c:formatCode>0.00%</c:formatCode>
                <c:ptCount val="3"/>
                <c:pt idx="0">
                  <c:v>0.26600000000000001</c:v>
                </c:pt>
                <c:pt idx="1">
                  <c:v>0.71899999999999997</c:v>
                </c:pt>
                <c:pt idx="2">
                  <c:v>1.4999999999999999E-2</c:v>
                </c:pt>
              </c:numCache>
            </c:numRef>
          </c:val>
        </c:ser>
        <c:ser>
          <c:idx val="1"/>
          <c:order val="1"/>
          <c:tx>
            <c:v>низкий</c:v>
          </c:tx>
          <c:explosion val="25"/>
          <c:dLbls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val>
            <c:numLit>
              <c:formatCode>General</c:formatCode>
              <c:ptCount val="1"/>
              <c:pt idx="0">
                <c:v>1</c:v>
              </c:pt>
            </c:numLit>
          </c:val>
        </c:ser>
        <c:ser>
          <c:idx val="2"/>
          <c:order val="2"/>
          <c:explosion val="25"/>
          <c:dLbls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val>
            <c:numLit>
              <c:formatCode>General</c:formatCode>
              <c:ptCount val="1"/>
              <c:pt idx="0">
                <c:v>1</c:v>
              </c:pt>
            </c:numLit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80705442450838794"/>
          <c:y val="5.9221905627043624E-2"/>
          <c:w val="4.7723596950766153E-2"/>
          <c:h val="0.7842216877863244"/>
        </c:manualLayout>
      </c:layout>
      <c:overlay val="0"/>
      <c:txPr>
        <a:bodyPr/>
        <a:lstStyle/>
        <a:p>
          <a:pPr rtl="0">
            <a:defRPr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autoTitleDeleted val="0"/>
    <c:view3D>
      <c:rotX val="15"/>
      <c:rotY val="20"/>
      <c:rAngAx val="1"/>
    </c:view3D>
    <c:floor>
      <c:thickness val="0"/>
      <c:spPr>
        <a:ln>
          <a:noFill/>
        </a:ln>
      </c:spPr>
    </c:floor>
    <c:sideWall>
      <c:thickness val="0"/>
      <c:spPr>
        <a:noFill/>
        <a:ln w="25400">
          <a:noFill/>
        </a:ln>
      </c:spPr>
    </c:sideWall>
    <c:backWall>
      <c:thickness val="0"/>
      <c:spPr>
        <a:blipFill>
          <a:blip xmlns:r="http://schemas.openxmlformats.org/officeDocument/2006/relationships" r:embed="rId1"/>
          <a:stretch>
            <a:fillRect/>
          </a:stretch>
        </a:blipFill>
        <a:ln w="25400">
          <a:noFill/>
        </a:ln>
      </c:spPr>
    </c:backWall>
    <c:plotArea>
      <c:layout/>
      <c:bar3DChart>
        <c:barDir val="col"/>
        <c:grouping val="clustered"/>
        <c:varyColors val="0"/>
        <c:ser>
          <c:idx val="0"/>
          <c:order val="0"/>
          <c:invertIfNegative val="0"/>
          <c:val>
            <c:numRef>
              <c:f>'[Лист Microsoft Excel.xlsx]Лист2'!$H$20:$H$21</c:f>
              <c:numCache>
                <c:formatCode>General</c:formatCode>
                <c:ptCount val="2"/>
                <c:pt idx="0">
                  <c:v>3.06</c:v>
                </c:pt>
                <c:pt idx="1">
                  <c:v>0.61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84444160"/>
        <c:axId val="35598848"/>
        <c:axId val="0"/>
      </c:bar3DChart>
      <c:catAx>
        <c:axId val="84444160"/>
        <c:scaling>
          <c:orientation val="minMax"/>
        </c:scaling>
        <c:delete val="1"/>
        <c:axPos val="b"/>
        <c:majorTickMark val="out"/>
        <c:minorTickMark val="none"/>
        <c:tickLblPos val="nextTo"/>
        <c:crossAx val="35598848"/>
        <c:crosses val="autoZero"/>
        <c:auto val="1"/>
        <c:lblAlgn val="ctr"/>
        <c:lblOffset val="100"/>
        <c:noMultiLvlLbl val="0"/>
      </c:catAx>
      <c:valAx>
        <c:axId val="35598848"/>
        <c:scaling>
          <c:orientation val="minMax"/>
        </c:scaling>
        <c:delete val="1"/>
        <c:axPos val="l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extTo"/>
        <c:crossAx val="84444160"/>
        <c:crosses val="autoZero"/>
        <c:crossBetween val="between"/>
      </c:valAx>
    </c:plotArea>
    <c:plotVisOnly val="1"/>
    <c:dispBlanksAs val="gap"/>
    <c:showDLblsOverMax val="0"/>
  </c:chart>
  <c:externalData r:id="rId2">
    <c:autoUpdate val="0"/>
  </c:externalData>
  <c:userShapes r:id="rId3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0.85577</cdr:x>
      <cdr:y>0.09804</cdr:y>
    </cdr:from>
    <cdr:to>
      <cdr:x>1</cdr:x>
      <cdr:y>0.29412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6408712" y="360040"/>
          <a:ext cx="1080120" cy="72008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square" lIns="104306" tIns="52153" rIns="104306" bIns="52153" rtlCol="0" anchor="ctr">
          <a:normAutofit/>
        </a:bodyPr>
        <a:lstStyle xmlns:a="http://schemas.openxmlformats.org/drawingml/2006/main"/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lang="ru-RU" sz="1200" b="1" kern="1200" noProof="0" dirty="0">
              <a:solidFill>
                <a:schemeClr val="tx1"/>
              </a:solidFill>
              <a:latin typeface="+mj-lt"/>
              <a:ea typeface="+mj-ea"/>
              <a:cs typeface="+mj-cs"/>
            </a:rPr>
            <a:t>Н</a:t>
          </a:r>
          <a:r>
            <a:rPr kumimoji="0" lang="ru-RU" sz="1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rPr>
            <a:t>изкий налоговый</a:t>
          </a:r>
          <a:r>
            <a:rPr kumimoji="0" lang="ru-RU" sz="1200" b="1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rPr>
            <a:t> риск</a:t>
          </a:r>
          <a:endParaRPr kumimoji="0" lang="ru-RU" sz="1200" b="1" i="0" u="none" strike="noStrike" kern="1200" cap="none" spc="0" normalizeH="0" baseline="0" noProof="0" dirty="0" smtClean="0">
            <a:ln>
              <a:noFill/>
            </a:ln>
            <a:solidFill>
              <a:schemeClr val="tx1"/>
            </a:solidFill>
            <a:effectLst/>
            <a:uLnTx/>
            <a:uFillTx/>
            <a:latin typeface="+mj-lt"/>
            <a:ea typeface="+mj-ea"/>
            <a:cs typeface="+mj-cs"/>
          </a:endParaRPr>
        </a:p>
      </cdr:txBody>
    </cdr:sp>
  </cdr:relSizeAnchor>
  <cdr:relSizeAnchor xmlns:cdr="http://schemas.openxmlformats.org/drawingml/2006/chartDrawing">
    <cdr:from>
      <cdr:x>0.84615</cdr:x>
      <cdr:y>0.35294</cdr:y>
    </cdr:from>
    <cdr:to>
      <cdr:x>1</cdr:x>
      <cdr:y>0.56863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6336704" y="1296144"/>
          <a:ext cx="1152128" cy="79208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square" lIns="104306" tIns="52153" rIns="104306" bIns="52153" rtlCol="0" anchor="ctr">
          <a:normAutofit/>
        </a:bodyPr>
        <a:lstStyle xmlns:a="http://schemas.openxmlformats.org/drawingml/2006/main"/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lang="ru-RU" sz="1200" b="1" kern="1200" noProof="0" dirty="0">
              <a:solidFill>
                <a:schemeClr val="tx1"/>
              </a:solidFill>
              <a:latin typeface="+mj-lt"/>
              <a:ea typeface="+mj-ea"/>
              <a:cs typeface="+mj-cs"/>
            </a:rPr>
            <a:t>С</a:t>
          </a:r>
          <a:r>
            <a:rPr kumimoji="0" lang="ru-RU" sz="1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rPr>
            <a:t>редний налоговый риск</a:t>
          </a:r>
        </a:p>
      </cdr:txBody>
    </cdr:sp>
  </cdr:relSizeAnchor>
  <cdr:relSizeAnchor xmlns:cdr="http://schemas.openxmlformats.org/drawingml/2006/chartDrawing">
    <cdr:from>
      <cdr:x>0.84615</cdr:x>
      <cdr:y>0.58824</cdr:y>
    </cdr:from>
    <cdr:to>
      <cdr:x>1</cdr:x>
      <cdr:y>0.80392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6336704" y="2160240"/>
          <a:ext cx="1152128" cy="79208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square" lIns="104306" tIns="52153" rIns="104306" bIns="52153" rtlCol="0" anchor="ctr">
          <a:normAutofit/>
        </a:bodyPr>
        <a:lstStyle xmlns:a="http://schemas.openxmlformats.org/drawingml/2006/main"/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lang="ru-RU" sz="1200" b="1" kern="1200" noProof="0" dirty="0" smtClean="0">
              <a:solidFill>
                <a:schemeClr val="tx1"/>
              </a:solidFill>
              <a:latin typeface="+mj-lt"/>
              <a:ea typeface="+mj-ea"/>
              <a:cs typeface="+mj-cs"/>
            </a:rPr>
            <a:t>В</a:t>
          </a:r>
          <a:r>
            <a:rPr kumimoji="0" lang="ru-RU" sz="1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rPr>
            <a:t>ысокий налоговый риск</a:t>
          </a: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0.21424</cdr:x>
      <cdr:y>0.92225</cdr:y>
    </cdr:from>
    <cdr:to>
      <cdr:x>0.3716</cdr:x>
      <cdr:y>1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568546" y="4270721"/>
          <a:ext cx="1152128" cy="36004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square" lIns="104306" tIns="52153" rIns="104306" bIns="52153" rtlCol="0" anchor="ctr">
          <a:normAutofit/>
        </a:bodyPr>
        <a:lstStyle xmlns:a="http://schemas.openxmlformats.org/drawingml/2006/main"/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kumimoji="0" lang="ru-RU" sz="28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rPr>
            <a:t>2016</a:t>
          </a:r>
        </a:p>
      </cdr:txBody>
    </cdr:sp>
  </cdr:relSizeAnchor>
  <cdr:relSizeAnchor xmlns:cdr="http://schemas.openxmlformats.org/drawingml/2006/chartDrawing">
    <cdr:from>
      <cdr:x>0.60066</cdr:x>
      <cdr:y>0.92225</cdr:y>
    </cdr:from>
    <cdr:to>
      <cdr:x>0.8367</cdr:x>
      <cdr:y>1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4397747" y="4270722"/>
          <a:ext cx="1728192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square" lIns="104306" tIns="52153" rIns="104306" bIns="52153" rtlCol="0" anchor="ctr">
          <a:normAutofit/>
        </a:bodyPr>
        <a:lstStyle xmlns:a="http://schemas.openxmlformats.org/drawingml/2006/main"/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kumimoji="0" lang="ru-RU" sz="28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rPr>
            <a:t>2017</a:t>
          </a:r>
        </a:p>
      </cdr:txBody>
    </cdr:sp>
  </cdr:relSizeAnchor>
  <cdr:relSizeAnchor xmlns:cdr="http://schemas.openxmlformats.org/drawingml/2006/chartDrawing">
    <cdr:from>
      <cdr:x>0.58099</cdr:x>
      <cdr:y>0.5957</cdr:y>
    </cdr:from>
    <cdr:to>
      <cdr:x>0.91538</cdr:x>
      <cdr:y>0.70455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4253731" y="2758553"/>
          <a:ext cx="2448272" cy="5040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square" lIns="104306" tIns="52153" rIns="104306" bIns="52153" rtlCol="0" anchor="ctr">
          <a:normAutofit/>
        </a:bodyPr>
        <a:lstStyle xmlns:a="http://schemas.openxmlformats.org/drawingml/2006/main"/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kumimoji="0" lang="ru-RU" sz="20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rPr>
            <a:t>1 186 </a:t>
          </a:r>
          <a:r>
            <a:rPr lang="ru-RU" sz="2000" b="1" kern="1200" dirty="0" smtClean="0">
              <a:solidFill>
                <a:srgbClr val="005AA9"/>
              </a:solidFill>
              <a:latin typeface="+mj-lt"/>
              <a:ea typeface="+mj-ea"/>
              <a:cs typeface="+mj-cs"/>
            </a:rPr>
            <a:t>м</a:t>
          </a:r>
          <a:r>
            <a:rPr kumimoji="0" lang="ru-RU" sz="20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rPr>
            <a:t>лн.</a:t>
          </a:r>
          <a:r>
            <a:rPr kumimoji="0" lang="ru-RU" sz="2000" b="1" i="0" u="none" strike="noStrike" kern="1200" cap="none" spc="0" normalizeH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rPr>
            <a:t> </a:t>
          </a:r>
          <a:r>
            <a:rPr kumimoji="0" lang="ru-RU" sz="20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rPr>
            <a:t>руб.</a:t>
          </a:r>
        </a:p>
      </cdr:txBody>
    </cdr:sp>
  </cdr:relSizeAnchor>
  <cdr:relSizeAnchor xmlns:cdr="http://schemas.openxmlformats.org/drawingml/2006/chartDrawing">
    <cdr:from>
      <cdr:x>0.60066</cdr:x>
      <cdr:y>0.8134</cdr:y>
    </cdr:from>
    <cdr:to>
      <cdr:x>0.73835</cdr:x>
      <cdr:y>0.89115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4397747" y="3766665"/>
          <a:ext cx="1008112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square" lIns="104306" tIns="52153" rIns="104306" bIns="52153" rtlCol="0" anchor="ctr">
          <a:normAutofit/>
        </a:bodyPr>
        <a:lstStyle xmlns:a="http://schemas.openxmlformats.org/drawingml/2006/main"/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kumimoji="0" lang="ru-RU" sz="20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rPr>
            <a:t>0,61%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5"/>
            <a:ext cx="2945874" cy="496252"/>
          </a:xfrm>
          <a:prstGeom prst="rect">
            <a:avLst/>
          </a:prstGeom>
        </p:spPr>
        <p:txBody>
          <a:bodyPr vert="horz" lIns="92441" tIns="46237" rIns="92441" bIns="46237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184" y="5"/>
            <a:ext cx="2945874" cy="496252"/>
          </a:xfrm>
          <a:prstGeom prst="rect">
            <a:avLst/>
          </a:prstGeom>
        </p:spPr>
        <p:txBody>
          <a:bodyPr vert="horz" lIns="92441" tIns="46237" rIns="92441" bIns="46237" rtlCol="0"/>
          <a:lstStyle>
            <a:lvl1pPr algn="r">
              <a:defRPr sz="1200"/>
            </a:lvl1pPr>
          </a:lstStyle>
          <a:p>
            <a:fld id="{635EE5EA-9820-489D-8EEF-533A33187946}" type="datetimeFigureOut">
              <a:rPr lang="ru-RU" smtClean="0"/>
              <a:pPr/>
              <a:t>03.08.2018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6125"/>
            <a:ext cx="4962525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41" tIns="46237" rIns="92441" bIns="46237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74" y="4715224"/>
            <a:ext cx="5438787" cy="4466269"/>
          </a:xfrm>
          <a:prstGeom prst="rect">
            <a:avLst/>
          </a:prstGeom>
        </p:spPr>
        <p:txBody>
          <a:bodyPr vert="horz" lIns="92441" tIns="46237" rIns="92441" bIns="46237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821"/>
            <a:ext cx="2945874" cy="496251"/>
          </a:xfrm>
          <a:prstGeom prst="rect">
            <a:avLst/>
          </a:prstGeom>
        </p:spPr>
        <p:txBody>
          <a:bodyPr vert="horz" lIns="92441" tIns="46237" rIns="92441" bIns="46237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184" y="9428821"/>
            <a:ext cx="2945874" cy="496251"/>
          </a:xfrm>
          <a:prstGeom prst="rect">
            <a:avLst/>
          </a:prstGeom>
        </p:spPr>
        <p:txBody>
          <a:bodyPr vert="horz" lIns="92441" tIns="46237" rIns="92441" bIns="46237" rtlCol="0" anchor="b"/>
          <a:lstStyle>
            <a:lvl1pPr algn="r">
              <a:defRPr sz="1200"/>
            </a:lvl1pPr>
          </a:lstStyle>
          <a:p>
            <a:fld id="{37535AEC-6240-45D3-A78A-C8D4CECEF4C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710170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746125"/>
            <a:ext cx="4962525" cy="3721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2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535AEC-6240-45D3-A78A-C8D4CECEF4CF}" type="slidenum">
              <a:rPr lang="ru-RU" smtClean="0"/>
              <a:pPr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899190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746125"/>
            <a:ext cx="4962525" cy="3721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E52DE7E-2463-4B80-9268-C678072E1583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5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67966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91"/>
            <a:ext cx="9142412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63691"/>
            <a:ext cx="7772400" cy="1470025"/>
          </a:xfrm>
        </p:spPr>
        <p:txBody>
          <a:bodyPr>
            <a:normAutofit/>
          </a:bodyPr>
          <a:lstStyle>
            <a:lvl1pPr>
              <a:defRPr sz="50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865834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800" b="0">
                <a:solidFill>
                  <a:schemeClr val="bg1"/>
                </a:solidFill>
                <a:latin typeface="+mj-lt"/>
              </a:defRPr>
            </a:lvl1pPr>
            <a:lvl2pPr marL="4571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2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3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4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5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7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9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02891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119" indent="0">
              <a:buNone/>
              <a:defRPr sz="2800"/>
            </a:lvl2pPr>
            <a:lvl3pPr marL="914239" indent="0">
              <a:buNone/>
              <a:defRPr sz="2400"/>
            </a:lvl3pPr>
            <a:lvl4pPr marL="1371358" indent="0">
              <a:buNone/>
              <a:defRPr sz="2000"/>
            </a:lvl4pPr>
            <a:lvl5pPr marL="1828477" indent="0">
              <a:buNone/>
              <a:defRPr sz="2000"/>
            </a:lvl5pPr>
            <a:lvl6pPr marL="2285596" indent="0">
              <a:buNone/>
              <a:defRPr sz="2000"/>
            </a:lvl6pPr>
            <a:lvl7pPr marL="2742716" indent="0">
              <a:buNone/>
              <a:defRPr sz="2000"/>
            </a:lvl7pPr>
            <a:lvl8pPr marL="3199835" indent="0">
              <a:buNone/>
              <a:defRPr sz="2000"/>
            </a:lvl8pPr>
            <a:lvl9pPr marL="3656954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19" indent="0">
              <a:buNone/>
              <a:defRPr sz="1200"/>
            </a:lvl2pPr>
            <a:lvl3pPr marL="914239" indent="0">
              <a:buNone/>
              <a:defRPr sz="1000"/>
            </a:lvl3pPr>
            <a:lvl4pPr marL="1371358" indent="0">
              <a:buNone/>
              <a:defRPr sz="900"/>
            </a:lvl4pPr>
            <a:lvl5pPr marL="1828477" indent="0">
              <a:buNone/>
              <a:defRPr sz="900"/>
            </a:lvl5pPr>
            <a:lvl6pPr marL="2285596" indent="0">
              <a:buNone/>
              <a:defRPr sz="900"/>
            </a:lvl6pPr>
            <a:lvl7pPr marL="2742716" indent="0">
              <a:buNone/>
              <a:defRPr sz="900"/>
            </a:lvl7pPr>
            <a:lvl8pPr marL="3199835" indent="0">
              <a:buNone/>
              <a:defRPr sz="900"/>
            </a:lvl8pPr>
            <a:lvl9pPr marL="3656954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DC74DC-DA40-4C44-82D9-EFD05A28A752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88116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9EC3CA-9670-47C7-BE9D-1F57EBE932B9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42072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3" y="303213"/>
            <a:ext cx="2405063" cy="645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303213"/>
            <a:ext cx="7065962" cy="645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A6C408-D565-4E51-B25E-D0DA0F38DA50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09563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91"/>
            <a:ext cx="9142412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63691"/>
            <a:ext cx="7772400" cy="1470025"/>
          </a:xfrm>
        </p:spPr>
        <p:txBody>
          <a:bodyPr>
            <a:normAutofit/>
          </a:bodyPr>
          <a:lstStyle>
            <a:lvl1pPr>
              <a:defRPr sz="50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865834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800" b="0">
                <a:solidFill>
                  <a:schemeClr val="bg1"/>
                </a:solidFill>
                <a:latin typeface="+mj-lt"/>
              </a:defRPr>
            </a:lvl1pPr>
            <a:lvl2pPr marL="4571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2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3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4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5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7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9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061536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88"/>
            <a:ext cx="9142412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9"/>
          <p:cNvSpPr txBox="1"/>
          <p:nvPr/>
        </p:nvSpPr>
        <p:spPr>
          <a:xfrm>
            <a:off x="5926139" y="5127625"/>
            <a:ext cx="923925" cy="376238"/>
          </a:xfrm>
          <a:prstGeom prst="rect">
            <a:avLst/>
          </a:prstGeom>
          <a:noFill/>
        </p:spPr>
        <p:txBody>
          <a:bodyPr lIns="80147" tIns="40074" rIns="80147" bIns="40074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9" y="1606877"/>
            <a:ext cx="7320689" cy="4829253"/>
          </a:xfrm>
        </p:spPr>
        <p:txBody>
          <a:bodyPr/>
          <a:lstStyle>
            <a:lvl1pPr marL="318641" indent="0">
              <a:buFontTx/>
              <a:buNone/>
              <a:defRPr b="1">
                <a:latin typeface="+mj-lt"/>
              </a:defRPr>
            </a:lvl1pPr>
            <a:lvl2pPr marL="315858" indent="2783">
              <a:defRPr>
                <a:latin typeface="+mj-lt"/>
              </a:defRPr>
            </a:lvl2pPr>
            <a:lvl3pPr marL="551012" indent="-228197">
              <a:tabLst/>
              <a:defRPr>
                <a:latin typeface="+mj-lt"/>
              </a:defRPr>
            </a:lvl3pPr>
            <a:lvl4pPr marL="0" indent="315858">
              <a:lnSpc>
                <a:spcPts val="1578"/>
              </a:lnSpc>
              <a:spcBef>
                <a:spcPts val="351"/>
              </a:spcBef>
              <a:defRPr>
                <a:latin typeface="+mj-lt"/>
              </a:defRPr>
            </a:lvl4pPr>
            <a:lvl5pPr>
              <a:lnSpc>
                <a:spcPts val="1578"/>
              </a:lnSpc>
              <a:spcBef>
                <a:spcPts val="35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22637" y="501077"/>
            <a:ext cx="7337192" cy="1105803"/>
          </a:xfrm>
        </p:spPr>
        <p:txBody>
          <a:bodyPr/>
          <a:lstStyle>
            <a:lvl1pPr marL="0" marR="0" indent="0" defTabSz="91423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en-US" noProof="0" dirty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3AAC7B-5B8F-42B3-88A7-3F729EE16277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751496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" y="7"/>
            <a:ext cx="9142413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9" y="1606877"/>
            <a:ext cx="7320689" cy="4829253"/>
          </a:xfrm>
        </p:spPr>
        <p:txBody>
          <a:bodyPr/>
          <a:lstStyle>
            <a:lvl1pPr marL="318641" indent="0">
              <a:buFontTx/>
              <a:buNone/>
              <a:defRPr b="1">
                <a:latin typeface="+mj-lt"/>
              </a:defRPr>
            </a:lvl1pPr>
            <a:lvl2pPr marL="318641" indent="0">
              <a:defRPr>
                <a:latin typeface="+mj-lt"/>
              </a:defRPr>
            </a:lvl2pPr>
            <a:lvl3pPr marL="551012" indent="-228197">
              <a:defRPr>
                <a:latin typeface="+mj-lt"/>
              </a:defRPr>
            </a:lvl3pPr>
            <a:lvl4pPr marL="0" indent="315858">
              <a:defRPr>
                <a:latin typeface="+mj-lt"/>
              </a:defRPr>
            </a:lvl4pPr>
            <a:lvl5pPr marL="1257865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21927" y="501077"/>
            <a:ext cx="7337901" cy="1105803"/>
          </a:xfrm>
        </p:spPr>
        <p:txBody>
          <a:bodyPr/>
          <a:lstStyle>
            <a:lvl1pPr marL="0" marR="0" indent="0" defTabSz="91423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en-US" noProof="0" dirty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935318-44FE-42B3-B076-75DF83B42F6A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98262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" y="6"/>
            <a:ext cx="9142413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9" y="1012506"/>
            <a:ext cx="7320689" cy="202463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9" y="3429720"/>
            <a:ext cx="7320689" cy="3006404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1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23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35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47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59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71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83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9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CADFE3-7A53-4F7F-A028-F1C18AD9DB69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973693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88"/>
            <a:ext cx="9142412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501068"/>
            <a:ext cx="7337192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6" y="1606874"/>
            <a:ext cx="3620764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34" y="1606874"/>
            <a:ext cx="3644897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AC476B-D5B1-4B47-946C-59DED4F891C3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953530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4" y="501067"/>
            <a:ext cx="7864166" cy="110580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9" y="1606872"/>
            <a:ext cx="3674753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19" indent="0">
              <a:buNone/>
              <a:defRPr sz="2000" b="1"/>
            </a:lvl2pPr>
            <a:lvl3pPr marL="914239" indent="0">
              <a:buNone/>
              <a:defRPr sz="1800" b="1"/>
            </a:lvl3pPr>
            <a:lvl4pPr marL="1371358" indent="0">
              <a:buNone/>
              <a:defRPr sz="1600" b="1"/>
            </a:lvl4pPr>
            <a:lvl5pPr marL="1828477" indent="0">
              <a:buNone/>
              <a:defRPr sz="1600" b="1"/>
            </a:lvl5pPr>
            <a:lvl6pPr marL="2285596" indent="0">
              <a:buNone/>
              <a:defRPr sz="1600" b="1"/>
            </a:lvl6pPr>
            <a:lvl7pPr marL="2742716" indent="0">
              <a:buNone/>
              <a:defRPr sz="1600" b="1"/>
            </a:lvl7pPr>
            <a:lvl8pPr marL="3199835" indent="0">
              <a:buNone/>
              <a:defRPr sz="1600" b="1"/>
            </a:lvl8pPr>
            <a:lvl9pPr marL="365695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39" y="2174876"/>
            <a:ext cx="3674753" cy="42612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6" y="1606872"/>
            <a:ext cx="3587825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19" indent="0">
              <a:buNone/>
              <a:defRPr sz="2000" b="1"/>
            </a:lvl2pPr>
            <a:lvl3pPr marL="914239" indent="0">
              <a:buNone/>
              <a:defRPr sz="1800" b="1"/>
            </a:lvl3pPr>
            <a:lvl4pPr marL="1371358" indent="0">
              <a:buNone/>
              <a:defRPr sz="1600" b="1"/>
            </a:lvl4pPr>
            <a:lvl5pPr marL="1828477" indent="0">
              <a:buNone/>
              <a:defRPr sz="1600" b="1"/>
            </a:lvl5pPr>
            <a:lvl6pPr marL="2285596" indent="0">
              <a:buNone/>
              <a:defRPr sz="1600" b="1"/>
            </a:lvl6pPr>
            <a:lvl7pPr marL="2742716" indent="0">
              <a:buNone/>
              <a:defRPr sz="1600" b="1"/>
            </a:lvl7pPr>
            <a:lvl8pPr marL="3199835" indent="0">
              <a:buNone/>
              <a:defRPr sz="1600" b="1"/>
            </a:lvl8pPr>
            <a:lvl9pPr marL="365695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6" y="2188098"/>
            <a:ext cx="3587825" cy="424802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0CCA25-9ADD-4817-A661-78CBB166EE20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216980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88"/>
            <a:ext cx="9142412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8"/>
            <a:ext cx="7864166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4CC72F-CCD3-496E-9960-2ACE0AAD8025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41698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88"/>
            <a:ext cx="9142412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926139" y="5127625"/>
            <a:ext cx="923925" cy="376238"/>
          </a:xfrm>
          <a:prstGeom prst="rect">
            <a:avLst/>
          </a:prstGeom>
          <a:noFill/>
        </p:spPr>
        <p:txBody>
          <a:bodyPr lIns="80147" tIns="40074" rIns="80147" bIns="40074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8" y="1606877"/>
            <a:ext cx="7320689" cy="4829253"/>
          </a:xfrm>
        </p:spPr>
        <p:txBody>
          <a:bodyPr/>
          <a:lstStyle>
            <a:lvl1pPr marL="318641" indent="0">
              <a:buFontTx/>
              <a:buNone/>
              <a:defRPr b="1">
                <a:latin typeface="+mj-lt"/>
              </a:defRPr>
            </a:lvl1pPr>
            <a:lvl2pPr marL="315858" indent="2783">
              <a:defRPr>
                <a:latin typeface="+mj-lt"/>
              </a:defRPr>
            </a:lvl2pPr>
            <a:lvl3pPr marL="551012" indent="-228197">
              <a:tabLst/>
              <a:defRPr>
                <a:latin typeface="+mj-lt"/>
              </a:defRPr>
            </a:lvl3pPr>
            <a:lvl4pPr marL="0" indent="315858">
              <a:lnSpc>
                <a:spcPts val="1578"/>
              </a:lnSpc>
              <a:spcBef>
                <a:spcPts val="351"/>
              </a:spcBef>
              <a:defRPr>
                <a:latin typeface="+mj-lt"/>
              </a:defRPr>
            </a:lvl4pPr>
            <a:lvl5pPr>
              <a:lnSpc>
                <a:spcPts val="1578"/>
              </a:lnSpc>
              <a:spcBef>
                <a:spcPts val="35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22637" y="501075"/>
            <a:ext cx="7337192" cy="1105803"/>
          </a:xfrm>
        </p:spPr>
        <p:txBody>
          <a:bodyPr/>
          <a:lstStyle>
            <a:lvl1pPr marL="0" marR="0" indent="0" defTabSz="91423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39DDAF-0AF6-4ABE-B83B-855404764931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593508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191501" y="5872163"/>
            <a:ext cx="566738" cy="654050"/>
          </a:xfrm>
        </p:spPr>
        <p:txBody>
          <a:bodyPr/>
          <a:lstStyle>
            <a:lvl1pPr algn="ctr">
              <a:defRPr sz="2400" i="0" smtClean="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defRPr/>
            </a:pPr>
            <a:fld id="{6BEFDE15-84C4-4FBA-8A92-D44ADA243BAA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211215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8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19" indent="0">
              <a:buNone/>
              <a:defRPr sz="1200"/>
            </a:lvl2pPr>
            <a:lvl3pPr marL="914239" indent="0">
              <a:buNone/>
              <a:defRPr sz="1000"/>
            </a:lvl3pPr>
            <a:lvl4pPr marL="1371358" indent="0">
              <a:buNone/>
              <a:defRPr sz="900"/>
            </a:lvl4pPr>
            <a:lvl5pPr marL="1828477" indent="0">
              <a:buNone/>
              <a:defRPr sz="900"/>
            </a:lvl5pPr>
            <a:lvl6pPr marL="2285596" indent="0">
              <a:buNone/>
              <a:defRPr sz="900"/>
            </a:lvl6pPr>
            <a:lvl7pPr marL="2742716" indent="0">
              <a:buNone/>
              <a:defRPr sz="900"/>
            </a:lvl7pPr>
            <a:lvl8pPr marL="3199835" indent="0">
              <a:buNone/>
              <a:defRPr sz="900"/>
            </a:lvl8pPr>
            <a:lvl9pPr marL="3656954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463D4F-9A63-4A1B-A268-07038B2D0C14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92253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119" indent="0">
              <a:buNone/>
              <a:defRPr sz="2800"/>
            </a:lvl2pPr>
            <a:lvl3pPr marL="914239" indent="0">
              <a:buNone/>
              <a:defRPr sz="2400"/>
            </a:lvl3pPr>
            <a:lvl4pPr marL="1371358" indent="0">
              <a:buNone/>
              <a:defRPr sz="2000"/>
            </a:lvl4pPr>
            <a:lvl5pPr marL="1828477" indent="0">
              <a:buNone/>
              <a:defRPr sz="2000"/>
            </a:lvl5pPr>
            <a:lvl6pPr marL="2285596" indent="0">
              <a:buNone/>
              <a:defRPr sz="2000"/>
            </a:lvl6pPr>
            <a:lvl7pPr marL="2742716" indent="0">
              <a:buNone/>
              <a:defRPr sz="2000"/>
            </a:lvl7pPr>
            <a:lvl8pPr marL="3199835" indent="0">
              <a:buNone/>
              <a:defRPr sz="2000"/>
            </a:lvl8pPr>
            <a:lvl9pPr marL="3656954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19" indent="0">
              <a:buNone/>
              <a:defRPr sz="1200"/>
            </a:lvl2pPr>
            <a:lvl3pPr marL="914239" indent="0">
              <a:buNone/>
              <a:defRPr sz="1000"/>
            </a:lvl3pPr>
            <a:lvl4pPr marL="1371358" indent="0">
              <a:buNone/>
              <a:defRPr sz="900"/>
            </a:lvl4pPr>
            <a:lvl5pPr marL="1828477" indent="0">
              <a:buNone/>
              <a:defRPr sz="900"/>
            </a:lvl5pPr>
            <a:lvl6pPr marL="2285596" indent="0">
              <a:buNone/>
              <a:defRPr sz="900"/>
            </a:lvl6pPr>
            <a:lvl7pPr marL="2742716" indent="0">
              <a:buNone/>
              <a:defRPr sz="900"/>
            </a:lvl7pPr>
            <a:lvl8pPr marL="3199835" indent="0">
              <a:buNone/>
              <a:defRPr sz="900"/>
            </a:lvl8pPr>
            <a:lvl9pPr marL="3656954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6333E6-6B9D-45C5-80AC-9FEA02D3D99A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645077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A6BC9E-C8DB-4E98-B502-6E40796A294F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859186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5" y="303213"/>
            <a:ext cx="2405063" cy="645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303213"/>
            <a:ext cx="7065962" cy="645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B0E4C7-E392-431E-BAA7-5DECF0DD72B2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340142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Пользовательский маке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7AB3045-1F38-4F49-8A47-0198A9AFB45E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3"/>
          </p:nvPr>
        </p:nvSpPr>
        <p:spPr>
          <a:xfrm>
            <a:off x="815578" y="1854200"/>
            <a:ext cx="3261122" cy="4597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85363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90"/>
            <a:ext cx="9142412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63691"/>
            <a:ext cx="7772400" cy="1470025"/>
          </a:xfrm>
        </p:spPr>
        <p:txBody>
          <a:bodyPr>
            <a:normAutofit/>
          </a:bodyPr>
          <a:lstStyle>
            <a:lvl1pPr>
              <a:defRPr sz="50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865834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800" b="0">
                <a:solidFill>
                  <a:schemeClr val="bg1"/>
                </a:solidFill>
                <a:latin typeface="+mj-lt"/>
              </a:defRPr>
            </a:lvl1pPr>
            <a:lvl2pPr marL="4571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2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3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4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5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7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9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6196669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88"/>
            <a:ext cx="9142412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926139" y="5127625"/>
            <a:ext cx="923925" cy="376238"/>
          </a:xfrm>
          <a:prstGeom prst="rect">
            <a:avLst/>
          </a:prstGeom>
          <a:noFill/>
        </p:spPr>
        <p:txBody>
          <a:bodyPr lIns="80147" tIns="40074" rIns="80147" bIns="40074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5" y="1606877"/>
            <a:ext cx="7320689" cy="4829253"/>
          </a:xfrm>
        </p:spPr>
        <p:txBody>
          <a:bodyPr/>
          <a:lstStyle>
            <a:lvl1pPr marL="318641" indent="0">
              <a:buFontTx/>
              <a:buNone/>
              <a:defRPr b="1">
                <a:latin typeface="+mj-lt"/>
              </a:defRPr>
            </a:lvl1pPr>
            <a:lvl2pPr marL="315858" indent="2783">
              <a:defRPr>
                <a:latin typeface="+mj-lt"/>
              </a:defRPr>
            </a:lvl2pPr>
            <a:lvl3pPr marL="551012" indent="-228197">
              <a:tabLst/>
              <a:defRPr>
                <a:latin typeface="+mj-lt"/>
              </a:defRPr>
            </a:lvl3pPr>
            <a:lvl4pPr marL="0" indent="315858">
              <a:lnSpc>
                <a:spcPts val="1578"/>
              </a:lnSpc>
              <a:spcBef>
                <a:spcPts val="351"/>
              </a:spcBef>
              <a:defRPr>
                <a:latin typeface="+mj-lt"/>
              </a:defRPr>
            </a:lvl4pPr>
            <a:lvl5pPr>
              <a:lnSpc>
                <a:spcPts val="1578"/>
              </a:lnSpc>
              <a:spcBef>
                <a:spcPts val="35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22637" y="501074"/>
            <a:ext cx="7337192" cy="1105803"/>
          </a:xfrm>
        </p:spPr>
        <p:txBody>
          <a:bodyPr/>
          <a:lstStyle>
            <a:lvl1pPr marL="0" marR="0" indent="0" defTabSz="91423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39DDAF-0AF6-4ABE-B83B-855404764931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586919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" y="3"/>
            <a:ext cx="9142413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5" y="1606877"/>
            <a:ext cx="7320689" cy="4829253"/>
          </a:xfrm>
        </p:spPr>
        <p:txBody>
          <a:bodyPr/>
          <a:lstStyle>
            <a:lvl1pPr marL="318641" indent="0">
              <a:buFontTx/>
              <a:buNone/>
              <a:defRPr b="1">
                <a:latin typeface="+mj-lt"/>
              </a:defRPr>
            </a:lvl1pPr>
            <a:lvl2pPr marL="318641" indent="0">
              <a:defRPr>
                <a:latin typeface="+mj-lt"/>
              </a:defRPr>
            </a:lvl2pPr>
            <a:lvl3pPr marL="551012" indent="-228197">
              <a:defRPr>
                <a:latin typeface="+mj-lt"/>
              </a:defRPr>
            </a:lvl3pPr>
            <a:lvl4pPr marL="0" indent="315858">
              <a:defRPr>
                <a:latin typeface="+mj-lt"/>
              </a:defRPr>
            </a:lvl4pPr>
            <a:lvl5pPr marL="1257865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21927" y="501074"/>
            <a:ext cx="7337901" cy="1105803"/>
          </a:xfrm>
        </p:spPr>
        <p:txBody>
          <a:bodyPr/>
          <a:lstStyle>
            <a:lvl1pPr marL="0" marR="0" indent="0" defTabSz="91423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93CD11-3589-4FC4-BAD3-9C961FFE7BBB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399673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" y="4"/>
            <a:ext cx="9142413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45" y="1012506"/>
            <a:ext cx="7320689" cy="202463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45" y="3429720"/>
            <a:ext cx="7320689" cy="3006404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1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23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35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47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59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71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83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9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E47153-C846-4E9D-BCA4-C5D28A27AE7C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28354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" y="6"/>
            <a:ext cx="9142413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8" y="1606877"/>
            <a:ext cx="7320689" cy="4829253"/>
          </a:xfrm>
        </p:spPr>
        <p:txBody>
          <a:bodyPr/>
          <a:lstStyle>
            <a:lvl1pPr marL="318641" indent="0">
              <a:buFontTx/>
              <a:buNone/>
              <a:defRPr b="1">
                <a:latin typeface="+mj-lt"/>
              </a:defRPr>
            </a:lvl1pPr>
            <a:lvl2pPr marL="318641" indent="0">
              <a:defRPr>
                <a:latin typeface="+mj-lt"/>
              </a:defRPr>
            </a:lvl2pPr>
            <a:lvl3pPr marL="551012" indent="-228197">
              <a:defRPr>
                <a:latin typeface="+mj-lt"/>
              </a:defRPr>
            </a:lvl3pPr>
            <a:lvl4pPr marL="0" indent="315858">
              <a:defRPr>
                <a:latin typeface="+mj-lt"/>
              </a:defRPr>
            </a:lvl4pPr>
            <a:lvl5pPr marL="1257865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21927" y="501075"/>
            <a:ext cx="7337901" cy="1105803"/>
          </a:xfrm>
        </p:spPr>
        <p:txBody>
          <a:bodyPr/>
          <a:lstStyle>
            <a:lvl1pPr marL="0" marR="0" indent="0" defTabSz="91423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93CD11-3589-4FC4-BAD3-9C961FFE7BBB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377036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88"/>
            <a:ext cx="9142412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501068"/>
            <a:ext cx="7337192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6" y="1606874"/>
            <a:ext cx="3620764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40" y="1606874"/>
            <a:ext cx="3644897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F28B09-27F3-4B3E-BCBA-42713A63654D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873720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4" y="501067"/>
            <a:ext cx="7864166" cy="110580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43" y="1606872"/>
            <a:ext cx="3674753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19" indent="0">
              <a:buNone/>
              <a:defRPr sz="2000" b="1"/>
            </a:lvl2pPr>
            <a:lvl3pPr marL="914239" indent="0">
              <a:buNone/>
              <a:defRPr sz="1800" b="1"/>
            </a:lvl3pPr>
            <a:lvl4pPr marL="1371358" indent="0">
              <a:buNone/>
              <a:defRPr sz="1600" b="1"/>
            </a:lvl4pPr>
            <a:lvl5pPr marL="1828477" indent="0">
              <a:buNone/>
              <a:defRPr sz="1600" b="1"/>
            </a:lvl5pPr>
            <a:lvl6pPr marL="2285596" indent="0">
              <a:buNone/>
              <a:defRPr sz="1600" b="1"/>
            </a:lvl6pPr>
            <a:lvl7pPr marL="2742716" indent="0">
              <a:buNone/>
              <a:defRPr sz="1600" b="1"/>
            </a:lvl7pPr>
            <a:lvl8pPr marL="3199835" indent="0">
              <a:buNone/>
              <a:defRPr sz="1600" b="1"/>
            </a:lvl8pPr>
            <a:lvl9pPr marL="365695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43" y="2174876"/>
            <a:ext cx="3674753" cy="42612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20" y="1606872"/>
            <a:ext cx="3587825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19" indent="0">
              <a:buNone/>
              <a:defRPr sz="2000" b="1"/>
            </a:lvl2pPr>
            <a:lvl3pPr marL="914239" indent="0">
              <a:buNone/>
              <a:defRPr sz="1800" b="1"/>
            </a:lvl3pPr>
            <a:lvl4pPr marL="1371358" indent="0">
              <a:buNone/>
              <a:defRPr sz="1600" b="1"/>
            </a:lvl4pPr>
            <a:lvl5pPr marL="1828477" indent="0">
              <a:buNone/>
              <a:defRPr sz="1600" b="1"/>
            </a:lvl5pPr>
            <a:lvl6pPr marL="2285596" indent="0">
              <a:buNone/>
              <a:defRPr sz="1600" b="1"/>
            </a:lvl6pPr>
            <a:lvl7pPr marL="2742716" indent="0">
              <a:buNone/>
              <a:defRPr sz="1600" b="1"/>
            </a:lvl7pPr>
            <a:lvl8pPr marL="3199835" indent="0">
              <a:buNone/>
              <a:defRPr sz="1600" b="1"/>
            </a:lvl8pPr>
            <a:lvl9pPr marL="365695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20" y="2188098"/>
            <a:ext cx="3587825" cy="424802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11AA50-C0A9-4626-8184-7DADBFECA2C9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481327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88"/>
            <a:ext cx="9142412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8"/>
            <a:ext cx="7864166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2C4A87-A01D-4F22-955E-864C60B22584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524773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191501" y="5872163"/>
            <a:ext cx="566738" cy="654050"/>
          </a:xfrm>
        </p:spPr>
        <p:txBody>
          <a:bodyPr/>
          <a:lstStyle>
            <a:lvl1pPr algn="ctr">
              <a:defRPr sz="2400" i="0" smtClean="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defRPr/>
            </a:pPr>
            <a:fld id="{0BBD6A6B-995D-4DB0-B583-8D3A1356F194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95311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4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19" indent="0">
              <a:buNone/>
              <a:defRPr sz="1200"/>
            </a:lvl2pPr>
            <a:lvl3pPr marL="914239" indent="0">
              <a:buNone/>
              <a:defRPr sz="1000"/>
            </a:lvl3pPr>
            <a:lvl4pPr marL="1371358" indent="0">
              <a:buNone/>
              <a:defRPr sz="900"/>
            </a:lvl4pPr>
            <a:lvl5pPr marL="1828477" indent="0">
              <a:buNone/>
              <a:defRPr sz="900"/>
            </a:lvl5pPr>
            <a:lvl6pPr marL="2285596" indent="0">
              <a:buNone/>
              <a:defRPr sz="900"/>
            </a:lvl6pPr>
            <a:lvl7pPr marL="2742716" indent="0">
              <a:buNone/>
              <a:defRPr sz="900"/>
            </a:lvl7pPr>
            <a:lvl8pPr marL="3199835" indent="0">
              <a:buNone/>
              <a:defRPr sz="900"/>
            </a:lvl8pPr>
            <a:lvl9pPr marL="3656954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72F5D9-17FF-4B8A-9086-F903DD3587A6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173184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119" indent="0">
              <a:buNone/>
              <a:defRPr sz="2800"/>
            </a:lvl2pPr>
            <a:lvl3pPr marL="914239" indent="0">
              <a:buNone/>
              <a:defRPr sz="2400"/>
            </a:lvl3pPr>
            <a:lvl4pPr marL="1371358" indent="0">
              <a:buNone/>
              <a:defRPr sz="2000"/>
            </a:lvl4pPr>
            <a:lvl5pPr marL="1828477" indent="0">
              <a:buNone/>
              <a:defRPr sz="2000"/>
            </a:lvl5pPr>
            <a:lvl6pPr marL="2285596" indent="0">
              <a:buNone/>
              <a:defRPr sz="2000"/>
            </a:lvl6pPr>
            <a:lvl7pPr marL="2742716" indent="0">
              <a:buNone/>
              <a:defRPr sz="2000"/>
            </a:lvl7pPr>
            <a:lvl8pPr marL="3199835" indent="0">
              <a:buNone/>
              <a:defRPr sz="2000"/>
            </a:lvl8pPr>
            <a:lvl9pPr marL="3656954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19" indent="0">
              <a:buNone/>
              <a:defRPr sz="1200"/>
            </a:lvl2pPr>
            <a:lvl3pPr marL="914239" indent="0">
              <a:buNone/>
              <a:defRPr sz="1000"/>
            </a:lvl3pPr>
            <a:lvl4pPr marL="1371358" indent="0">
              <a:buNone/>
              <a:defRPr sz="900"/>
            </a:lvl4pPr>
            <a:lvl5pPr marL="1828477" indent="0">
              <a:buNone/>
              <a:defRPr sz="900"/>
            </a:lvl5pPr>
            <a:lvl6pPr marL="2285596" indent="0">
              <a:buNone/>
              <a:defRPr sz="900"/>
            </a:lvl6pPr>
            <a:lvl7pPr marL="2742716" indent="0">
              <a:buNone/>
              <a:defRPr sz="900"/>
            </a:lvl7pPr>
            <a:lvl8pPr marL="3199835" indent="0">
              <a:buNone/>
              <a:defRPr sz="900"/>
            </a:lvl8pPr>
            <a:lvl9pPr marL="3656954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DC74DC-DA40-4C44-82D9-EFD05A28A752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377951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9EC3CA-9670-47C7-BE9D-1F57EBE932B9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96950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69" y="303213"/>
            <a:ext cx="2405063" cy="645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303213"/>
            <a:ext cx="7065962" cy="645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A6C408-D565-4E51-B25E-D0DA0F38DA50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16299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" y="6"/>
            <a:ext cx="9142413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8" y="1012506"/>
            <a:ext cx="7320689" cy="202463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8" y="3429720"/>
            <a:ext cx="7320689" cy="3006404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1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23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35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47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59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71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83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9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E47153-C846-4E9D-BCA4-C5D28A27AE7C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375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88"/>
            <a:ext cx="9142412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501068"/>
            <a:ext cx="7337192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6" y="1606874"/>
            <a:ext cx="3620764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32" y="1606874"/>
            <a:ext cx="3644897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F28B09-27F3-4B3E-BCBA-42713A63654D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48267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4" y="501067"/>
            <a:ext cx="7864166" cy="110580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7" y="1606872"/>
            <a:ext cx="3674753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19" indent="0">
              <a:buNone/>
              <a:defRPr sz="2000" b="1"/>
            </a:lvl2pPr>
            <a:lvl3pPr marL="914239" indent="0">
              <a:buNone/>
              <a:defRPr sz="1800" b="1"/>
            </a:lvl3pPr>
            <a:lvl4pPr marL="1371358" indent="0">
              <a:buNone/>
              <a:defRPr sz="1600" b="1"/>
            </a:lvl4pPr>
            <a:lvl5pPr marL="1828477" indent="0">
              <a:buNone/>
              <a:defRPr sz="1600" b="1"/>
            </a:lvl5pPr>
            <a:lvl6pPr marL="2285596" indent="0">
              <a:buNone/>
              <a:defRPr sz="1600" b="1"/>
            </a:lvl6pPr>
            <a:lvl7pPr marL="2742716" indent="0">
              <a:buNone/>
              <a:defRPr sz="1600" b="1"/>
            </a:lvl7pPr>
            <a:lvl8pPr marL="3199835" indent="0">
              <a:buNone/>
              <a:defRPr sz="1600" b="1"/>
            </a:lvl8pPr>
            <a:lvl9pPr marL="365695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37" y="2174876"/>
            <a:ext cx="3674753" cy="42612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4" y="1606872"/>
            <a:ext cx="3587825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19" indent="0">
              <a:buNone/>
              <a:defRPr sz="2000" b="1"/>
            </a:lvl2pPr>
            <a:lvl3pPr marL="914239" indent="0">
              <a:buNone/>
              <a:defRPr sz="1800" b="1"/>
            </a:lvl3pPr>
            <a:lvl4pPr marL="1371358" indent="0">
              <a:buNone/>
              <a:defRPr sz="1600" b="1"/>
            </a:lvl4pPr>
            <a:lvl5pPr marL="1828477" indent="0">
              <a:buNone/>
              <a:defRPr sz="1600" b="1"/>
            </a:lvl5pPr>
            <a:lvl6pPr marL="2285596" indent="0">
              <a:buNone/>
              <a:defRPr sz="1600" b="1"/>
            </a:lvl6pPr>
            <a:lvl7pPr marL="2742716" indent="0">
              <a:buNone/>
              <a:defRPr sz="1600" b="1"/>
            </a:lvl7pPr>
            <a:lvl8pPr marL="3199835" indent="0">
              <a:buNone/>
              <a:defRPr sz="1600" b="1"/>
            </a:lvl8pPr>
            <a:lvl9pPr marL="365695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4" y="2188098"/>
            <a:ext cx="3587825" cy="424802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11AA50-C0A9-4626-8184-7DADBFECA2C9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10288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88"/>
            <a:ext cx="9142412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8"/>
            <a:ext cx="7864166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2C4A87-A01D-4F22-955E-864C60B22584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46960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191501" y="5872163"/>
            <a:ext cx="566738" cy="654050"/>
          </a:xfrm>
        </p:spPr>
        <p:txBody>
          <a:bodyPr/>
          <a:lstStyle>
            <a:lvl1pPr algn="ctr">
              <a:defRPr sz="2400" i="0" smtClean="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defRPr/>
            </a:pPr>
            <a:fld id="{0BBD6A6B-995D-4DB0-B583-8D3A1356F194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9955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6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19" indent="0">
              <a:buNone/>
              <a:defRPr sz="1200"/>
            </a:lvl2pPr>
            <a:lvl3pPr marL="914239" indent="0">
              <a:buNone/>
              <a:defRPr sz="1000"/>
            </a:lvl3pPr>
            <a:lvl4pPr marL="1371358" indent="0">
              <a:buNone/>
              <a:defRPr sz="900"/>
            </a:lvl4pPr>
            <a:lvl5pPr marL="1828477" indent="0">
              <a:buNone/>
              <a:defRPr sz="900"/>
            </a:lvl5pPr>
            <a:lvl6pPr marL="2285596" indent="0">
              <a:buNone/>
              <a:defRPr sz="900"/>
            </a:lvl6pPr>
            <a:lvl7pPr marL="2742716" indent="0">
              <a:buNone/>
              <a:defRPr sz="900"/>
            </a:lvl7pPr>
            <a:lvl8pPr marL="3199835" indent="0">
              <a:buNone/>
              <a:defRPr sz="900"/>
            </a:lvl8pPr>
            <a:lvl9pPr marL="3656954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72F5D9-17FF-4B8A-9086-F903DD3587A6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80789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 bwMode="auto">
          <a:xfrm>
            <a:off x="815975" y="490538"/>
            <a:ext cx="7343775" cy="1109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075" name="Текст 2"/>
          <p:cNvSpPr>
            <a:spLocks noGrp="1"/>
          </p:cNvSpPr>
          <p:nvPr>
            <p:ph type="body" idx="1"/>
          </p:nvPr>
        </p:nvSpPr>
        <p:spPr bwMode="auto">
          <a:xfrm>
            <a:off x="815975" y="1600200"/>
            <a:ext cx="7343775" cy="483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6"/>
            <a:ext cx="2133600" cy="365125"/>
          </a:xfrm>
          <a:prstGeom prst="rect">
            <a:avLst/>
          </a:prstGeom>
        </p:spPr>
        <p:txBody>
          <a:bodyPr vert="horz" lIns="91424" tIns="45712" rIns="91424" bIns="45712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6"/>
            <a:ext cx="2895600" cy="365125"/>
          </a:xfrm>
          <a:prstGeom prst="rect">
            <a:avLst/>
          </a:prstGeom>
        </p:spPr>
        <p:txBody>
          <a:bodyPr vert="horz" lIns="91424" tIns="45712" rIns="91424" bIns="45712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852" y="6042031"/>
            <a:ext cx="619125" cy="631825"/>
          </a:xfrm>
          <a:prstGeom prst="rect">
            <a:avLst/>
          </a:prstGeom>
        </p:spPr>
        <p:txBody>
          <a:bodyPr vert="horz" lIns="91424" tIns="45712" rIns="91424" bIns="45712" rtlCol="0" anchor="ctr">
            <a:normAutofit/>
          </a:bodyPr>
          <a:lstStyle>
            <a:lvl1pPr algn="ctr">
              <a:lnSpc>
                <a:spcPts val="2104"/>
              </a:lnSpc>
              <a:defRPr sz="2400" smtClean="0">
                <a:solidFill>
                  <a:schemeClr val="bg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7AB3045-1F38-4F49-8A47-0198A9AFB45E}" type="slidenum">
              <a:rPr lang="ru-RU">
                <a:solidFill>
                  <a:prstClr val="white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46860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9" r:id="rId1"/>
    <p:sldLayoutId id="2147483970" r:id="rId2"/>
    <p:sldLayoutId id="2147483971" r:id="rId3"/>
    <p:sldLayoutId id="2147483972" r:id="rId4"/>
    <p:sldLayoutId id="2147483973" r:id="rId5"/>
    <p:sldLayoutId id="2147483974" r:id="rId6"/>
    <p:sldLayoutId id="2147483975" r:id="rId7"/>
    <p:sldLayoutId id="2147483976" r:id="rId8"/>
    <p:sldLayoutId id="2147483977" r:id="rId9"/>
    <p:sldLayoutId id="2147483978" r:id="rId10"/>
    <p:sldLayoutId id="2147483979" r:id="rId11"/>
    <p:sldLayoutId id="2147483980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2813" rtl="0" fontAlgn="base">
        <a:lnSpc>
          <a:spcPts val="4563"/>
        </a:lnSpc>
        <a:spcBef>
          <a:spcPct val="0"/>
        </a:spcBef>
        <a:spcAft>
          <a:spcPct val="0"/>
        </a:spcAft>
        <a:defRPr sz="37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912813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2pPr>
      <a:lvl3pPr algn="l" defTabSz="912813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3pPr>
      <a:lvl4pPr algn="l" defTabSz="912813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4pPr>
      <a:lvl5pPr algn="l" defTabSz="912813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5pPr>
      <a:lvl6pPr marL="457200" algn="l" defTabSz="912813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6pPr>
      <a:lvl7pPr marL="914400" algn="l" defTabSz="912813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7pPr>
      <a:lvl8pPr marL="1371600" algn="l" defTabSz="912813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8pPr>
      <a:lvl9pPr marL="1828800" algn="l" defTabSz="912813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9pPr>
    </p:titleStyle>
    <p:bodyStyle>
      <a:lvl1pPr marL="317500" algn="l" defTabSz="912813" rtl="0" fontAlgn="base">
        <a:spcBef>
          <a:spcPct val="20000"/>
        </a:spcBef>
        <a:spcAft>
          <a:spcPct val="0"/>
        </a:spcAft>
        <a:buFont typeface="+mj-lt"/>
        <a:defRPr sz="3200" kern="1200">
          <a:solidFill>
            <a:srgbClr val="005AA9"/>
          </a:solidFill>
          <a:latin typeface="+mj-lt"/>
          <a:ea typeface="+mn-ea"/>
          <a:cs typeface="+mn-cs"/>
        </a:defRPr>
      </a:lvl1pPr>
      <a:lvl2pPr marL="317500" algn="l" defTabSz="912813" rtl="0" fontAlgn="base">
        <a:spcBef>
          <a:spcPct val="20000"/>
        </a:spcBef>
        <a:spcAft>
          <a:spcPct val="0"/>
        </a:spcAft>
        <a:buFont typeface="Arial" pitchFamily="34" charset="0"/>
        <a:defRPr sz="2100" kern="1200">
          <a:solidFill>
            <a:srgbClr val="504F53"/>
          </a:solidFill>
          <a:latin typeface="+mj-lt"/>
          <a:ea typeface="+mn-ea"/>
          <a:cs typeface="+mn-cs"/>
        </a:defRPr>
      </a:lvl2pPr>
      <a:lvl3pPr marL="623888" indent="-227013" algn="l" defTabSz="912813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100" kern="1200">
          <a:solidFill>
            <a:srgbClr val="504F53"/>
          </a:solidFill>
          <a:latin typeface="+mj-lt"/>
          <a:ea typeface="+mn-ea"/>
          <a:cs typeface="+mn-cs"/>
        </a:defRPr>
      </a:lvl3pPr>
      <a:lvl4pPr indent="314325" algn="just" defTabSz="912813" rtl="0" fontAlgn="base">
        <a:lnSpc>
          <a:spcPts val="1575"/>
        </a:lnSpc>
        <a:spcBef>
          <a:spcPts val="350"/>
        </a:spcBef>
        <a:spcAft>
          <a:spcPct val="0"/>
        </a:spcAft>
        <a:buFont typeface="Arial" pitchFamily="34" charset="0"/>
        <a:defRPr sz="1400" kern="1200">
          <a:solidFill>
            <a:srgbClr val="504F53"/>
          </a:solidFill>
          <a:latin typeface="+mj-lt"/>
          <a:ea typeface="+mn-ea"/>
          <a:cs typeface="+mn-cs"/>
        </a:defRPr>
      </a:lvl4pPr>
      <a:lvl5pPr marL="1257300" algn="l" defTabSz="912813" rtl="0" fontAlgn="base">
        <a:lnSpc>
          <a:spcPts val="1575"/>
        </a:lnSpc>
        <a:spcBef>
          <a:spcPts val="350"/>
        </a:spcBef>
        <a:spcAft>
          <a:spcPct val="0"/>
        </a:spcAft>
        <a:buFont typeface="Arial" pitchFamily="34" charset="0"/>
        <a:defRPr sz="1200" kern="1200">
          <a:solidFill>
            <a:srgbClr val="8D8C90"/>
          </a:solidFill>
          <a:latin typeface="+mj-lt"/>
          <a:ea typeface="+mn-ea"/>
          <a:cs typeface="+mn-cs"/>
        </a:defRPr>
      </a:lvl5pPr>
      <a:lvl6pPr marL="2514156" indent="-228560" algn="l" defTabSz="91423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75" indent="-228560" algn="l" defTabSz="91423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95" indent="-228560" algn="l" defTabSz="91423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14" indent="-228560" algn="l" defTabSz="91423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19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39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58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77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96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16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835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54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ltDnDiag">
          <a:fgClr>
            <a:schemeClr val="bg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Заголовок 1"/>
          <p:cNvSpPr>
            <a:spLocks noGrp="1"/>
          </p:cNvSpPr>
          <p:nvPr>
            <p:ph type="title"/>
          </p:nvPr>
        </p:nvSpPr>
        <p:spPr bwMode="auto">
          <a:xfrm>
            <a:off x="815975" y="490538"/>
            <a:ext cx="7343775" cy="1109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7891" name="Текст 2"/>
          <p:cNvSpPr>
            <a:spLocks noGrp="1"/>
          </p:cNvSpPr>
          <p:nvPr>
            <p:ph type="body" idx="1"/>
          </p:nvPr>
        </p:nvSpPr>
        <p:spPr bwMode="auto">
          <a:xfrm>
            <a:off x="815975" y="1600200"/>
            <a:ext cx="7343775" cy="483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60"/>
            <a:ext cx="2133600" cy="365125"/>
          </a:xfrm>
          <a:prstGeom prst="rect">
            <a:avLst/>
          </a:prstGeom>
        </p:spPr>
        <p:txBody>
          <a:bodyPr vert="horz" lIns="91424" tIns="45712" rIns="91424" bIns="45712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60"/>
            <a:ext cx="2895600" cy="365125"/>
          </a:xfrm>
          <a:prstGeom prst="rect">
            <a:avLst/>
          </a:prstGeom>
        </p:spPr>
        <p:txBody>
          <a:bodyPr vert="horz" lIns="91424" tIns="45712" rIns="91424" bIns="45712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852" y="6042035"/>
            <a:ext cx="619125" cy="631825"/>
          </a:xfrm>
          <a:prstGeom prst="rect">
            <a:avLst/>
          </a:prstGeom>
        </p:spPr>
        <p:txBody>
          <a:bodyPr vert="horz" lIns="91424" tIns="45712" rIns="91424" bIns="45712" rtlCol="0" anchor="ctr">
            <a:normAutofit/>
          </a:bodyPr>
          <a:lstStyle>
            <a:lvl1pPr algn="ctr">
              <a:lnSpc>
                <a:spcPts val="2104"/>
              </a:lnSpc>
              <a:defRPr sz="2400" smtClean="0">
                <a:solidFill>
                  <a:schemeClr val="bg1"/>
                </a:solidFill>
                <a:latin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9765679-BEBA-4483-A580-85B94F47C386}" type="slidenum">
              <a:rPr lang="ru-RU">
                <a:solidFill>
                  <a:prstClr val="white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2568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2" r:id="rId1"/>
    <p:sldLayoutId id="2147483983" r:id="rId2"/>
    <p:sldLayoutId id="2147483984" r:id="rId3"/>
    <p:sldLayoutId id="2147483985" r:id="rId4"/>
    <p:sldLayoutId id="2147483986" r:id="rId5"/>
    <p:sldLayoutId id="2147483987" r:id="rId6"/>
    <p:sldLayoutId id="2147483988" r:id="rId7"/>
    <p:sldLayoutId id="2147483989" r:id="rId8"/>
    <p:sldLayoutId id="2147483990" r:id="rId9"/>
    <p:sldLayoutId id="2147483991" r:id="rId10"/>
    <p:sldLayoutId id="2147483992" r:id="rId11"/>
    <p:sldLayoutId id="2147483993" r:id="rId12"/>
    <p:sldLayoutId id="2147483994" r:id="rId13"/>
  </p:sldLayoutIdLst>
  <p:hf hdr="0" ftr="0" dt="0"/>
  <p:txStyles>
    <p:titleStyle>
      <a:lvl1pPr algn="l" defTabSz="912813" rtl="0" fontAlgn="base">
        <a:lnSpc>
          <a:spcPts val="4563"/>
        </a:lnSpc>
        <a:spcBef>
          <a:spcPct val="0"/>
        </a:spcBef>
        <a:spcAft>
          <a:spcPct val="0"/>
        </a:spcAft>
        <a:defRPr sz="37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912813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2pPr>
      <a:lvl3pPr algn="l" defTabSz="912813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3pPr>
      <a:lvl4pPr algn="l" defTabSz="912813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4pPr>
      <a:lvl5pPr algn="l" defTabSz="912813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5pPr>
      <a:lvl6pPr marL="457200" algn="l" defTabSz="912813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6pPr>
      <a:lvl7pPr marL="914400" algn="l" defTabSz="912813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7pPr>
      <a:lvl8pPr marL="1371600" algn="l" defTabSz="912813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8pPr>
      <a:lvl9pPr marL="1828800" algn="l" defTabSz="912813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9pPr>
    </p:titleStyle>
    <p:bodyStyle>
      <a:lvl1pPr marL="317500" algn="l" defTabSz="912813" rtl="0" fontAlgn="base">
        <a:spcBef>
          <a:spcPct val="20000"/>
        </a:spcBef>
        <a:spcAft>
          <a:spcPct val="0"/>
        </a:spcAft>
        <a:buFont typeface="+mj-lt"/>
        <a:defRPr sz="3200" kern="1200">
          <a:solidFill>
            <a:srgbClr val="005AA9"/>
          </a:solidFill>
          <a:latin typeface="+mj-lt"/>
          <a:ea typeface="+mn-ea"/>
          <a:cs typeface="+mn-cs"/>
        </a:defRPr>
      </a:lvl1pPr>
      <a:lvl2pPr marL="317500" algn="l" defTabSz="912813" rtl="0" fontAlgn="base">
        <a:spcBef>
          <a:spcPct val="20000"/>
        </a:spcBef>
        <a:spcAft>
          <a:spcPct val="0"/>
        </a:spcAft>
        <a:buFont typeface="Arial" charset="0"/>
        <a:defRPr sz="2100" kern="1200">
          <a:solidFill>
            <a:srgbClr val="504F53"/>
          </a:solidFill>
          <a:latin typeface="+mj-lt"/>
          <a:ea typeface="+mn-ea"/>
          <a:cs typeface="+mn-cs"/>
        </a:defRPr>
      </a:lvl2pPr>
      <a:lvl3pPr marL="623888" indent="-227013" algn="l" defTabSz="912813" rtl="0" fontAlgn="base">
        <a:spcBef>
          <a:spcPct val="20000"/>
        </a:spcBef>
        <a:spcAft>
          <a:spcPct val="0"/>
        </a:spcAft>
        <a:buFont typeface="Arial" charset="0"/>
        <a:buChar char="•"/>
        <a:defRPr sz="2100" kern="1200">
          <a:solidFill>
            <a:srgbClr val="504F53"/>
          </a:solidFill>
          <a:latin typeface="+mj-lt"/>
          <a:ea typeface="+mn-ea"/>
          <a:cs typeface="+mn-cs"/>
        </a:defRPr>
      </a:lvl3pPr>
      <a:lvl4pPr indent="314325" algn="just" defTabSz="912813" rtl="0" fontAlgn="base">
        <a:lnSpc>
          <a:spcPts val="1575"/>
        </a:lnSpc>
        <a:spcBef>
          <a:spcPts val="350"/>
        </a:spcBef>
        <a:spcAft>
          <a:spcPct val="0"/>
        </a:spcAft>
        <a:buFont typeface="Arial" charset="0"/>
        <a:defRPr sz="1400" kern="1200">
          <a:solidFill>
            <a:srgbClr val="504F53"/>
          </a:solidFill>
          <a:latin typeface="+mj-lt"/>
          <a:ea typeface="+mn-ea"/>
          <a:cs typeface="+mn-cs"/>
        </a:defRPr>
      </a:lvl4pPr>
      <a:lvl5pPr marL="1257300" algn="l" defTabSz="912813" rtl="0" fontAlgn="base">
        <a:lnSpc>
          <a:spcPts val="1575"/>
        </a:lnSpc>
        <a:spcBef>
          <a:spcPts val="350"/>
        </a:spcBef>
        <a:spcAft>
          <a:spcPct val="0"/>
        </a:spcAft>
        <a:buFont typeface="Arial" charset="0"/>
        <a:defRPr sz="1200" kern="1200">
          <a:solidFill>
            <a:srgbClr val="8D8C90"/>
          </a:solidFill>
          <a:latin typeface="+mj-lt"/>
          <a:ea typeface="+mn-ea"/>
          <a:cs typeface="+mn-cs"/>
        </a:defRPr>
      </a:lvl5pPr>
      <a:lvl6pPr marL="2514156" indent="-228560" algn="l" defTabSz="91423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75" indent="-228560" algn="l" defTabSz="91423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95" indent="-228560" algn="l" defTabSz="91423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14" indent="-228560" algn="l" defTabSz="91423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19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39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58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77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96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16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835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54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 bwMode="auto">
          <a:xfrm>
            <a:off x="815975" y="490538"/>
            <a:ext cx="7343775" cy="1109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075" name="Текст 2"/>
          <p:cNvSpPr>
            <a:spLocks noGrp="1"/>
          </p:cNvSpPr>
          <p:nvPr>
            <p:ph type="body" idx="1"/>
          </p:nvPr>
        </p:nvSpPr>
        <p:spPr bwMode="auto">
          <a:xfrm>
            <a:off x="815975" y="1600200"/>
            <a:ext cx="7343775" cy="483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88"/>
            <a:ext cx="2133600" cy="365125"/>
          </a:xfrm>
          <a:prstGeom prst="rect">
            <a:avLst/>
          </a:prstGeom>
        </p:spPr>
        <p:txBody>
          <a:bodyPr vert="horz" lIns="91424" tIns="45712" rIns="91424" bIns="45712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88"/>
            <a:ext cx="2895600" cy="365125"/>
          </a:xfrm>
          <a:prstGeom prst="rect">
            <a:avLst/>
          </a:prstGeom>
        </p:spPr>
        <p:txBody>
          <a:bodyPr vert="horz" lIns="91424" tIns="45712" rIns="91424" bIns="45712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852" y="6042063"/>
            <a:ext cx="619125" cy="631825"/>
          </a:xfrm>
          <a:prstGeom prst="rect">
            <a:avLst/>
          </a:prstGeom>
        </p:spPr>
        <p:txBody>
          <a:bodyPr vert="horz" lIns="91424" tIns="45712" rIns="91424" bIns="45712" rtlCol="0" anchor="ctr">
            <a:normAutofit/>
          </a:bodyPr>
          <a:lstStyle>
            <a:lvl1pPr algn="ctr">
              <a:lnSpc>
                <a:spcPts val="2104"/>
              </a:lnSpc>
              <a:defRPr sz="2400" smtClean="0">
                <a:solidFill>
                  <a:schemeClr val="bg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7AB3045-1F38-4F49-8A47-0198A9AFB45E}" type="slidenum">
              <a:rPr lang="ru-RU">
                <a:solidFill>
                  <a:prstClr val="white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29574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6" r:id="rId1"/>
    <p:sldLayoutId id="2147483997" r:id="rId2"/>
    <p:sldLayoutId id="2147483998" r:id="rId3"/>
    <p:sldLayoutId id="2147483999" r:id="rId4"/>
    <p:sldLayoutId id="2147484000" r:id="rId5"/>
    <p:sldLayoutId id="2147484001" r:id="rId6"/>
    <p:sldLayoutId id="2147484002" r:id="rId7"/>
    <p:sldLayoutId id="2147484003" r:id="rId8"/>
    <p:sldLayoutId id="2147484004" r:id="rId9"/>
    <p:sldLayoutId id="2147484005" r:id="rId10"/>
    <p:sldLayoutId id="2147484006" r:id="rId11"/>
    <p:sldLayoutId id="2147484007" r:id="rId12"/>
  </p:sldLayoutIdLst>
  <p:hf hdr="0" ftr="0" dt="0"/>
  <p:txStyles>
    <p:titleStyle>
      <a:lvl1pPr algn="l" defTabSz="912813" rtl="0" fontAlgn="base">
        <a:lnSpc>
          <a:spcPts val="4563"/>
        </a:lnSpc>
        <a:spcBef>
          <a:spcPct val="0"/>
        </a:spcBef>
        <a:spcAft>
          <a:spcPct val="0"/>
        </a:spcAft>
        <a:defRPr sz="37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912813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2pPr>
      <a:lvl3pPr algn="l" defTabSz="912813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3pPr>
      <a:lvl4pPr algn="l" defTabSz="912813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4pPr>
      <a:lvl5pPr algn="l" defTabSz="912813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5pPr>
      <a:lvl6pPr marL="457200" algn="l" defTabSz="912813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6pPr>
      <a:lvl7pPr marL="914400" algn="l" defTabSz="912813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7pPr>
      <a:lvl8pPr marL="1371600" algn="l" defTabSz="912813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8pPr>
      <a:lvl9pPr marL="1828800" algn="l" defTabSz="912813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9pPr>
    </p:titleStyle>
    <p:bodyStyle>
      <a:lvl1pPr marL="317500" algn="l" defTabSz="912813" rtl="0" fontAlgn="base">
        <a:spcBef>
          <a:spcPct val="20000"/>
        </a:spcBef>
        <a:spcAft>
          <a:spcPct val="0"/>
        </a:spcAft>
        <a:buFont typeface="+mj-lt"/>
        <a:defRPr sz="3200" kern="1200">
          <a:solidFill>
            <a:srgbClr val="005AA9"/>
          </a:solidFill>
          <a:latin typeface="+mj-lt"/>
          <a:ea typeface="+mn-ea"/>
          <a:cs typeface="+mn-cs"/>
        </a:defRPr>
      </a:lvl1pPr>
      <a:lvl2pPr marL="317500" algn="l" defTabSz="912813" rtl="0" fontAlgn="base">
        <a:spcBef>
          <a:spcPct val="20000"/>
        </a:spcBef>
        <a:spcAft>
          <a:spcPct val="0"/>
        </a:spcAft>
        <a:buFont typeface="Arial" pitchFamily="34" charset="0"/>
        <a:defRPr sz="2100" kern="1200">
          <a:solidFill>
            <a:srgbClr val="504F53"/>
          </a:solidFill>
          <a:latin typeface="+mj-lt"/>
          <a:ea typeface="+mn-ea"/>
          <a:cs typeface="+mn-cs"/>
        </a:defRPr>
      </a:lvl2pPr>
      <a:lvl3pPr marL="623888" indent="-227013" algn="l" defTabSz="912813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100" kern="1200">
          <a:solidFill>
            <a:srgbClr val="504F53"/>
          </a:solidFill>
          <a:latin typeface="+mj-lt"/>
          <a:ea typeface="+mn-ea"/>
          <a:cs typeface="+mn-cs"/>
        </a:defRPr>
      </a:lvl3pPr>
      <a:lvl4pPr indent="314325" algn="just" defTabSz="912813" rtl="0" fontAlgn="base">
        <a:lnSpc>
          <a:spcPts val="1575"/>
        </a:lnSpc>
        <a:spcBef>
          <a:spcPts val="350"/>
        </a:spcBef>
        <a:spcAft>
          <a:spcPct val="0"/>
        </a:spcAft>
        <a:buFont typeface="Arial" pitchFamily="34" charset="0"/>
        <a:defRPr sz="1400" kern="1200">
          <a:solidFill>
            <a:srgbClr val="504F53"/>
          </a:solidFill>
          <a:latin typeface="+mj-lt"/>
          <a:ea typeface="+mn-ea"/>
          <a:cs typeface="+mn-cs"/>
        </a:defRPr>
      </a:lvl4pPr>
      <a:lvl5pPr marL="1257300" algn="l" defTabSz="912813" rtl="0" fontAlgn="base">
        <a:lnSpc>
          <a:spcPts val="1575"/>
        </a:lnSpc>
        <a:spcBef>
          <a:spcPts val="350"/>
        </a:spcBef>
        <a:spcAft>
          <a:spcPct val="0"/>
        </a:spcAft>
        <a:buFont typeface="Arial" pitchFamily="34" charset="0"/>
        <a:defRPr sz="1200" kern="1200">
          <a:solidFill>
            <a:srgbClr val="8D8C90"/>
          </a:solidFill>
          <a:latin typeface="+mj-lt"/>
          <a:ea typeface="+mn-ea"/>
          <a:cs typeface="+mn-cs"/>
        </a:defRPr>
      </a:lvl5pPr>
      <a:lvl6pPr marL="2514156" indent="-228560" algn="l" defTabSz="91423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75" indent="-228560" algn="l" defTabSz="91423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95" indent="-228560" algn="l" defTabSz="91423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14" indent="-228560" algn="l" defTabSz="91423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19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39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58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77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96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16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835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54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ctrTitle"/>
          </p:nvPr>
        </p:nvSpPr>
        <p:spPr>
          <a:xfrm>
            <a:off x="2589159" y="1844824"/>
            <a:ext cx="4034197" cy="2304256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2800" dirty="0" smtClean="0">
                <a:cs typeface="Arial" pitchFamily="34" charset="0"/>
              </a:rPr>
              <a:t/>
            </a:r>
            <a:br>
              <a:rPr lang="ru-RU" sz="2800" dirty="0" smtClean="0">
                <a:cs typeface="Arial" pitchFamily="34" charset="0"/>
              </a:rPr>
            </a:br>
            <a:r>
              <a:rPr lang="ru-RU" sz="2400" b="0" dirty="0"/>
              <a:t/>
            </a:r>
            <a:br>
              <a:rPr lang="ru-RU" sz="2400" b="0" dirty="0"/>
            </a:br>
            <a:r>
              <a:rPr lang="ru-RU" sz="2800" dirty="0" smtClean="0">
                <a:cs typeface="Arial" pitchFamily="34" charset="0"/>
              </a:rPr>
              <a:t/>
            </a:r>
            <a:br>
              <a:rPr lang="ru-RU" sz="2800" dirty="0" smtClean="0">
                <a:cs typeface="Arial" pitchFamily="34" charset="0"/>
              </a:rPr>
            </a:br>
            <a:endParaRPr lang="ru-RU" sz="2800" dirty="0" smtClean="0">
              <a:cs typeface="Arial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883182" y="6391206"/>
            <a:ext cx="144616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400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август 2018 года</a:t>
            </a:r>
            <a:endParaRPr lang="ru-RU" sz="14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3577291"/>
            <a:ext cx="8514758" cy="64807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algn="ctr" defTabSz="1043056">
              <a:spcBef>
                <a:spcPct val="0"/>
              </a:spcBef>
            </a:pPr>
            <a:r>
              <a:rPr lang="ru-RU" sz="3200" b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Риск-ориентированный </a:t>
            </a:r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подход при проведении камеральных </a:t>
            </a:r>
            <a:r>
              <a:rPr lang="ru-RU" sz="3200" b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налоговых проверок</a:t>
            </a:r>
            <a:endParaRPr lang="ru-RU" sz="3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95938" y="5589240"/>
            <a:ext cx="4392488" cy="64807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85000" lnSpcReduction="2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04048" y="5125167"/>
            <a:ext cx="3906246" cy="1224136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lnSpcReduction="10000"/>
          </a:bodyPr>
          <a:lstStyle/>
          <a:p>
            <a:pPr marL="0" marR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6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Начальник отдела </a:t>
            </a:r>
          </a:p>
          <a:p>
            <a:pPr marL="0" marR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6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камерального контроля</a:t>
            </a:r>
            <a:r>
              <a:rPr lang="en-US" sz="16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ru-RU" sz="16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УФНС </a:t>
            </a:r>
          </a:p>
          <a:p>
            <a:pPr marL="0" marR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6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России по Свердловской области</a:t>
            </a:r>
          </a:p>
          <a:p>
            <a:pPr marL="0" marR="0" indent="0" algn="just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ru-RU" sz="1600" b="1" dirty="0" smtClean="0">
              <a:solidFill>
                <a:schemeClr val="bg1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marL="0" marR="0" indent="0" algn="just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6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Н.Ю. Турусова</a:t>
            </a:r>
            <a:endParaRPr kumimoji="0" lang="en-US" sz="1600" b="1" i="0" u="none" strike="noStrike" kern="1200" cap="none" spc="0" normalizeH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marL="0" marR="0" indent="0" algn="just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US" sz="1400" b="1" dirty="0">
              <a:solidFill>
                <a:schemeClr val="bg1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1578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ru-RU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sp>
        <p:nvSpPr>
          <p:cNvPr id="131" name="TextBox 130"/>
          <p:cNvSpPr txBox="1"/>
          <p:nvPr/>
        </p:nvSpPr>
        <p:spPr>
          <a:xfrm>
            <a:off x="1693395" y="911224"/>
            <a:ext cx="2652911" cy="673224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600" noProof="0" dirty="0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 нарушенными КС</a:t>
            </a:r>
            <a:r>
              <a:rPr lang="en-US" sz="1600" noProof="0" dirty="0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(</a:t>
            </a:r>
            <a:r>
              <a:rPr lang="ru-RU" sz="1600" noProof="0" dirty="0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1.27-1.28</a:t>
            </a:r>
            <a:r>
              <a:rPr lang="en-US" sz="1600" noProof="0" dirty="0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)</a:t>
            </a:r>
            <a:endParaRPr kumimoji="0" lang="ru-RU" sz="160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61" name="TextBox 160"/>
          <p:cNvSpPr txBox="1"/>
          <p:nvPr/>
        </p:nvSpPr>
        <p:spPr>
          <a:xfrm>
            <a:off x="1732654" y="1416067"/>
            <a:ext cx="3528392" cy="673224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Autofit/>
          </a:bodyPr>
          <a:lstStyle>
            <a:defPPr>
              <a:defRPr lang="ru-RU"/>
            </a:defPPr>
            <a:lvl1pPr marR="0" indent="0" algn="ctr" defTabSz="1043056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 b="1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defRPr>
            </a:lvl1pPr>
          </a:lstStyle>
          <a:p>
            <a:pPr algn="l"/>
            <a:r>
              <a:rPr lang="ru-RU" b="0" dirty="0"/>
              <a:t>с расхождениями по </a:t>
            </a:r>
            <a:r>
              <a:rPr lang="ru-RU" b="0" dirty="0" smtClean="0"/>
              <a:t>СФ</a:t>
            </a:r>
            <a:endParaRPr lang="ru-RU" b="0" dirty="0"/>
          </a:p>
        </p:txBody>
      </p:sp>
      <p:sp>
        <p:nvSpPr>
          <p:cNvPr id="164" name="TextBox 163"/>
          <p:cNvSpPr txBox="1"/>
          <p:nvPr/>
        </p:nvSpPr>
        <p:spPr>
          <a:xfrm>
            <a:off x="2092108" y="2990490"/>
            <a:ext cx="4321667" cy="673224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Autofit/>
          </a:bodyPr>
          <a:lstStyle>
            <a:defPPr>
              <a:defRPr lang="ru-RU"/>
            </a:defPPr>
            <a:lvl1pPr marR="0" indent="0" defTabSz="1043056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 b="1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ru-RU" b="0" dirty="0"/>
              <a:t>выгодоприобретателей, выявленных по результатам МНК </a:t>
            </a:r>
          </a:p>
          <a:p>
            <a:r>
              <a:rPr lang="ru-RU" b="0" dirty="0"/>
              <a:t>от расхождений, «сомнительной» задолженности</a:t>
            </a:r>
          </a:p>
        </p:txBody>
      </p:sp>
      <p:sp>
        <p:nvSpPr>
          <p:cNvPr id="165" name="TextBox 164"/>
          <p:cNvSpPr txBox="1"/>
          <p:nvPr/>
        </p:nvSpPr>
        <p:spPr>
          <a:xfrm>
            <a:off x="1832872" y="4474974"/>
            <a:ext cx="3528392" cy="804353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Autofit/>
          </a:bodyPr>
          <a:lstStyle>
            <a:defPPr>
              <a:defRPr lang="ru-RU"/>
            </a:defPPr>
            <a:lvl1pPr marR="0" indent="0" defTabSz="1043056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 b="1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ru-RU" b="0" dirty="0"/>
              <a:t>за подписью должностных лиц, отказавшихся</a:t>
            </a:r>
          </a:p>
          <a:p>
            <a:r>
              <a:rPr lang="ru-RU" b="0" dirty="0"/>
              <a:t>от управления деятельностью ЮЛ</a:t>
            </a:r>
          </a:p>
        </p:txBody>
      </p:sp>
      <p:sp>
        <p:nvSpPr>
          <p:cNvPr id="166" name="TextBox 165"/>
          <p:cNvSpPr txBox="1"/>
          <p:nvPr/>
        </p:nvSpPr>
        <p:spPr>
          <a:xfrm>
            <a:off x="1948329" y="4023827"/>
            <a:ext cx="5049175" cy="673224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Autofit/>
          </a:bodyPr>
          <a:lstStyle>
            <a:defPPr>
              <a:defRPr lang="ru-RU"/>
            </a:defPPr>
            <a:lvl1pPr marR="0" indent="0" defTabSz="1043056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 b="1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ru-RU" b="0" dirty="0"/>
              <a:t>за подписью «массовых» подписантов</a:t>
            </a:r>
          </a:p>
        </p:txBody>
      </p:sp>
      <p:sp>
        <p:nvSpPr>
          <p:cNvPr id="169" name="TextBox 168"/>
          <p:cNvSpPr txBox="1"/>
          <p:nvPr/>
        </p:nvSpPr>
        <p:spPr>
          <a:xfrm>
            <a:off x="1621149" y="4994444"/>
            <a:ext cx="3528392" cy="804353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Autofit/>
          </a:bodyPr>
          <a:lstStyle>
            <a:defPPr>
              <a:defRPr lang="ru-RU"/>
            </a:defPPr>
            <a:lvl1pPr marR="0" indent="0" defTabSz="1043056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 b="1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ru-RU" b="0" dirty="0"/>
              <a:t>с обнулением показателей (для устранения расхождения) </a:t>
            </a:r>
          </a:p>
        </p:txBody>
      </p:sp>
      <p:cxnSp>
        <p:nvCxnSpPr>
          <p:cNvPr id="195" name="Прямая соединительная линия 194"/>
          <p:cNvCxnSpPr/>
          <p:nvPr/>
        </p:nvCxnSpPr>
        <p:spPr>
          <a:xfrm>
            <a:off x="1524405" y="1475362"/>
            <a:ext cx="346969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9" name="Прямая соединительная линия 198"/>
          <p:cNvCxnSpPr/>
          <p:nvPr/>
        </p:nvCxnSpPr>
        <p:spPr>
          <a:xfrm flipV="1">
            <a:off x="1816042" y="1999249"/>
            <a:ext cx="6790604" cy="1604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1" name="Овал 80"/>
          <p:cNvSpPr/>
          <p:nvPr/>
        </p:nvSpPr>
        <p:spPr>
          <a:xfrm>
            <a:off x="1054533" y="1052114"/>
            <a:ext cx="449734" cy="44750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7" name="Овал 86"/>
          <p:cNvSpPr/>
          <p:nvPr/>
        </p:nvSpPr>
        <p:spPr>
          <a:xfrm>
            <a:off x="1305801" y="1522572"/>
            <a:ext cx="449734" cy="44750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1957520" y="2083519"/>
            <a:ext cx="3499140" cy="369466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Autofit/>
          </a:bodyPr>
          <a:lstStyle>
            <a:defPPr>
              <a:defRPr lang="ru-RU"/>
            </a:defPPr>
            <a:lvl1pPr marR="0" indent="0" defTabSz="1043056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 b="1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en-US" b="0" dirty="0"/>
              <a:t>c</a:t>
            </a:r>
            <a:r>
              <a:rPr lang="ru-RU" b="0" dirty="0"/>
              <a:t> «сомнительной» задолженностью </a:t>
            </a:r>
          </a:p>
        </p:txBody>
      </p:sp>
      <p:sp>
        <p:nvSpPr>
          <p:cNvPr id="91" name="Овал 90"/>
          <p:cNvSpPr/>
          <p:nvPr/>
        </p:nvSpPr>
        <p:spPr>
          <a:xfrm>
            <a:off x="1468527" y="2045914"/>
            <a:ext cx="449734" cy="44750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2067045" y="2454119"/>
            <a:ext cx="3188023" cy="673224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Autofit/>
          </a:bodyPr>
          <a:lstStyle>
            <a:defPPr>
              <a:defRPr lang="ru-RU"/>
            </a:defPPr>
            <a:lvl1pPr marR="0" indent="0" defTabSz="1043056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 b="1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ru-RU" b="0" dirty="0"/>
              <a:t>участников схем «трехзвенная цепочка</a:t>
            </a:r>
            <a:r>
              <a:rPr lang="ru-RU" b="0" dirty="0" smtClean="0"/>
              <a:t>»</a:t>
            </a:r>
            <a:endParaRPr lang="ru-RU" b="0" dirty="0"/>
          </a:p>
        </p:txBody>
      </p:sp>
      <p:sp>
        <p:nvSpPr>
          <p:cNvPr id="93" name="Овал 92"/>
          <p:cNvSpPr/>
          <p:nvPr/>
        </p:nvSpPr>
        <p:spPr>
          <a:xfrm>
            <a:off x="1620840" y="2594786"/>
            <a:ext cx="449734" cy="44750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4" name="Овал 93"/>
          <p:cNvSpPr/>
          <p:nvPr/>
        </p:nvSpPr>
        <p:spPr>
          <a:xfrm>
            <a:off x="1608003" y="3087481"/>
            <a:ext cx="449734" cy="44750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5" name="Овал 94"/>
          <p:cNvSpPr/>
          <p:nvPr/>
        </p:nvSpPr>
        <p:spPr>
          <a:xfrm>
            <a:off x="1608003" y="3604714"/>
            <a:ext cx="449734" cy="44750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97" name="Прямая соединительная линия 96"/>
          <p:cNvCxnSpPr/>
          <p:nvPr/>
        </p:nvCxnSpPr>
        <p:spPr>
          <a:xfrm>
            <a:off x="2057740" y="3064810"/>
            <a:ext cx="4746511" cy="415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2" name="Прямая соединительная линия 101"/>
          <p:cNvCxnSpPr/>
          <p:nvPr/>
        </p:nvCxnSpPr>
        <p:spPr>
          <a:xfrm flipV="1">
            <a:off x="2011273" y="3615836"/>
            <a:ext cx="5750294" cy="1066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3" name="Прямая соединительная линия 102"/>
          <p:cNvCxnSpPr/>
          <p:nvPr/>
        </p:nvCxnSpPr>
        <p:spPr>
          <a:xfrm>
            <a:off x="1858152" y="4603676"/>
            <a:ext cx="3925607" cy="71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5" name="Прямая соединительная линия 104"/>
          <p:cNvCxnSpPr/>
          <p:nvPr/>
        </p:nvCxnSpPr>
        <p:spPr>
          <a:xfrm>
            <a:off x="1655944" y="5149690"/>
            <a:ext cx="4720615" cy="681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6" name="Овал 105"/>
          <p:cNvSpPr/>
          <p:nvPr/>
        </p:nvSpPr>
        <p:spPr>
          <a:xfrm>
            <a:off x="1524405" y="4153354"/>
            <a:ext cx="449734" cy="44750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08" name="Прямая соединительная линия 107"/>
          <p:cNvCxnSpPr/>
          <p:nvPr/>
        </p:nvCxnSpPr>
        <p:spPr>
          <a:xfrm flipV="1">
            <a:off x="1399007" y="5647731"/>
            <a:ext cx="5718603" cy="243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3" name="Овал 72"/>
          <p:cNvSpPr/>
          <p:nvPr/>
        </p:nvSpPr>
        <p:spPr>
          <a:xfrm>
            <a:off x="1199061" y="5142569"/>
            <a:ext cx="449734" cy="44750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2045641" y="3503010"/>
            <a:ext cx="3528392" cy="673224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Autofit/>
          </a:bodyPr>
          <a:lstStyle>
            <a:defPPr>
              <a:defRPr lang="ru-RU"/>
            </a:defPPr>
            <a:lvl1pPr marR="0" indent="0" defTabSz="1043056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 b="1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ru-RU" b="0" dirty="0"/>
              <a:t>за подписью должностных лиц, дисквалифицированных </a:t>
            </a:r>
          </a:p>
          <a:p>
            <a:r>
              <a:rPr lang="ru-RU" b="0" dirty="0"/>
              <a:t>по решению </a:t>
            </a:r>
            <a:r>
              <a:rPr lang="ru-RU" b="0" dirty="0" smtClean="0"/>
              <a:t>суда</a:t>
            </a:r>
            <a:endParaRPr lang="ru-RU" b="0" dirty="0"/>
          </a:p>
        </p:txBody>
      </p:sp>
      <p:cxnSp>
        <p:nvCxnSpPr>
          <p:cNvPr id="79" name="Прямая соединительная линия 78"/>
          <p:cNvCxnSpPr/>
          <p:nvPr/>
        </p:nvCxnSpPr>
        <p:spPr>
          <a:xfrm flipV="1">
            <a:off x="1858152" y="4108741"/>
            <a:ext cx="5822093" cy="66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2" name="Прямая соединительная линия 81"/>
          <p:cNvCxnSpPr/>
          <p:nvPr/>
        </p:nvCxnSpPr>
        <p:spPr>
          <a:xfrm flipV="1">
            <a:off x="2050677" y="2531502"/>
            <a:ext cx="4465540" cy="293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6" name="TextBox 65"/>
          <p:cNvSpPr txBox="1"/>
          <p:nvPr/>
        </p:nvSpPr>
        <p:spPr>
          <a:xfrm>
            <a:off x="1085417" y="6134753"/>
            <a:ext cx="6980559" cy="367363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20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96" name="Овал 95"/>
          <p:cNvSpPr/>
          <p:nvPr/>
        </p:nvSpPr>
        <p:spPr>
          <a:xfrm>
            <a:off x="1395972" y="4659124"/>
            <a:ext cx="449734" cy="44750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" name="Овал 60"/>
          <p:cNvSpPr/>
          <p:nvPr/>
        </p:nvSpPr>
        <p:spPr>
          <a:xfrm>
            <a:off x="872757" y="5620200"/>
            <a:ext cx="519580" cy="487816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2" name="Прямая соединительная линия 61"/>
          <p:cNvCxnSpPr/>
          <p:nvPr/>
        </p:nvCxnSpPr>
        <p:spPr>
          <a:xfrm>
            <a:off x="1351356" y="6059889"/>
            <a:ext cx="4137148" cy="1800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4" name="TextBox 63"/>
          <p:cNvSpPr txBox="1"/>
          <p:nvPr/>
        </p:nvSpPr>
        <p:spPr>
          <a:xfrm>
            <a:off x="1358026" y="5452017"/>
            <a:ext cx="3528392" cy="804353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Autofit/>
          </a:bodyPr>
          <a:lstStyle>
            <a:defPPr>
              <a:defRPr lang="ru-RU"/>
            </a:defPPr>
            <a:lvl1pPr marR="0" indent="0" defTabSz="1043056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 b="1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ru-RU" b="0" dirty="0"/>
              <a:t>с применением вычетов по СФ до 2015 г.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689400" y="351725"/>
            <a:ext cx="6035380" cy="578916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Autofit/>
          </a:bodyPr>
          <a:lstStyle>
            <a:defPPr>
              <a:defRPr lang="ru-RU"/>
            </a:defPPr>
            <a:lvl1pPr marR="0" indent="0" defTabSz="1043056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 b="1">
                <a:solidFill>
                  <a:srgbClr val="005AA9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Объекты налогового </a:t>
            </a:r>
            <a:r>
              <a:rPr lang="ru-RU" dirty="0" smtClean="0"/>
              <a:t>контроля ПО </a:t>
            </a:r>
            <a:r>
              <a:rPr lang="ru-RU" dirty="0"/>
              <a:t>АСК «НДС-2»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749274" y="764705"/>
            <a:ext cx="4262888" cy="432048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Налоговые декларации:</a:t>
            </a:r>
          </a:p>
        </p:txBody>
      </p:sp>
    </p:spTree>
    <p:extLst>
      <p:ext uri="{BB962C8B-B14F-4D97-AF65-F5344CB8AC3E}">
        <p14:creationId xmlns:p14="http://schemas.microsoft.com/office/powerpoint/2010/main" val="2101176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3568" y="501075"/>
            <a:ext cx="8208912" cy="1105803"/>
          </a:xfrm>
        </p:spPr>
        <p:txBody>
          <a:bodyPr/>
          <a:lstStyle/>
          <a:p>
            <a:pPr algn="ctr"/>
            <a:r>
              <a:rPr lang="ru-RU" sz="2400" dirty="0" smtClean="0"/>
              <a:t>Статья 54.1 НК РФ. Пределы осуществления прав по исчислению налоговой базы и (или) суммы налога</a:t>
            </a:r>
            <a:endParaRPr lang="ru-RU" sz="2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>
                <a:solidFill>
                  <a:prstClr val="white"/>
                </a:solidFill>
              </a:rPr>
              <a:t>10</a:t>
            </a:r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6" name="Рисунок 5"/>
          <p:cNvPicPr/>
          <p:nvPr/>
        </p:nvPicPr>
        <p:blipFill rotWithShape="1">
          <a:blip r:embed="rId2"/>
          <a:srcRect l="38763" t="31302" r="5289" b="22104"/>
          <a:stretch/>
        </p:blipFill>
        <p:spPr>
          <a:xfrm>
            <a:off x="755576" y="1916832"/>
            <a:ext cx="7560840" cy="4680520"/>
          </a:xfrm>
          <a:prstGeom prst="rect">
            <a:avLst/>
          </a:prstGeom>
        </p:spPr>
      </p:pic>
      <p:sp>
        <p:nvSpPr>
          <p:cNvPr id="2" name="Скругленный прямоугольник 1"/>
          <p:cNvSpPr/>
          <p:nvPr/>
        </p:nvSpPr>
        <p:spPr>
          <a:xfrm>
            <a:off x="755576" y="2060848"/>
            <a:ext cx="3600400" cy="100811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755576" y="2276872"/>
            <a:ext cx="3528392" cy="576064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92500" lnSpcReduction="20000"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2000" b="1" noProof="0" dirty="0" smtClean="0">
                <a:latin typeface="+mj-lt"/>
                <a:ea typeface="+mj-ea"/>
                <a:cs typeface="+mj-cs"/>
              </a:rPr>
              <a:t>Контрольно-аналитическая работа</a:t>
            </a:r>
            <a:endParaRPr kumimoji="0" lang="ru-RU" sz="20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863820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ru-RU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580112" y="2564904"/>
            <a:ext cx="2448272" cy="36004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40000" lnSpcReduction="2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83970" y="354630"/>
            <a:ext cx="7805014" cy="698106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Autofit/>
          </a:bodyPr>
          <a:lstStyle>
            <a:defPPr>
              <a:defRPr lang="ru-RU"/>
            </a:defPPr>
            <a:lvl1pPr marR="0" indent="0" defTabSz="1043056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 b="1">
                <a:solidFill>
                  <a:srgbClr val="005AA9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defRPr>
            </a:lvl1pPr>
          </a:lstStyle>
          <a:p>
            <a:pPr algn="ctr"/>
            <a:r>
              <a:rPr lang="ru-RU" dirty="0" smtClean="0"/>
              <a:t>Система управление рисками ФНС России</a:t>
            </a:r>
            <a:endParaRPr lang="ru-RU" dirty="0"/>
          </a:p>
        </p:txBody>
      </p:sp>
      <p:pic>
        <p:nvPicPr>
          <p:cNvPr id="6" name="Рисунок 5"/>
          <p:cNvPicPr/>
          <p:nvPr/>
        </p:nvPicPr>
        <p:blipFill rotWithShape="1">
          <a:blip r:embed="rId2"/>
          <a:srcRect l="40194" t="28530" r="3454" b="38239"/>
          <a:stretch/>
        </p:blipFill>
        <p:spPr>
          <a:xfrm>
            <a:off x="683970" y="1196752"/>
            <a:ext cx="7975000" cy="3385542"/>
          </a:xfrm>
          <a:prstGeom prst="rect">
            <a:avLst/>
          </a:prstGeom>
        </p:spPr>
      </p:pic>
      <p:pic>
        <p:nvPicPr>
          <p:cNvPr id="7" name="Рисунок 6"/>
          <p:cNvPicPr/>
          <p:nvPr/>
        </p:nvPicPr>
        <p:blipFill rotWithShape="1">
          <a:blip r:embed="rId2"/>
          <a:srcRect l="38632" t="63671" r="29548" b="23151"/>
          <a:stretch/>
        </p:blipFill>
        <p:spPr>
          <a:xfrm>
            <a:off x="755576" y="4797152"/>
            <a:ext cx="4657725" cy="131445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508104" y="4797152"/>
            <a:ext cx="2808312" cy="28803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25000" lnSpcReduction="2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92083" y="4653136"/>
            <a:ext cx="3312367" cy="864096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м</a:t>
            </a: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лн.</a:t>
            </a:r>
            <a:r>
              <a:rPr kumimoji="0" lang="ru-RU" b="1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налогоплательщиков</a:t>
            </a:r>
          </a:p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2400" b="1" baseline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9</a:t>
            </a:r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 млн. декларац</a:t>
            </a:r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ий</a:t>
            </a:r>
            <a:endParaRPr kumimoji="0" lang="ru-RU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056834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683568" y="491397"/>
            <a:ext cx="914400" cy="9144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solidFill>
                  <a:srgbClr val="005AA9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     Свердловская область  1 квартал 2018</a:t>
            </a:r>
            <a:endParaRPr lang="ru-RU" sz="2800" b="1" i="1" dirty="0" smtClean="0">
              <a:solidFill>
                <a:srgbClr val="005AA9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97560" y="1256761"/>
            <a:ext cx="1668380" cy="1392005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8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graphicFrame>
        <p:nvGraphicFramePr>
          <p:cNvPr id="30" name="Диаграмма 2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14734948"/>
              </p:ext>
            </p:extLst>
          </p:nvPr>
        </p:nvGraphicFramePr>
        <p:xfrm>
          <a:off x="899592" y="1844824"/>
          <a:ext cx="7488832" cy="36724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478222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Стрелка углом вверх 22"/>
          <p:cNvSpPr/>
          <p:nvPr/>
        </p:nvSpPr>
        <p:spPr>
          <a:xfrm rot="5400000">
            <a:off x="2410836" y="5192688"/>
            <a:ext cx="762615" cy="887456"/>
          </a:xfrm>
          <a:prstGeom prst="bentUpArrow">
            <a:avLst>
              <a:gd name="adj1" fmla="val 32840"/>
              <a:gd name="adj2" fmla="val 25000"/>
              <a:gd name="adj3" fmla="val 35780"/>
            </a:avLst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44" name="Стрелка углом вверх 43"/>
          <p:cNvSpPr/>
          <p:nvPr/>
        </p:nvSpPr>
        <p:spPr>
          <a:xfrm rot="5400000">
            <a:off x="1490193" y="3911091"/>
            <a:ext cx="762615" cy="887456"/>
          </a:xfrm>
          <a:prstGeom prst="bentUpArrow">
            <a:avLst>
              <a:gd name="adj1" fmla="val 32840"/>
              <a:gd name="adj2" fmla="val 25000"/>
              <a:gd name="adj3" fmla="val 35780"/>
            </a:avLst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2" name="Заголовок 1"/>
          <p:cNvSpPr txBox="1">
            <a:spLocks/>
          </p:cNvSpPr>
          <p:nvPr/>
        </p:nvSpPr>
        <p:spPr>
          <a:xfrm>
            <a:off x="733847" y="404664"/>
            <a:ext cx="8143875" cy="7562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400" b="1" cap="all" dirty="0" smtClean="0">
                <a:solidFill>
                  <a:srgbClr val="1F497D"/>
                </a:solidFill>
                <a:latin typeface="Arial Narrow" panose="020B0606020202030204" pitchFamily="34" charset="0"/>
              </a:rPr>
              <a:t>ОБЩЕДОСТУПНЫЕ ДАННЫЕ на САЙТЕ ФНС России</a:t>
            </a:r>
            <a:endParaRPr lang="ru-RU" sz="2400" b="1" cap="all" dirty="0">
              <a:solidFill>
                <a:srgbClr val="1F497D"/>
              </a:solidFill>
              <a:latin typeface="Arial Narrow" panose="020B060602020203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823724" y="1749172"/>
            <a:ext cx="2487671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lvl="1" indent="-171450" algn="ctr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Tx/>
              <a:buChar char="••"/>
            </a:pPr>
            <a:r>
              <a:rPr lang="ru-RU" sz="1200" dirty="0" smtClean="0">
                <a:solidFill>
                  <a:prstClr val="black"/>
                </a:solidFill>
              </a:rPr>
              <a:t>ВЫПИСКА ИЗ ЕГРЮЛ/ЕГРИП В ФОРМЕ ЭЛЕКТРОННОГО ДОКУМЕНТА</a:t>
            </a:r>
            <a:endParaRPr lang="ru-RU" sz="1200" dirty="0">
              <a:solidFill>
                <a:prstClr val="black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603334" y="1394469"/>
            <a:ext cx="29348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ЕЖЕГОДНОЕ ПУБЛИКОВАНИЕ НА САЙТЕ ДАННЫХ ПО НАПРАВЛЕНИЯМ:</a:t>
            </a:r>
          </a:p>
        </p:txBody>
      </p:sp>
      <p:grpSp>
        <p:nvGrpSpPr>
          <p:cNvPr id="30" name="Группа 29"/>
          <p:cNvGrpSpPr/>
          <p:nvPr/>
        </p:nvGrpSpPr>
        <p:grpSpPr>
          <a:xfrm>
            <a:off x="471362" y="1682363"/>
            <a:ext cx="1489212" cy="1096181"/>
            <a:chOff x="0" y="514348"/>
            <a:chExt cx="1985616" cy="1096181"/>
          </a:xfrm>
        </p:grpSpPr>
        <p:sp>
          <p:nvSpPr>
            <p:cNvPr id="31" name="Скругленный прямоугольник 30"/>
            <p:cNvSpPr/>
            <p:nvPr/>
          </p:nvSpPr>
          <p:spPr>
            <a:xfrm>
              <a:off x="0" y="514348"/>
              <a:ext cx="1985616" cy="1096181"/>
            </a:xfrm>
            <a:prstGeom prst="roundRect">
              <a:avLst>
                <a:gd name="adj" fmla="val 16670"/>
              </a:avLst>
            </a:prstGeom>
            <a:solidFill>
              <a:schemeClr val="tx2">
                <a:alpha val="49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3" name="Скругленный прямоугольник 4"/>
            <p:cNvSpPr/>
            <p:nvPr/>
          </p:nvSpPr>
          <p:spPr>
            <a:xfrm>
              <a:off x="53521" y="567869"/>
              <a:ext cx="1878574" cy="98913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b="1" dirty="0" smtClean="0">
                  <a:solidFill>
                    <a:prstClr val="white"/>
                  </a:solidFill>
                </a:rPr>
                <a:t>РИСКИ БИЗНЕСА: ПРОВЕРЬ СЕБЯ И КОНТРАГЕНТА</a:t>
              </a:r>
              <a:endParaRPr lang="ru-RU" sz="1200" b="1" dirty="0">
                <a:solidFill>
                  <a:prstClr val="white"/>
                </a:solidFill>
              </a:endParaRPr>
            </a:p>
          </p:txBody>
        </p:sp>
      </p:grpSp>
      <p:sp>
        <p:nvSpPr>
          <p:cNvPr id="35" name="Прямоугольник 34"/>
          <p:cNvSpPr/>
          <p:nvPr/>
        </p:nvSpPr>
        <p:spPr>
          <a:xfrm>
            <a:off x="6737303" y="3474757"/>
            <a:ext cx="2531153" cy="1227666"/>
          </a:xfrm>
          <a:prstGeom prst="rect">
            <a:avLst/>
          </a:pr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7" name="Стрелка углом вверх 36"/>
          <p:cNvSpPr/>
          <p:nvPr/>
        </p:nvSpPr>
        <p:spPr>
          <a:xfrm rot="5400000">
            <a:off x="563528" y="2710411"/>
            <a:ext cx="735498" cy="871762"/>
          </a:xfrm>
          <a:prstGeom prst="bentUpArrow">
            <a:avLst>
              <a:gd name="adj1" fmla="val 32840"/>
              <a:gd name="adj2" fmla="val 25000"/>
              <a:gd name="adj3" fmla="val 35780"/>
            </a:avLst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38" name="Группа 37"/>
          <p:cNvGrpSpPr/>
          <p:nvPr/>
        </p:nvGrpSpPr>
        <p:grpSpPr>
          <a:xfrm>
            <a:off x="1346755" y="2833019"/>
            <a:ext cx="1627501" cy="1152217"/>
            <a:chOff x="1727944" y="2305833"/>
            <a:chExt cx="2170001" cy="1207944"/>
          </a:xfrm>
        </p:grpSpPr>
        <p:sp>
          <p:nvSpPr>
            <p:cNvPr id="39" name="Скругленный прямоугольник 38"/>
            <p:cNvSpPr/>
            <p:nvPr/>
          </p:nvSpPr>
          <p:spPr>
            <a:xfrm>
              <a:off x="1727944" y="2305833"/>
              <a:ext cx="2170001" cy="1207944"/>
            </a:xfrm>
            <a:prstGeom prst="roundRect">
              <a:avLst>
                <a:gd name="adj" fmla="val 16670"/>
              </a:avLst>
            </a:prstGeom>
            <a:solidFill>
              <a:schemeClr val="tx2">
                <a:alpha val="49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0" name="Скругленный прямоугольник 4"/>
            <p:cNvSpPr/>
            <p:nvPr/>
          </p:nvSpPr>
          <p:spPr>
            <a:xfrm>
              <a:off x="1786922" y="2388013"/>
              <a:ext cx="2052045" cy="106678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b="1" dirty="0" smtClean="0">
                  <a:solidFill>
                    <a:prstClr val="white"/>
                  </a:solidFill>
                </a:rPr>
                <a:t>ПРОВЕРКА КОРРЕКТНОСТИ ЗАПОЛНЕНИЯ СЧЕТ-ФАКТУРЫ</a:t>
              </a:r>
              <a:endParaRPr lang="ru-RU" sz="1200" b="1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41" name="Группа 40"/>
          <p:cNvGrpSpPr/>
          <p:nvPr/>
        </p:nvGrpSpPr>
        <p:grpSpPr>
          <a:xfrm>
            <a:off x="2292388" y="4223769"/>
            <a:ext cx="1919675" cy="1039894"/>
            <a:chOff x="3923482" y="3848642"/>
            <a:chExt cx="2170001" cy="1297121"/>
          </a:xfrm>
        </p:grpSpPr>
        <p:sp>
          <p:nvSpPr>
            <p:cNvPr id="42" name="Скругленный прямоугольник 41"/>
            <p:cNvSpPr/>
            <p:nvPr/>
          </p:nvSpPr>
          <p:spPr>
            <a:xfrm>
              <a:off x="3923482" y="3848642"/>
              <a:ext cx="2170001" cy="1297121"/>
            </a:xfrm>
            <a:prstGeom prst="roundRect">
              <a:avLst>
                <a:gd name="adj" fmla="val 16670"/>
              </a:avLst>
            </a:prstGeom>
            <a:solidFill>
              <a:schemeClr val="tx2">
                <a:alpha val="49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3" name="Скругленный прямоугольник 4"/>
            <p:cNvSpPr/>
            <p:nvPr/>
          </p:nvSpPr>
          <p:spPr>
            <a:xfrm>
              <a:off x="3986814" y="3911973"/>
              <a:ext cx="2043337" cy="123378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b="1" dirty="0" smtClean="0">
                  <a:solidFill>
                    <a:prstClr val="white"/>
                  </a:solidFill>
                </a:rPr>
                <a:t>ЕАЭС. ЗАЯВЛЕНИЕ О ВВОЗЕ ТОВАРОВ</a:t>
              </a:r>
              <a:endParaRPr lang="ru-RU" sz="1200" b="1" dirty="0">
                <a:solidFill>
                  <a:prstClr val="white"/>
                </a:solidFill>
              </a:endParaRPr>
            </a:p>
          </p:txBody>
        </p:sp>
      </p:grpSp>
      <p:sp>
        <p:nvSpPr>
          <p:cNvPr id="45" name="TextBox 44"/>
          <p:cNvSpPr txBox="1"/>
          <p:nvPr/>
        </p:nvSpPr>
        <p:spPr>
          <a:xfrm>
            <a:off x="2952232" y="2882651"/>
            <a:ext cx="2181179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lvl="1" indent="-171450" algn="ctr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Tx/>
              <a:buChar char="••"/>
            </a:pPr>
            <a:r>
              <a:rPr lang="ru-RU" sz="1200" dirty="0">
                <a:solidFill>
                  <a:prstClr val="black"/>
                </a:solidFill>
              </a:rPr>
              <a:t>ПРОВЕРКА </a:t>
            </a:r>
            <a:r>
              <a:rPr lang="ru-RU" sz="1200" dirty="0" smtClean="0">
                <a:solidFill>
                  <a:prstClr val="black"/>
                </a:solidFill>
              </a:rPr>
              <a:t>ВАЛИДНОСТИ ИНН/КПП   НАЛОГОПЛАТЕЛЬЩИКА  </a:t>
            </a:r>
          </a:p>
          <a:p>
            <a:pPr marL="0" lvl="1" algn="ctr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ru-RU" sz="1200" dirty="0" smtClean="0">
                <a:solidFill>
                  <a:prstClr val="black"/>
                </a:solidFill>
              </a:rPr>
              <a:t>   НА </a:t>
            </a:r>
            <a:r>
              <a:rPr lang="ru-RU" sz="1200" dirty="0">
                <a:solidFill>
                  <a:prstClr val="black"/>
                </a:solidFill>
              </a:rPr>
              <a:t>ДАТУ СДЕЛКИ 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3959072" y="4236507"/>
            <a:ext cx="209003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lvl="1" indent="-171450" algn="ctr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Tx/>
              <a:buChar char="••"/>
            </a:pPr>
            <a:r>
              <a:rPr lang="ru-RU" sz="1200" dirty="0" smtClean="0">
                <a:solidFill>
                  <a:prstClr val="black"/>
                </a:solidFill>
              </a:rPr>
              <a:t>ИНФОРМАЦИЯ О ПОСТУПЛЕНИИ ЭЛЕКТРОННОЙ КОПИИ ЗАЯВЛЕНИЯ</a:t>
            </a:r>
            <a:endParaRPr lang="ru-RU" sz="1200" dirty="0">
              <a:solidFill>
                <a:prstClr val="black"/>
              </a:solidFill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5408469" y="2174449"/>
            <a:ext cx="3422780" cy="181588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342900" indent="-342900" defTabSz="1043056">
              <a:spcBef>
                <a:spcPct val="0"/>
              </a:spcBef>
              <a:spcAft>
                <a:spcPts val="800"/>
              </a:spcAft>
              <a:buFont typeface="Wingdings" panose="05000000000000000000" pitchFamily="2" charset="2"/>
              <a:buChar char="v"/>
            </a:pPr>
            <a:r>
              <a:rPr lang="ru-RU" sz="14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СВЕДЕНИЯ О ЗАДОЛЖЕННОСТИ</a:t>
            </a:r>
            <a:endParaRPr lang="ru-RU" sz="1400" b="1" dirty="0">
              <a:solidFill>
                <a:prstClr val="black"/>
              </a:solidFill>
              <a:latin typeface="Arial Narrow" panose="020B0606020202030204" pitchFamily="34" charset="0"/>
            </a:endParaRPr>
          </a:p>
          <a:p>
            <a:pPr marL="342900" indent="-342900" defTabSz="1043056">
              <a:spcBef>
                <a:spcPct val="0"/>
              </a:spcBef>
              <a:spcAft>
                <a:spcPts val="800"/>
              </a:spcAft>
              <a:buFont typeface="Wingdings" panose="05000000000000000000" pitchFamily="2" charset="2"/>
              <a:buChar char="v"/>
            </a:pPr>
            <a:r>
              <a:rPr lang="ru-RU" sz="14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СВЕДЕНИЯ О ЧИСЛЕННОСТИ</a:t>
            </a:r>
            <a:endParaRPr lang="ru-RU" sz="1400" b="1" dirty="0">
              <a:solidFill>
                <a:prstClr val="black"/>
              </a:solidFill>
              <a:latin typeface="Arial Narrow" panose="020B0606020202030204" pitchFamily="34" charset="0"/>
            </a:endParaRPr>
          </a:p>
          <a:p>
            <a:pPr marL="342900" indent="-342900" defTabSz="1043056">
              <a:spcBef>
                <a:spcPct val="0"/>
              </a:spcBef>
              <a:spcAft>
                <a:spcPts val="800"/>
              </a:spcAft>
              <a:buFont typeface="Wingdings" panose="05000000000000000000" pitchFamily="2" charset="2"/>
              <a:buChar char="v"/>
            </a:pPr>
            <a:r>
              <a:rPr lang="ru-RU" sz="14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СВЕДЕНИЯ ОБ УПЛАТЕ НАЛОГОВ И СБОРОВ</a:t>
            </a:r>
          </a:p>
          <a:p>
            <a:pPr marL="342900" indent="-342900" defTabSz="1043056">
              <a:spcBef>
                <a:spcPct val="0"/>
              </a:spcBef>
              <a:spcAft>
                <a:spcPts val="800"/>
              </a:spcAft>
              <a:buFont typeface="Wingdings" panose="05000000000000000000" pitchFamily="2" charset="2"/>
              <a:buChar char="v"/>
            </a:pPr>
            <a:r>
              <a:rPr lang="ru-RU" sz="14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СВЕДЕНИЯ О НАРУШЕНИИ ЗАКОНОДАТЕЛЬСТВА О НАЛОГАХ И СБОРАХ</a:t>
            </a:r>
            <a:endParaRPr lang="ru-RU" sz="1400" b="1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22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8324852" y="6089658"/>
            <a:ext cx="619125" cy="631825"/>
          </a:xfrm>
        </p:spPr>
        <p:txBody>
          <a:bodyPr vert="horz" lIns="91424" tIns="45712" rIns="91424" bIns="45712" rtlCol="0" anchor="ctr">
            <a:normAutofit/>
          </a:bodyPr>
          <a:lstStyle/>
          <a:p>
            <a:r>
              <a:rPr lang="en-US" dirty="0">
                <a:solidFill>
                  <a:prstClr val="white"/>
                </a:solidFill>
                <a:cs typeface="Arial" panose="020B0604020202020204" pitchFamily="34" charset="0"/>
              </a:rPr>
              <a:t>3</a:t>
            </a:r>
            <a:endParaRPr lang="ru-RU" dirty="0">
              <a:solidFill>
                <a:prstClr val="white"/>
              </a:solidFill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374423" y="1066353"/>
            <a:ext cx="1279209" cy="40011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defTabSz="1043056">
              <a:spcBef>
                <a:spcPct val="0"/>
              </a:spcBef>
            </a:pPr>
            <a:endParaRPr lang="ru-RU" sz="1000" b="1" dirty="0" smtClean="0">
              <a:solidFill>
                <a:prstClr val="black"/>
              </a:solidFill>
            </a:endParaRPr>
          </a:p>
        </p:txBody>
      </p:sp>
      <p:grpSp>
        <p:nvGrpSpPr>
          <p:cNvPr id="26" name="Группа 25"/>
          <p:cNvGrpSpPr/>
          <p:nvPr/>
        </p:nvGrpSpPr>
        <p:grpSpPr>
          <a:xfrm>
            <a:off x="3229070" y="5416065"/>
            <a:ext cx="1627501" cy="1152217"/>
            <a:chOff x="1727944" y="2305833"/>
            <a:chExt cx="2170001" cy="1207944"/>
          </a:xfrm>
        </p:grpSpPr>
        <p:sp>
          <p:nvSpPr>
            <p:cNvPr id="27" name="Скругленный прямоугольник 26"/>
            <p:cNvSpPr/>
            <p:nvPr/>
          </p:nvSpPr>
          <p:spPr>
            <a:xfrm>
              <a:off x="1727944" y="2305833"/>
              <a:ext cx="2170001" cy="1207944"/>
            </a:xfrm>
            <a:prstGeom prst="roundRect">
              <a:avLst>
                <a:gd name="adj" fmla="val 16670"/>
              </a:avLst>
            </a:prstGeom>
            <a:solidFill>
              <a:schemeClr val="tx2">
                <a:alpha val="49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8" name="Скругленный прямоугольник 4"/>
            <p:cNvSpPr/>
            <p:nvPr/>
          </p:nvSpPr>
          <p:spPr>
            <a:xfrm>
              <a:off x="1786922" y="2388013"/>
              <a:ext cx="2052045" cy="106678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b="1" dirty="0" smtClean="0">
                  <a:solidFill>
                    <a:prstClr val="white"/>
                  </a:solidFill>
                </a:rPr>
                <a:t>ПРОВЕРКА СВЕДЕНИЙ ОТ ФТС РОССИИ</a:t>
              </a:r>
              <a:endParaRPr lang="ru-RU" sz="1200" b="1" dirty="0">
                <a:solidFill>
                  <a:prstClr val="white"/>
                </a:solidFill>
              </a:endParaRPr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4821129" y="5732585"/>
            <a:ext cx="2201692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lvl="1" indent="-171450" algn="ctr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Tx/>
              <a:buChar char="••"/>
            </a:pPr>
            <a:r>
              <a:rPr lang="ru-RU" sz="1200" dirty="0" smtClean="0">
                <a:solidFill>
                  <a:prstClr val="black"/>
                </a:solidFill>
              </a:rPr>
              <a:t>ИНФОРМАЦИЯ О ФАКТЕ ВЫВОЗА ТОВАРОВ ПО ДТ</a:t>
            </a:r>
            <a:endParaRPr lang="ru-RU" sz="1200" dirty="0">
              <a:solidFill>
                <a:prstClr val="black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445217" y="5728854"/>
            <a:ext cx="754226" cy="243907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defTabSz="1043056">
              <a:spcBef>
                <a:spcPct val="0"/>
              </a:spcBef>
            </a:pPr>
            <a:r>
              <a:rPr lang="ru-RU" sz="1000" b="1" dirty="0" smtClean="0">
                <a:solidFill>
                  <a:srgbClr val="005AA9"/>
                </a:solidFill>
              </a:rPr>
              <a:t>НОВЫЙ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821929" y="1076485"/>
            <a:ext cx="3663575" cy="493691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prstClr val="white"/>
                </a:solidFill>
                <a:latin typeface="Arial Narrow" panose="020B0606020202030204" pitchFamily="34" charset="0"/>
              </a:rPr>
              <a:t>ЭЛЕКТРОННЫЕ СЕРВИСЫ ФНС РОССИИ</a:t>
            </a:r>
          </a:p>
        </p:txBody>
      </p:sp>
    </p:spTree>
    <p:extLst>
      <p:ext uri="{BB962C8B-B14F-4D97-AF65-F5344CB8AC3E}">
        <p14:creationId xmlns:p14="http://schemas.microsoft.com/office/powerpoint/2010/main" val="3688561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6810" y="699759"/>
            <a:ext cx="8369686" cy="563379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68568" tIns="34284" rIns="68568" bIns="3428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00000"/>
              </a:lnSpc>
            </a:pPr>
            <a:r>
              <a:rPr lang="ru-RU" sz="2100" dirty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Публикация в личном кабинете налогоплательщика</a:t>
            </a:r>
            <a:br>
              <a:rPr lang="ru-RU" sz="2100" dirty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</a:br>
            <a:r>
              <a:rPr lang="ru-RU" sz="2100" dirty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информации о рисках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4</a:t>
            </a:r>
            <a:endParaRPr lang="ru-RU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670938" y="1704298"/>
            <a:ext cx="5149534" cy="504056"/>
          </a:xfrm>
          <a:prstGeom prst="rect">
            <a:avLst/>
          </a:prstGeom>
        </p:spPr>
        <p:txBody>
          <a:bodyPr vert="horz" wrap="square" lIns="78230" tIns="39115" rIns="78230" bIns="39115" rtlCol="0" anchor="ctr">
            <a:noAutofit/>
          </a:bodyPr>
          <a:lstStyle/>
          <a:p>
            <a:pPr algn="just" defTabSz="684610" fontAlgn="base">
              <a:spcBef>
                <a:spcPct val="20000"/>
              </a:spcBef>
              <a:spcAft>
                <a:spcPct val="0"/>
              </a:spcAft>
            </a:pPr>
            <a:r>
              <a:rPr lang="ru-RU" dirty="0" smtClean="0">
                <a:solidFill>
                  <a:srgbClr val="10253F"/>
                </a:solidFill>
              </a:rPr>
              <a:t>РИСК ВЕРОЯТНОСТИ БЛОКИРОВКИ СЧЕТА </a:t>
            </a:r>
          </a:p>
          <a:p>
            <a:pPr algn="just" defTabSz="684610" fontAlgn="base">
              <a:spcBef>
                <a:spcPct val="20000"/>
              </a:spcBef>
              <a:spcAft>
                <a:spcPct val="0"/>
              </a:spcAft>
            </a:pPr>
            <a:r>
              <a:rPr lang="ru-RU" dirty="0" smtClean="0">
                <a:solidFill>
                  <a:srgbClr val="10253F"/>
                </a:solidFill>
              </a:rPr>
              <a:t>ЗА НЕПРЕДСТАВЛЕНИЕ НАЛОГОВОЙ ОТЧЕТНОСТИ</a:t>
            </a:r>
            <a:endParaRPr lang="ru-RU" sz="1600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41561" y="5046063"/>
            <a:ext cx="6411447" cy="443220"/>
          </a:xfrm>
          <a:prstGeom prst="rect">
            <a:avLst/>
          </a:prstGeom>
        </p:spPr>
        <p:txBody>
          <a:bodyPr vert="horz" wrap="none" lIns="78230" tIns="39115" rIns="78230" bIns="39115" rtlCol="0" anchor="ctr">
            <a:noAutofit/>
          </a:bodyPr>
          <a:lstStyle/>
          <a:p>
            <a:pPr algn="just" defTabSz="684610" fontAlgn="base">
              <a:spcBef>
                <a:spcPct val="20000"/>
              </a:spcBef>
              <a:spcAft>
                <a:spcPct val="0"/>
              </a:spcAft>
            </a:pPr>
            <a:endParaRPr lang="ru-RU" sz="1500" dirty="0">
              <a:solidFill>
                <a:srgbClr val="0070C0"/>
              </a:solidFill>
              <a:latin typeface="Arial Narrow" panose="020B060602020203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93931" y="3167157"/>
            <a:ext cx="311129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Профиль № 1.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При непредставлении декларации в срок</a:t>
            </a:r>
            <a:endParaRPr lang="ru-RU" sz="1600" dirty="0">
              <a:solidFill>
                <a:prstClr val="black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78822" y="4566069"/>
            <a:ext cx="324148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Профиль № 2.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Предиктивный прогноз риска на основании истории за 3 года</a:t>
            </a:r>
            <a:endParaRPr lang="en-US" sz="1600" dirty="0" smtClean="0">
              <a:solidFill>
                <a:prstClr val="black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600" dirty="0">
              <a:solidFill>
                <a:prstClr val="black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1043056">
              <a:spcBef>
                <a:spcPct val="0"/>
              </a:spcBef>
            </a:pPr>
            <a:r>
              <a:rPr lang="ru-RU" sz="16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Срок реализации:</a:t>
            </a:r>
          </a:p>
          <a:p>
            <a:pPr defTabSz="1043056">
              <a:spcBef>
                <a:spcPct val="0"/>
              </a:spcBef>
            </a:pPr>
            <a:r>
              <a:rPr lang="ru-RU" sz="16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Сентябрь </a:t>
            </a:r>
            <a:r>
              <a:rPr lang="ru-RU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2018 года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600" dirty="0">
              <a:solidFill>
                <a:prstClr val="black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3707905" y="2348886"/>
            <a:ext cx="4674098" cy="4214933"/>
            <a:chOff x="6106793" y="1680755"/>
            <a:chExt cx="3608707" cy="3586713"/>
          </a:xfrm>
        </p:grpSpPr>
        <p:pic>
          <p:nvPicPr>
            <p:cNvPr id="7" name="Рисунок 6"/>
            <p:cNvPicPr/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6949"/>
            <a:stretch/>
          </p:blipFill>
          <p:spPr bwMode="auto">
            <a:xfrm>
              <a:off x="6106793" y="1680755"/>
              <a:ext cx="3608707" cy="3586713"/>
            </a:xfrm>
            <a:prstGeom prst="rect">
              <a:avLst/>
            </a:prstGeom>
            <a:noFill/>
          </p:spPr>
        </p:pic>
        <p:pic>
          <p:nvPicPr>
            <p:cNvPr id="13" name="Рисунок 12"/>
            <p:cNvPicPr/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115" t="19036" r="20257" b="73926"/>
            <a:stretch/>
          </p:blipFill>
          <p:spPr bwMode="auto">
            <a:xfrm>
              <a:off x="7653337" y="2362201"/>
              <a:ext cx="1466850" cy="252412"/>
            </a:xfrm>
            <a:prstGeom prst="rect">
              <a:avLst/>
            </a:prstGeom>
            <a:noFill/>
          </p:spPr>
        </p:pic>
        <p:pic>
          <p:nvPicPr>
            <p:cNvPr id="15" name="Рисунок 14"/>
            <p:cNvPicPr/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4970" t="26871" r="953" b="66091"/>
            <a:stretch/>
          </p:blipFill>
          <p:spPr bwMode="auto">
            <a:xfrm>
              <a:off x="9357405" y="2647215"/>
              <a:ext cx="233361" cy="252412"/>
            </a:xfrm>
            <a:prstGeom prst="rect">
              <a:avLst/>
            </a:prstGeom>
            <a:noFill/>
          </p:spPr>
        </p:pic>
        <p:pic>
          <p:nvPicPr>
            <p:cNvPr id="16" name="Рисунок 15"/>
            <p:cNvPicPr/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244" t="26871" r="59702" b="66091"/>
            <a:stretch/>
          </p:blipFill>
          <p:spPr bwMode="auto">
            <a:xfrm>
              <a:off x="6151982" y="2647215"/>
              <a:ext cx="1090611" cy="252412"/>
            </a:xfrm>
            <a:prstGeom prst="rect">
              <a:avLst/>
            </a:prstGeom>
            <a:noFill/>
          </p:spPr>
        </p:pic>
        <p:pic>
          <p:nvPicPr>
            <p:cNvPr id="18" name="Рисунок 17"/>
            <p:cNvPicPr/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711" t="26871" r="38235" b="66091"/>
            <a:stretch/>
          </p:blipFill>
          <p:spPr bwMode="auto">
            <a:xfrm>
              <a:off x="7264826" y="2647215"/>
              <a:ext cx="1155274" cy="252412"/>
            </a:xfrm>
            <a:prstGeom prst="rect">
              <a:avLst/>
            </a:prstGeom>
            <a:noFill/>
          </p:spPr>
        </p:pic>
        <p:pic>
          <p:nvPicPr>
            <p:cNvPr id="14" name="Рисунок 13"/>
            <p:cNvPicPr/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7511" t="26871" r="10688" b="66091"/>
            <a:stretch/>
          </p:blipFill>
          <p:spPr bwMode="auto">
            <a:xfrm>
              <a:off x="8108892" y="2647215"/>
              <a:ext cx="1247775" cy="252412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1751743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22637" y="501073"/>
            <a:ext cx="7337192" cy="911707"/>
          </a:xfrm>
        </p:spPr>
        <p:txBody>
          <a:bodyPr/>
          <a:lstStyle/>
          <a:p>
            <a:pPr algn="ctr"/>
            <a:r>
              <a:rPr lang="ru-RU" sz="2000" dirty="0" smtClean="0"/>
              <a:t>АСК НДС-2. Инструментарий выявления схем получения необоснованной налоговой выгоды по НДС</a:t>
            </a:r>
            <a:endParaRPr lang="ru-RU" sz="2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>
                <a:solidFill>
                  <a:prstClr val="white"/>
                </a:solidFill>
              </a:rPr>
              <a:t>5</a:t>
            </a:r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5" name="Рисунок 4"/>
          <p:cNvPicPr/>
          <p:nvPr/>
        </p:nvPicPr>
        <p:blipFill rotWithShape="1">
          <a:blip r:embed="rId2"/>
          <a:srcRect l="38640" t="30453" r="1607" b="42281"/>
          <a:stretch/>
        </p:blipFill>
        <p:spPr>
          <a:xfrm>
            <a:off x="827584" y="1412776"/>
            <a:ext cx="7776864" cy="2880320"/>
          </a:xfrm>
          <a:prstGeom prst="rect">
            <a:avLst/>
          </a:prstGeom>
        </p:spPr>
      </p:pic>
      <p:pic>
        <p:nvPicPr>
          <p:cNvPr id="6" name="Рисунок 5"/>
          <p:cNvPicPr/>
          <p:nvPr/>
        </p:nvPicPr>
        <p:blipFill rotWithShape="1">
          <a:blip r:embed="rId2"/>
          <a:srcRect l="38939" t="57896" r="5491" b="22096"/>
          <a:stretch/>
        </p:blipFill>
        <p:spPr>
          <a:xfrm>
            <a:off x="827584" y="4365104"/>
            <a:ext cx="7344816" cy="2088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440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800" dirty="0" smtClean="0">
                <a:solidFill>
                  <a:srgbClr val="0070C0"/>
                </a:solidFill>
              </a:rPr>
              <a:t>Динамика сумм налогового разрыва по Свердловской области</a:t>
            </a:r>
            <a:endParaRPr lang="ru-RU" sz="2800" dirty="0">
              <a:solidFill>
                <a:srgbClr val="0070C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>
                <a:solidFill>
                  <a:prstClr val="white"/>
                </a:solidFill>
              </a:rPr>
              <a:t>6</a:t>
            </a: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9000868"/>
              </p:ext>
            </p:extLst>
          </p:nvPr>
        </p:nvGraphicFramePr>
        <p:xfrm>
          <a:off x="822325" y="1606553"/>
          <a:ext cx="7321550" cy="48467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123730" y="1844824"/>
            <a:ext cx="2088232" cy="576064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4 576 млн.руб.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411761" y="4149080"/>
            <a:ext cx="936104" cy="432048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3,06%</a:t>
            </a:r>
          </a:p>
        </p:txBody>
      </p:sp>
      <p:sp>
        <p:nvSpPr>
          <p:cNvPr id="10" name="Стрелка углом 9"/>
          <p:cNvSpPr/>
          <p:nvPr/>
        </p:nvSpPr>
        <p:spPr>
          <a:xfrm rot="5400000">
            <a:off x="4301970" y="2510901"/>
            <a:ext cx="1980220" cy="1584176"/>
          </a:xfrm>
          <a:prstGeom prst="bentArrow">
            <a:avLst>
              <a:gd name="adj1" fmla="val 26369"/>
              <a:gd name="adj2" fmla="val 25374"/>
              <a:gd name="adj3" fmla="val 25000"/>
              <a:gd name="adj4" fmla="val 4375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2124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22637" y="501075"/>
            <a:ext cx="7997837" cy="695683"/>
          </a:xfrm>
        </p:spPr>
        <p:txBody>
          <a:bodyPr/>
          <a:lstStyle/>
          <a:p>
            <a:pPr algn="ctr"/>
            <a:r>
              <a:rPr lang="ru-RU" sz="2800" dirty="0" smtClean="0"/>
              <a:t>Бизнес-процесс камеральной проверки с 2015 года</a:t>
            </a:r>
            <a:endParaRPr lang="ru-RU" sz="28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ru-RU" dirty="0">
                <a:solidFill>
                  <a:prstClr val="white"/>
                </a:solidFill>
              </a:rPr>
              <a:t>7</a:t>
            </a:r>
          </a:p>
        </p:txBody>
      </p:sp>
      <p:pic>
        <p:nvPicPr>
          <p:cNvPr id="5" name="Рисунок 4"/>
          <p:cNvPicPr/>
          <p:nvPr/>
        </p:nvPicPr>
        <p:blipFill rotWithShape="1">
          <a:blip r:embed="rId2"/>
          <a:srcRect l="39915" t="26257" r="1809" b="40213"/>
          <a:stretch/>
        </p:blipFill>
        <p:spPr>
          <a:xfrm>
            <a:off x="611560" y="1245896"/>
            <a:ext cx="8280920" cy="3132361"/>
          </a:xfrm>
          <a:prstGeom prst="rect">
            <a:avLst/>
          </a:prstGeom>
        </p:spPr>
      </p:pic>
      <p:pic>
        <p:nvPicPr>
          <p:cNvPr id="6" name="Рисунок 5"/>
          <p:cNvPicPr/>
          <p:nvPr/>
        </p:nvPicPr>
        <p:blipFill rotWithShape="1">
          <a:blip r:embed="rId2"/>
          <a:srcRect l="38818" t="57835" r="5401" b="21053"/>
          <a:stretch/>
        </p:blipFill>
        <p:spPr>
          <a:xfrm>
            <a:off x="971601" y="4221088"/>
            <a:ext cx="7056784" cy="2232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3635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/>
              <a:t>Источники для формирования требования о предоставлении пояснений по расхождениям </a:t>
            </a:r>
            <a:endParaRPr lang="ru-RU" sz="2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ru-RU" dirty="0">
                <a:solidFill>
                  <a:prstClr val="white"/>
                </a:solidFill>
              </a:rPr>
              <a:t>8</a:t>
            </a:r>
            <a:endParaRPr lang="ru-RU" dirty="0" smtClean="0">
              <a:solidFill>
                <a:prstClr val="white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39554" y="1628800"/>
            <a:ext cx="2448272" cy="93610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/>
              <a:t>Сопоставление операций контрагентов на федеральном уровне</a:t>
            </a:r>
            <a:endParaRPr lang="ru-RU" sz="1400" b="1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275857" y="1628800"/>
            <a:ext cx="2448272" cy="93610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/>
              <a:t>Выявление расхождений</a:t>
            </a:r>
            <a:endParaRPr lang="ru-RU" sz="1400" b="1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084168" y="1628800"/>
            <a:ext cx="2736304" cy="93610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/>
              <a:t>Требование о предоставлении пояснений по выявленным расхождениям</a:t>
            </a:r>
            <a:endParaRPr lang="ru-RU" sz="1400" b="1" dirty="0"/>
          </a:p>
        </p:txBody>
      </p:sp>
      <p:sp>
        <p:nvSpPr>
          <p:cNvPr id="8" name="Стрелка вправо 7"/>
          <p:cNvSpPr/>
          <p:nvPr/>
        </p:nvSpPr>
        <p:spPr>
          <a:xfrm>
            <a:off x="2987824" y="2132862"/>
            <a:ext cx="216024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Стрелка вправо 9"/>
          <p:cNvSpPr/>
          <p:nvPr/>
        </p:nvSpPr>
        <p:spPr>
          <a:xfrm>
            <a:off x="5724130" y="2132862"/>
            <a:ext cx="288032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683568" y="2780928"/>
            <a:ext cx="7560840" cy="3384376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Расхождение</a:t>
            </a:r>
            <a:r>
              <a:rPr kumimoji="0" lang="ru-RU" sz="1600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 вида «Разрыв»</a:t>
            </a:r>
          </a:p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kern="1200" cap="none" spc="0" normalizeH="0" noProof="0" dirty="0" smtClean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400" b="1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rPr>
              <a:t>1 Непредставление налоговой декларации контрагентом</a:t>
            </a:r>
          </a:p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 Представление декларации контрагентом с «нулевыми» показателями</a:t>
            </a:r>
          </a:p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400" b="1" noProof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rPr>
              <a:t>3 Отсутствие операции в налоговой декларации контрагента </a:t>
            </a:r>
          </a:p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kern="1200" cap="none" spc="0" normalizeH="0" baseline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4</a:t>
            </a:r>
            <a:r>
              <a:rPr kumimoji="0" lang="ru-RU" sz="1400" b="1" i="0" u="none" strike="noStrike" kern="1200" cap="none" spc="0" normalizeH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Значительной искажение данных</a:t>
            </a:r>
          </a:p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ru-RU" sz="1200" b="1" baseline="0" noProof="0" dirty="0" smtClean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600" b="1" dirty="0" smtClean="0">
                <a:latin typeface="+mj-lt"/>
                <a:ea typeface="+mj-ea"/>
                <a:cs typeface="+mj-cs"/>
              </a:rPr>
              <a:t>Расхождение вида «НДС»</a:t>
            </a:r>
          </a:p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ru-RU" sz="1400" b="1" dirty="0" smtClean="0">
              <a:latin typeface="+mj-lt"/>
              <a:ea typeface="+mj-ea"/>
              <a:cs typeface="+mj-cs"/>
            </a:endParaRPr>
          </a:p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rPr>
              <a:t>Превышение суммы НДС, принятого к вычету налогоплательщиком-покупателем, в сравнении с суммой НДС, исчисленной контрагентом-продавцом с операции по реализации</a:t>
            </a:r>
            <a:endParaRPr lang="ru-RU" sz="1400" b="1" baseline="0" noProof="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  <a:ea typeface="+mj-ea"/>
              <a:cs typeface="+mj-cs"/>
            </a:endParaRPr>
          </a:p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296328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7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34935</TotalTime>
  <Words>435</Words>
  <Application>Microsoft Office PowerPoint</Application>
  <PresentationFormat>Экран (4:3)</PresentationFormat>
  <Paragraphs>107</Paragraphs>
  <Slides>11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11</vt:i4>
      </vt:variant>
    </vt:vector>
  </HeadingPairs>
  <TitlesOfParts>
    <vt:vector size="14" baseType="lpstr">
      <vt:lpstr>3_Present_FNS2012_A4</vt:lpstr>
      <vt:lpstr>Present_FNS2012_A4</vt:lpstr>
      <vt:lpstr>7_Present_FNS2012_A4</vt:lpstr>
      <vt:lpstr>   </vt:lpstr>
      <vt:lpstr>Презентация PowerPoint</vt:lpstr>
      <vt:lpstr>Презентация PowerPoint</vt:lpstr>
      <vt:lpstr>Презентация PowerPoint</vt:lpstr>
      <vt:lpstr>Публикация в личном кабинете налогоплательщика информации о рисках</vt:lpstr>
      <vt:lpstr>АСК НДС-2. Инструментарий выявления схем получения необоснованной налоговой выгоды по НДС</vt:lpstr>
      <vt:lpstr>Динамика сумм налогового разрыва по Свердловской области</vt:lpstr>
      <vt:lpstr>Бизнес-процесс камеральной проверки с 2015 года</vt:lpstr>
      <vt:lpstr>Источники для формирования требования о предоставлении пояснений по расхождениям </vt:lpstr>
      <vt:lpstr>Презентация PowerPoint</vt:lpstr>
      <vt:lpstr>Статья 54.1 НК РФ. Пределы осуществления прав по исчислению налоговой базы и (или) суммы налога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Предпосылки применения рискоориентированного подхода</dc:title>
  <dc:creator>Сатин Дмитрий Станиславович</dc:creator>
  <cp:lastModifiedBy>Макарчева Наталья Васильевна</cp:lastModifiedBy>
  <cp:revision>2431</cp:revision>
  <cp:lastPrinted>2018-04-25T10:42:33Z</cp:lastPrinted>
  <dcterms:created xsi:type="dcterms:W3CDTF">2013-10-27T06:34:00Z</dcterms:created>
  <dcterms:modified xsi:type="dcterms:W3CDTF">2018-08-03T08:02:49Z</dcterms:modified>
</cp:coreProperties>
</file>