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85" r:id="rId3"/>
  </p:sldIdLst>
  <p:sldSz cx="10693400" cy="7561263"/>
  <p:notesSz cx="9979025" cy="6834188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7A7C533-380A-4178-B28B-C1647E49ABCA}">
          <p14:sldIdLst>
            <p14:sldId id="256"/>
            <p14:sldId id="28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9"/>
    <a:srgbClr val="504F53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11" autoAdjust="0"/>
    <p:restoredTop sz="92435" autoAdjust="0"/>
  </p:normalViewPr>
  <p:slideViewPr>
    <p:cSldViewPr showGuides="1">
      <p:cViewPr>
        <p:scale>
          <a:sx n="110" d="100"/>
          <a:sy n="110" d="100"/>
        </p:scale>
        <p:origin x="570" y="408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24350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53088" y="0"/>
            <a:ext cx="4324350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0BB198-BD51-4E6D-9A92-526C9620A4EF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91288"/>
            <a:ext cx="4324350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53088" y="6491288"/>
            <a:ext cx="4324350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A147DB-470C-4720-8CD8-B2B7CC74C2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9056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1"/>
            <a:ext cx="4324243" cy="341709"/>
          </a:xfrm>
          <a:prstGeom prst="rect">
            <a:avLst/>
          </a:prstGeom>
        </p:spPr>
        <p:txBody>
          <a:bodyPr vert="horz" lIns="91925" tIns="45962" rIns="91925" bIns="4596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52475" y="1"/>
            <a:ext cx="4324243" cy="341709"/>
          </a:xfrm>
          <a:prstGeom prst="rect">
            <a:avLst/>
          </a:prstGeom>
        </p:spPr>
        <p:txBody>
          <a:bodyPr vert="horz" lIns="91925" tIns="45962" rIns="91925" bIns="45962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178175" y="512763"/>
            <a:ext cx="3622675" cy="2562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25" tIns="45962" rIns="91925" bIns="4596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7904" y="3246240"/>
            <a:ext cx="7983219" cy="3075385"/>
          </a:xfrm>
          <a:prstGeom prst="rect">
            <a:avLst/>
          </a:prstGeom>
        </p:spPr>
        <p:txBody>
          <a:bodyPr vert="horz" lIns="91925" tIns="45962" rIns="91925" bIns="4596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6491294"/>
            <a:ext cx="4324243" cy="341709"/>
          </a:xfrm>
          <a:prstGeom prst="rect">
            <a:avLst/>
          </a:prstGeom>
        </p:spPr>
        <p:txBody>
          <a:bodyPr vert="horz" lIns="91925" tIns="45962" rIns="91925" bIns="4596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52475" y="6491294"/>
            <a:ext cx="4324243" cy="341709"/>
          </a:xfrm>
          <a:prstGeom prst="rect">
            <a:avLst/>
          </a:prstGeom>
        </p:spPr>
        <p:txBody>
          <a:bodyPr vert="horz" lIns="91925" tIns="45962" rIns="91925" bIns="45962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411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317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633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5" cy="72008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2" y="540271"/>
            <a:ext cx="8588251" cy="122413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2" y="1764295"/>
            <a:ext cx="8588251" cy="5331830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0951"/>
            <a:ext cx="724718" cy="69662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3056" rtl="0" eaLnBrk="1" latinLnBrk="0" hangingPunct="1">
        <a:lnSpc>
          <a:spcPts val="5200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538" indent="0" algn="l" defTabSz="1043056" rtl="0" eaLnBrk="1" latinLnBrk="0" hangingPunct="1">
        <a:spcBef>
          <a:spcPct val="20000"/>
        </a:spcBef>
        <a:buFont typeface="+mj-lt"/>
        <a:buNone/>
        <a:defRPr sz="3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0" algn="l" defTabSz="1043056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3056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363" algn="just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0" algn="l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3164" y="4428703"/>
            <a:ext cx="10400120" cy="758385"/>
          </a:xfrm>
        </p:spPr>
        <p:txBody>
          <a:bodyPr>
            <a:noAutofit/>
          </a:bodyPr>
          <a:lstStyle/>
          <a:p>
            <a:pPr algn="ctr">
              <a:lnSpc>
                <a:spcPts val="4000"/>
              </a:lnSpc>
            </a:pPr>
            <a:r>
              <a:rPr lang="ru-RU" sz="4400" b="0" dirty="0" smtClean="0"/>
              <a:t>Порядок взыскания </a:t>
            </a:r>
            <a:r>
              <a:rPr lang="ru-RU" sz="4400" b="0" dirty="0"/>
              <a:t>налогов и </a:t>
            </a:r>
            <a:r>
              <a:rPr lang="ru-RU" sz="4400" b="0" dirty="0" smtClean="0"/>
              <a:t>сборов, предоставление отсрочек (рассрочек) </a:t>
            </a:r>
            <a:r>
              <a:rPr lang="ru-RU" sz="4400" b="0" dirty="0"/>
              <a:t>по </a:t>
            </a:r>
            <a:r>
              <a:rPr lang="ru-RU" sz="4400" b="0" dirty="0" smtClean="0"/>
              <a:t>уплате обязательных платежей</a:t>
            </a:r>
            <a:r>
              <a:rPr lang="ru-RU" sz="4400" b="0" dirty="0" smtClean="0"/>
              <a:t/>
            </a:r>
            <a:br>
              <a:rPr lang="ru-RU" sz="4400" b="0" dirty="0" smtClean="0"/>
            </a:br>
            <a:endParaRPr lang="ru-RU" sz="4400" b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530" y="5724847"/>
            <a:ext cx="10693400" cy="1716299"/>
          </a:xfrm>
        </p:spPr>
        <p:txBody>
          <a:bodyPr>
            <a:normAutofit/>
          </a:bodyPr>
          <a:lstStyle/>
          <a:p>
            <a:endParaRPr lang="ru-RU" sz="1000" dirty="0" smtClean="0"/>
          </a:p>
          <a:p>
            <a:r>
              <a:rPr lang="ru-RU" sz="2000" dirty="0" smtClean="0"/>
              <a:t>Начальник отдела урегулирования задолженности</a:t>
            </a:r>
          </a:p>
          <a:p>
            <a:r>
              <a:rPr lang="ru-RU" sz="2000" dirty="0" smtClean="0"/>
              <a:t> Управления ФНС России по Свердловской области  </a:t>
            </a:r>
          </a:p>
          <a:p>
            <a:r>
              <a:rPr lang="ru-RU" sz="2000" dirty="0" smtClean="0"/>
              <a:t> А.С. Балюра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3274998" y="2494747"/>
            <a:ext cx="417646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ФЕДЕРАЛЬНАЯ НАЛОГОВАЯ СЛУЖБА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5 дней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Порядок взыскания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10190" y="1942079"/>
            <a:ext cx="1922514" cy="952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Срок уплаты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4803" y="1942079"/>
            <a:ext cx="1800200" cy="9526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Документ о выявлении недоимки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506940" y="1942079"/>
            <a:ext cx="2095404" cy="9630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Требование ст.69,70 НК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04685" y="4009865"/>
            <a:ext cx="2237759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Инкассовое поручение ст. 46 НК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122564" y="4013196"/>
            <a:ext cx="223224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Арест имущества ст. 77 НК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506940" y="4009865"/>
            <a:ext cx="2095404" cy="9177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Направление в ФССП ст.47 НК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04686" y="5587627"/>
            <a:ext cx="223775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Приостановление операций по счетам ст. 76 НК</a:t>
            </a:r>
            <a:endParaRPr lang="ru-RU" dirty="0"/>
          </a:p>
        </p:txBody>
      </p:sp>
      <p:cxnSp>
        <p:nvCxnSpPr>
          <p:cNvPr id="13" name="Прямая со стрелкой 12"/>
          <p:cNvCxnSpPr>
            <a:stCxn id="5" idx="3"/>
            <a:endCxn id="6" idx="1"/>
          </p:cNvCxnSpPr>
          <p:nvPr/>
        </p:nvCxnSpPr>
        <p:spPr>
          <a:xfrm flipV="1">
            <a:off x="2732704" y="2418411"/>
            <a:ext cx="1222099" cy="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6" idx="3"/>
          </p:cNvCxnSpPr>
          <p:nvPr/>
        </p:nvCxnSpPr>
        <p:spPr>
          <a:xfrm>
            <a:off x="5755003" y="2418411"/>
            <a:ext cx="1728191" cy="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8947100" y="2392555"/>
            <a:ext cx="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2538388" y="2700511"/>
            <a:ext cx="4968552" cy="126430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endCxn id="8" idx="3"/>
          </p:cNvCxnSpPr>
          <p:nvPr/>
        </p:nvCxnSpPr>
        <p:spPr>
          <a:xfrm>
            <a:off x="3042444" y="4467065"/>
            <a:ext cx="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8" idx="3"/>
            <a:endCxn id="9" idx="1"/>
          </p:cNvCxnSpPr>
          <p:nvPr/>
        </p:nvCxnSpPr>
        <p:spPr>
          <a:xfrm>
            <a:off x="3042444" y="4467065"/>
            <a:ext cx="1080120" cy="333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endCxn id="10" idx="1"/>
          </p:cNvCxnSpPr>
          <p:nvPr/>
        </p:nvCxnSpPr>
        <p:spPr>
          <a:xfrm>
            <a:off x="6349662" y="4467065"/>
            <a:ext cx="1157278" cy="166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931626" y="2043259"/>
            <a:ext cx="914400" cy="327897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 дней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152593" y="2043260"/>
            <a:ext cx="914400" cy="33973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5 - 10 дней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4" name="TextBox 43"/>
          <p:cNvSpPr txBox="1"/>
          <p:nvPr/>
        </p:nvSpPr>
        <p:spPr>
          <a:xfrm rot="20700891">
            <a:off x="3690029" y="3176621"/>
            <a:ext cx="1099245" cy="33973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5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- 10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16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дней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042444" y="4013196"/>
            <a:ext cx="914400" cy="33973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5 - 10 дней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373305" y="4009865"/>
            <a:ext cx="9893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1600" b="1" dirty="0">
                <a:solidFill>
                  <a:srgbClr val="005AA9"/>
                </a:solidFill>
              </a:rPr>
              <a:t>2</a:t>
            </a:r>
            <a:r>
              <a:rPr lang="ru-RU" sz="1600" b="1" dirty="0" smtClean="0">
                <a:solidFill>
                  <a:srgbClr val="005AA9"/>
                </a:solidFill>
              </a:rPr>
              <a:t> месяца</a:t>
            </a:r>
            <a:endParaRPr lang="ru-RU" sz="1600" b="1" dirty="0">
              <a:solidFill>
                <a:srgbClr val="005AA9"/>
              </a:solidFill>
            </a:endParaRPr>
          </a:p>
        </p:txBody>
      </p:sp>
      <p:cxnSp>
        <p:nvCxnSpPr>
          <p:cNvPr id="54" name="Прямая со стрелкой 53"/>
          <p:cNvCxnSpPr>
            <a:stCxn id="8" idx="2"/>
          </p:cNvCxnSpPr>
          <p:nvPr/>
        </p:nvCxnSpPr>
        <p:spPr>
          <a:xfrm flipH="1">
            <a:off x="1923564" y="4924265"/>
            <a:ext cx="1" cy="656566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406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огинову коллегия 9мес1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rgbClr val="FF0000"/>
          </a:solidFill>
        </a:ln>
      </a:spPr>
      <a:bodyPr/>
      <a:lstStyle/>
      <a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a:style>
    </a:lnDef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4272</TotalTime>
  <Words>90</Words>
  <Application>Microsoft Office PowerPoint</Application>
  <PresentationFormat>Произвольный</PresentationFormat>
  <Paragraphs>23</Paragraphs>
  <Slides>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Логинову коллегия 9мес13</vt:lpstr>
      <vt:lpstr>Порядок взыскания налогов и сборов, предоставление отсрочек (рассрочек) по уплате обязательных платежей </vt:lpstr>
      <vt:lpstr>Порядок взыскания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Marisha</dc:creator>
  <cp:lastModifiedBy>Балюра Артём Сергеевич</cp:lastModifiedBy>
  <cp:revision>269</cp:revision>
  <cp:lastPrinted>2014-08-13T11:28:40Z</cp:lastPrinted>
  <dcterms:created xsi:type="dcterms:W3CDTF">2013-11-13T11:22:14Z</dcterms:created>
  <dcterms:modified xsi:type="dcterms:W3CDTF">2018-02-20T13:39:57Z</dcterms:modified>
</cp:coreProperties>
</file>