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7" r:id="rId2"/>
    <p:sldId id="274" r:id="rId3"/>
    <p:sldId id="275" r:id="rId4"/>
    <p:sldId id="272" r:id="rId5"/>
    <p:sldId id="266" r:id="rId6"/>
    <p:sldId id="273" r:id="rId7"/>
  </p:sldIdLst>
  <p:sldSz cx="10693400" cy="7561263"/>
  <p:notesSz cx="6797675" cy="9928225"/>
  <p:defaultTextStyle>
    <a:defPPr>
      <a:defRPr lang="ru-RU"/>
    </a:defPPr>
    <a:lvl1pPr marL="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16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32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48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4641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5799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696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121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9279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 showGuides="1">
      <p:cViewPr>
        <p:scale>
          <a:sx n="80" d="100"/>
          <a:sy n="80" d="100"/>
        </p:scale>
        <p:origin x="-2094" y="-55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61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16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32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48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641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5799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696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8121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9279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0221" y="9430627"/>
            <a:ext cx="2945871" cy="49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32" tIns="46015" rIns="92032" bIns="46015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EC0ED09-E9D6-4460-B315-12065DC965D8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5175" y="744538"/>
            <a:ext cx="5264150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7691"/>
            <a:ext cx="5438774" cy="4465720"/>
          </a:xfrm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068201-941C-4350-9785-66E64333DF7F}" type="slidenum">
              <a:rPr lang="ru-RU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7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51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1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0" y="1771654"/>
            <a:ext cx="8561139" cy="5324475"/>
          </a:xfrm>
        </p:spPr>
        <p:txBody>
          <a:bodyPr/>
          <a:lstStyle>
            <a:lvl1pPr marL="363282" indent="0">
              <a:buFontTx/>
              <a:buNone/>
              <a:defRPr b="1">
                <a:latin typeface="+mj-lt"/>
              </a:defRPr>
            </a:lvl1pPr>
            <a:lvl2pPr marL="360108" indent="3175">
              <a:defRPr>
                <a:latin typeface="+mj-lt"/>
              </a:defRPr>
            </a:lvl2pPr>
            <a:lvl3pPr marL="628206" indent="-260166">
              <a:tabLst/>
              <a:defRPr>
                <a:latin typeface="+mj-lt"/>
              </a:defRPr>
            </a:lvl3pPr>
            <a:lvl4pPr marL="0" indent="360108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3"/>
            <a:ext cx="1080120" cy="415498"/>
          </a:xfrm>
          <a:prstGeom prst="rect">
            <a:avLst/>
          </a:prstGeom>
          <a:noFill/>
        </p:spPr>
        <p:txBody>
          <a:bodyPr wrap="square" lIns="91376" tIns="45688" rIns="91376" bIns="45688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6"/>
            <a:ext cx="8580438" cy="1219199"/>
          </a:xfrm>
        </p:spPr>
        <p:txBody>
          <a:bodyPr/>
          <a:lstStyle>
            <a:lvl1pPr marL="0" marR="0" indent="0" defTabSz="104232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32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0" y="1771654"/>
            <a:ext cx="8561139" cy="5324475"/>
          </a:xfrm>
        </p:spPr>
        <p:txBody>
          <a:bodyPr/>
          <a:lstStyle>
            <a:lvl1pPr marL="363282" indent="0">
              <a:buFontTx/>
              <a:buNone/>
              <a:defRPr b="1">
                <a:latin typeface="+mj-lt"/>
              </a:defRPr>
            </a:lvl1pPr>
            <a:lvl2pPr marL="363282" indent="0">
              <a:defRPr>
                <a:latin typeface="+mj-lt"/>
              </a:defRPr>
            </a:lvl2pPr>
            <a:lvl3pPr marL="628206" indent="-260166">
              <a:defRPr>
                <a:latin typeface="+mj-lt"/>
              </a:defRPr>
            </a:lvl3pPr>
            <a:lvl4pPr marL="0" indent="360108">
              <a:defRPr>
                <a:latin typeface="+mj-lt"/>
              </a:defRPr>
            </a:lvl4pPr>
            <a:lvl5pPr marL="143408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6"/>
            <a:ext cx="8581268" cy="1219199"/>
          </a:xfrm>
        </p:spPr>
        <p:txBody>
          <a:bodyPr/>
          <a:lstStyle>
            <a:lvl1pPr marL="0" marR="0" indent="0" defTabSz="104232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32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0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1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3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9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9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1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33" tIns="52116" rIns="104233" bIns="52116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6" y="540275"/>
            <a:ext cx="8588251" cy="1224136"/>
          </a:xfrm>
          <a:prstGeom prst="rect">
            <a:avLst/>
          </a:prstGeom>
        </p:spPr>
        <p:txBody>
          <a:bodyPr vert="horz" lIns="104233" tIns="52116" rIns="104233" bIns="52116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6" y="1764295"/>
            <a:ext cx="8588251" cy="5331830"/>
          </a:xfrm>
          <a:prstGeom prst="rect">
            <a:avLst/>
          </a:prstGeom>
        </p:spPr>
        <p:txBody>
          <a:bodyPr vert="horz" lIns="104233" tIns="52116" rIns="104233" bIns="52116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233" tIns="52116" rIns="104233" bIns="52116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1042320" rtl="0" eaLnBrk="1" latinLnBrk="0" hangingPunct="1">
        <a:lnSpc>
          <a:spcPts val="5196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282" indent="0" algn="l" defTabSz="104232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282" indent="0" algn="l" defTabSz="104232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286" indent="-260166" algn="l" defTabSz="104232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108" algn="just" defTabSz="104232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087" indent="0" algn="l" defTabSz="104232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1352" y="2589749"/>
            <a:ext cx="10693400" cy="58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111" tIns="52052" rIns="104111" bIns="52052" anchor="ctr"/>
          <a:lstStyle/>
          <a:p>
            <a:pPr algn="ctr" defTabSz="1313757">
              <a:defRPr/>
            </a:pPr>
            <a:r>
              <a:rPr lang="ru-RU" sz="2300" b="1" dirty="0">
                <a:solidFill>
                  <a:schemeClr val="bg1"/>
                </a:solidFill>
              </a:rPr>
              <a:t>Управление ФНС России по Свердловской области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126247" y="5446914"/>
            <a:ext cx="10483617" cy="1428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4111" tIns="52052" rIns="104111" bIns="52052" anchor="ctr"/>
          <a:lstStyle/>
          <a:p>
            <a:pPr algn="ctr" defTabSz="1655771">
              <a:lnSpc>
                <a:spcPct val="90000"/>
              </a:lnSpc>
              <a:buClr>
                <a:schemeClr val="hlink"/>
              </a:buClr>
              <a:buSzPct val="80000"/>
              <a:defRPr/>
            </a:pPr>
            <a:endParaRPr lang="ru-RU" sz="23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378730" y="1480752"/>
            <a:ext cx="10103035" cy="11884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4111" tIns="52052" rIns="104111" bIns="52052" anchor="ctr"/>
          <a:lstStyle/>
          <a:p>
            <a:pPr algn="ctr" defTabSz="1313757">
              <a:defRPr/>
            </a:pPr>
            <a:endParaRPr lang="ru-RU" sz="5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3360564"/>
            <a:ext cx="10693400" cy="420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377" tIns="49688" rIns="99377" bIns="49688">
            <a:spAutoFit/>
          </a:bodyPr>
          <a:lstStyle/>
          <a:p>
            <a:pPr algn="ctr" defTabSz="995271">
              <a:defRPr/>
            </a:pPr>
            <a:endParaRPr lang="ru-RU" b="1" dirty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  <a:ea typeface="Aharoni"/>
                <a:cs typeface="Aharoni"/>
              </a:rPr>
              <a:t>Соблюдение законодательства РФ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  <a:ea typeface="Aharoni"/>
                <a:cs typeface="Aharoni"/>
              </a:rPr>
              <a:t> о применении контрольно-кассовой техники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  <a:ea typeface="Aharoni"/>
              <a:cs typeface="Aharoni"/>
            </a:endParaRPr>
          </a:p>
          <a:p>
            <a:pPr algn="ctr" defTabSz="995271">
              <a:defRPr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algn="ctr" defTabSz="995271">
              <a:defRPr/>
            </a:pPr>
            <a:endParaRPr lang="ru-RU" sz="2300" b="1" dirty="0" smtClean="0">
              <a:solidFill>
                <a:schemeClr val="bg1"/>
              </a:solidFill>
            </a:endParaRPr>
          </a:p>
          <a:p>
            <a:pPr algn="ctr" defTabSz="995271">
              <a:defRPr/>
            </a:pPr>
            <a:r>
              <a:rPr lang="ru-RU" sz="2300" b="1" dirty="0" smtClean="0">
                <a:solidFill>
                  <a:schemeClr val="bg1"/>
                </a:solidFill>
              </a:rPr>
              <a:t>Доклад начальника отдела оперативного контроля</a:t>
            </a:r>
          </a:p>
          <a:p>
            <a:pPr algn="ctr" defTabSz="995271"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В.В. Бачурина</a:t>
            </a:r>
          </a:p>
          <a:p>
            <a:pPr algn="ctr" defTabSz="995271">
              <a:defRPr/>
            </a:pPr>
            <a:endParaRPr lang="ru-RU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052" y="540271"/>
            <a:ext cx="15240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8260773" y="1877678"/>
            <a:ext cx="0" cy="550162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71991" y="1867617"/>
            <a:ext cx="0" cy="344121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926881" y="664916"/>
            <a:ext cx="8580439" cy="780568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>
                <a:solidFill>
                  <a:srgbClr val="0070C0"/>
                </a:solidFill>
              </a:rPr>
              <a:t>ПЕРЕХОДНЫЕ ПОЛОЖЕНИЯ ЗАКОНА</a:t>
            </a:r>
            <a:endParaRPr lang="ru-RU" sz="26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65832" y="2087763"/>
            <a:ext cx="1249152" cy="68479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2100" b="1" dirty="0"/>
              <a:t>2017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94282" y="2087763"/>
            <a:ext cx="2755420" cy="68479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2100" b="1" dirty="0"/>
              <a:t>2018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18030" y="2087763"/>
            <a:ext cx="2489290" cy="68479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2100" b="1" dirty="0"/>
              <a:t>2019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5571993" y="4596391"/>
            <a:ext cx="3935328" cy="712439"/>
          </a:xfrm>
          <a:prstGeom prst="homePlat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dirty="0" smtClean="0"/>
              <a:t>Обязательный новый порядок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8284415" y="6513168"/>
            <a:ext cx="1391555" cy="712439"/>
          </a:xfrm>
          <a:prstGeom prst="homePlat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500" dirty="0"/>
              <a:t>Обязательный новый порядок</a:t>
            </a: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381517" y="2890033"/>
            <a:ext cx="390046" cy="2364953"/>
          </a:xfrm>
          <a:prstGeom prst="leftBrace">
            <a:avLst>
              <a:gd name="adj1" fmla="val 6853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402902" y="5705470"/>
            <a:ext cx="390046" cy="1424878"/>
          </a:xfrm>
          <a:prstGeom prst="leftBrace">
            <a:avLst>
              <a:gd name="adj1" fmla="val 6853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2865831" y="2943875"/>
            <a:ext cx="2706160" cy="712439"/>
          </a:xfrm>
          <a:prstGeom prst="homePlate">
            <a:avLst/>
          </a:prstGeom>
          <a:solidFill>
            <a:srgbClr val="006600">
              <a:alpha val="5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dirty="0" smtClean="0"/>
              <a:t>Добровольный новый порядок</a:t>
            </a:r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865832" y="5720358"/>
            <a:ext cx="5394942" cy="712439"/>
          </a:xfrm>
          <a:prstGeom prst="homePlate">
            <a:avLst/>
          </a:prstGeom>
          <a:solidFill>
            <a:srgbClr val="006600">
              <a:alpha val="5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dirty="0" smtClean="0"/>
              <a:t>Добровольный новый порядок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1858" y="2890033"/>
            <a:ext cx="1819659" cy="2364953"/>
          </a:xfrm>
          <a:prstGeom prst="rect">
            <a:avLst/>
          </a:prstGeom>
        </p:spPr>
        <p:txBody>
          <a:bodyPr vert="horz" wrap="square" lIns="139071" tIns="69536" rIns="139071" bIns="69536" rtlCol="0" anchor="ctr">
            <a:normAutofit fontScale="92500" lnSpcReduction="20000"/>
          </a:bodyPr>
          <a:lstStyle/>
          <a:p>
            <a:pPr defTabSz="1390707">
              <a:spcBef>
                <a:spcPct val="0"/>
              </a:spcBef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Налогоплательщики на ЕНВД, на Патенте (торговля и общепит), имеющие наемных работников</a:t>
            </a:r>
            <a:endParaRPr lang="ru-RU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1858" y="5556128"/>
            <a:ext cx="2069091" cy="1823173"/>
          </a:xfrm>
          <a:prstGeom prst="rect">
            <a:avLst/>
          </a:prstGeom>
        </p:spPr>
        <p:txBody>
          <a:bodyPr vert="horz" wrap="square" lIns="139071" tIns="69536" rIns="139071" bIns="69536" rtlCol="0" anchor="ctr">
            <a:noAutofit/>
          </a:bodyPr>
          <a:lstStyle/>
          <a:p>
            <a:pPr defTabSz="1390707">
              <a:spcBef>
                <a:spcPct val="0"/>
              </a:spcBef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Остальные налогоплательщики на </a:t>
            </a: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ЕНВД, </a:t>
            </a: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на Патенте, оказывающие услуги</a:t>
            </a:r>
            <a:endParaRPr lang="ru-RU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7321" y="1455468"/>
            <a:ext cx="1069340" cy="392290"/>
          </a:xfrm>
          <a:prstGeom prst="rect">
            <a:avLst/>
          </a:prstGeom>
        </p:spPr>
        <p:txBody>
          <a:bodyPr vert="horz" wrap="none" lIns="139071" tIns="69536" rIns="139071" bIns="69536" rtlCol="0" anchor="ctr">
            <a:normAutofit fontScale="92500" lnSpcReduction="20000"/>
          </a:bodyPr>
          <a:lstStyle/>
          <a:p>
            <a:pPr defTabSz="1390707">
              <a:spcBef>
                <a:spcPct val="0"/>
              </a:spcBef>
            </a:pPr>
            <a:r>
              <a:rPr lang="ru-RU" sz="21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01.07.2018*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92855" y="1445485"/>
            <a:ext cx="1135837" cy="392290"/>
          </a:xfrm>
          <a:prstGeom prst="rect">
            <a:avLst/>
          </a:prstGeom>
        </p:spPr>
        <p:txBody>
          <a:bodyPr vert="horz" wrap="none" lIns="139071" tIns="69536" rIns="139071" bIns="69536" rtlCol="0" anchor="ctr">
            <a:normAutofit fontScale="92500" lnSpcReduction="20000"/>
          </a:bodyPr>
          <a:lstStyle/>
          <a:p>
            <a:pPr defTabSz="1390707">
              <a:spcBef>
                <a:spcPct val="0"/>
              </a:spcBef>
            </a:pPr>
            <a:r>
              <a:rPr lang="ru-RU" sz="21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01.07.2019*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14983" y="7017341"/>
            <a:ext cx="3506082" cy="323161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121917" tIns="60958" rIns="121917" bIns="60958">
            <a:spAutoFit/>
          </a:bodyPr>
          <a:lstStyle/>
          <a:p>
            <a:r>
              <a:rPr lang="ru-RU" sz="1300" dirty="0"/>
              <a:t>*Федеральный закон от 27.11.2017 № 337-ФЗ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717" y="396255"/>
            <a:ext cx="15240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8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1026220" y="76966"/>
            <a:ext cx="8928992" cy="4320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just"/>
            <a:r>
              <a:rPr lang="ru-RU" sz="2400" b="1" cap="all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Парк контрольно-кассовой техники на 01 декабря 2018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1054"/>
              </p:ext>
            </p:extLst>
          </p:nvPr>
        </p:nvGraphicFramePr>
        <p:xfrm>
          <a:off x="810196" y="828307"/>
          <a:ext cx="8856983" cy="6120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2383"/>
                <a:gridCol w="1771397"/>
                <a:gridCol w="1542440"/>
                <a:gridCol w="1140763"/>
              </a:tblGrid>
              <a:tr h="750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инспекции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ККТ по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старому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порядку, на ноябрь 2016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ККТ по новому порядку на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01.12.2018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 %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22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14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2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 № 16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19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ИФНС  по Верх-Исетскому району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ИФНС по Кировскому району г. Екатеринбурга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ИФНС по Ленинскому району г. Екатеринбурга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13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23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24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25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 № 26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 № 27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 № 28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 № 29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 № 30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31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Межрайонная ИФНС № 32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</a:t>
                      </a:r>
                      <a:endParaRPr lang="ru-RU" sz="1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43 697</a:t>
                      </a:r>
                      <a:endParaRPr lang="ru-RU" sz="1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8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83525"/>
              </p:ext>
            </p:extLst>
          </p:nvPr>
        </p:nvGraphicFramePr>
        <p:xfrm>
          <a:off x="774192" y="509014"/>
          <a:ext cx="9433048" cy="6781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792088"/>
                <a:gridCol w="864096"/>
                <a:gridCol w="730628"/>
                <a:gridCol w="819125"/>
                <a:gridCol w="698986"/>
                <a:gridCol w="698986"/>
                <a:gridCol w="1588779"/>
                <a:gridCol w="1080120"/>
              </a:tblGrid>
              <a:tr h="2472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налогового </a:t>
                      </a:r>
                      <a:r>
                        <a:rPr lang="ru-RU" sz="1600" b="1" u="none" strike="noStrike" dirty="0">
                          <a:effectLst/>
                        </a:rPr>
                        <a:t>органа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Семинары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Открытые классы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Статей в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интернете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Статей в прессе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Выступлений/ сюжетов на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ТВ и радио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Изготовлено/ роздано печатной агитки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400" b="1" u="none" strike="noStrike" dirty="0">
                          <a:effectLst/>
                        </a:rPr>
                        <a:t>семинаров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кол-во участников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число классов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число </a:t>
                      </a:r>
                      <a:r>
                        <a:rPr lang="ru-RU" sz="1400" b="1" u="none" strike="noStrike" dirty="0">
                          <a:effectLst/>
                        </a:rPr>
                        <a:t>участников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УФНС России по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ИФНС по </a:t>
                      </a:r>
                      <a:r>
                        <a:rPr lang="ru-RU" sz="1200" b="1" u="none" strike="noStrike" dirty="0">
                          <a:effectLst/>
                        </a:rPr>
                        <a:t>Верх-Исетскому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району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по </a:t>
                      </a:r>
                      <a:r>
                        <a:rPr lang="ru-RU" sz="1200" b="1" u="none" strike="noStrike" dirty="0">
                          <a:effectLst/>
                        </a:rPr>
                        <a:t>Кировскому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району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по </a:t>
                      </a:r>
                      <a:r>
                        <a:rPr lang="ru-RU" sz="1200" b="1" u="none" strike="noStrike" dirty="0">
                          <a:effectLst/>
                        </a:rPr>
                        <a:t>Ленинскому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району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Межрайонная ИФНС </a:t>
                      </a:r>
                      <a:r>
                        <a:rPr lang="ru-RU" sz="1200" b="1" u="none" strike="noStrike" dirty="0" smtClean="0">
                          <a:effectLst/>
                        </a:rPr>
                        <a:t>№ 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ИТОГО: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6872" marR="6872" marT="68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1026220" y="76966"/>
            <a:ext cx="8928992" cy="4320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just"/>
            <a:r>
              <a:rPr lang="ru-RU" sz="2000" b="1" cap="all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Информационно-разъяснительная кампания за 11 месяцев 2018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1386260" y="396255"/>
            <a:ext cx="7749448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400" b="1" cap="all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ЗАДАЧИ НАЛОГОВЫХ ОРГАНОВ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9414" y="1277830"/>
            <a:ext cx="7786742" cy="857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ичное вручение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уведомлений организациям и предпринимателям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147" y="2340471"/>
            <a:ext cx="7786742" cy="857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83214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b="1" dirty="0" smtClean="0">
                <a:solidFill>
                  <a:srgbClr val="283214"/>
                </a:solidFill>
                <a:latin typeface="Times New Roman" pitchFamily="18" charset="0"/>
                <a:cs typeface="Times New Roman" pitchFamily="18" charset="0"/>
              </a:rPr>
              <a:t>открытых классов и семинаров</a:t>
            </a:r>
            <a:endParaRPr lang="ru-RU" sz="2000" b="1" dirty="0">
              <a:solidFill>
                <a:srgbClr val="28321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40878" y="3420591"/>
            <a:ext cx="7735278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сигналов, информирующих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законодательства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ККТ, поступивших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мобильное приложение ФНС России «Проверка кассового чека»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0878" y="5076775"/>
            <a:ext cx="7735278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аккумулирование информации о налогоплательщиках, обязанных применять ККТ с 01.07.2019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7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392" y="5271881"/>
            <a:ext cx="568087" cy="214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4805" y="1398485"/>
            <a:ext cx="3724502" cy="368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9930" y="207464"/>
            <a:ext cx="10273833" cy="7225207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2077</TotalTime>
  <Words>607</Words>
  <Application>Microsoft Office PowerPoint</Application>
  <PresentationFormat>Произвольный</PresentationFormat>
  <Paragraphs>314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Present_FNS2012_A4</vt:lpstr>
      <vt:lpstr>Презентация PowerPoint</vt:lpstr>
      <vt:lpstr>ПЕРЕХОДНЫЕ ПОЛОЖЕНИЯ ЗАКОНА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Мут</dc:creator>
  <cp:lastModifiedBy>Бачурин Виктор Владимирович</cp:lastModifiedBy>
  <cp:revision>169</cp:revision>
  <cp:lastPrinted>2018-08-06T12:01:55Z</cp:lastPrinted>
  <dcterms:created xsi:type="dcterms:W3CDTF">2013-05-14T16:11:53Z</dcterms:created>
  <dcterms:modified xsi:type="dcterms:W3CDTF">2018-12-03T07:50:57Z</dcterms:modified>
</cp:coreProperties>
</file>