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267" r:id="rId2"/>
    <p:sldId id="274" r:id="rId3"/>
    <p:sldId id="275" r:id="rId4"/>
    <p:sldId id="272" r:id="rId5"/>
    <p:sldId id="266" r:id="rId6"/>
    <p:sldId id="273" r:id="rId7"/>
  </p:sldIdLst>
  <p:sldSz cx="10693400" cy="7561263"/>
  <p:notesSz cx="6797675" cy="9928225"/>
  <p:defaultTextStyle>
    <a:defPPr>
      <a:defRPr lang="ru-RU"/>
    </a:defPPr>
    <a:lvl1pPr marL="0" algn="l" defTabSz="104232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160" algn="l" defTabSz="104232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2320" algn="l" defTabSz="104232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3480" algn="l" defTabSz="104232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4641" algn="l" defTabSz="104232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5799" algn="l" defTabSz="104232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6960" algn="l" defTabSz="104232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48121" algn="l" defTabSz="104232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69279" algn="l" defTabSz="104232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AA9"/>
    <a:srgbClr val="8D8C90"/>
    <a:srgbClr val="504F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957" autoAdjust="0"/>
  </p:normalViewPr>
  <p:slideViewPr>
    <p:cSldViewPr showGuides="1">
      <p:cViewPr>
        <p:scale>
          <a:sx n="80" d="100"/>
          <a:sy n="80" d="100"/>
        </p:scale>
        <p:origin x="-2094" y="-558"/>
      </p:cViewPr>
      <p:guideLst>
        <p:guide orient="horz" pos="2382"/>
        <p:guide orient="horz" pos="1116"/>
        <p:guide orient="horz" pos="348"/>
        <p:guide orient="horz" pos="4470"/>
        <p:guide pos="3368"/>
        <p:guide pos="828"/>
        <p:guide pos="1824"/>
        <p:guide pos="6011"/>
        <p:guide pos="6457"/>
        <p:guide pos="60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B2CB9A-35A0-44DF-9563-3B4294FF58F5}" type="datetimeFigureOut">
              <a:rPr lang="ru-RU" smtClean="0"/>
              <a:pPr/>
              <a:t>03.12.2018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66763" y="744538"/>
            <a:ext cx="526415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CAF5B9-CC1E-4A3E-B04F-728BB30B0B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2616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232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21160" algn="l" defTabSz="104232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42320" algn="l" defTabSz="104232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63480" algn="l" defTabSz="104232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84641" algn="l" defTabSz="104232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05799" algn="l" defTabSz="104232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26960" algn="l" defTabSz="104232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48121" algn="l" defTabSz="104232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69279" algn="l" defTabSz="104232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 txBox="1">
            <a:spLocks noGrp="1" noChangeArrowheads="1"/>
          </p:cNvSpPr>
          <p:nvPr/>
        </p:nvSpPr>
        <p:spPr bwMode="auto">
          <a:xfrm>
            <a:off x="3850221" y="9430627"/>
            <a:ext cx="2945871" cy="4960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32" tIns="46015" rIns="92032" bIns="46015" anchor="b"/>
          <a:lstStyle>
            <a:lvl1pPr defTabSz="9239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239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239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239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239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EC0ED09-E9D6-4460-B315-12065DC965D8}" type="slidenum">
              <a:rPr lang="ru-RU" sz="1200"/>
              <a:pPr algn="r" eaLnBrk="1" hangingPunct="1"/>
              <a:t>1</a:t>
            </a:fld>
            <a:endParaRPr lang="ru-RU" sz="120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65175" y="744538"/>
            <a:ext cx="5264150" cy="3722687"/>
          </a:xfrm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7691"/>
            <a:ext cx="5438774" cy="4465720"/>
          </a:xfrm>
          <a:noFill/>
        </p:spPr>
        <p:txBody>
          <a:bodyPr/>
          <a:lstStyle/>
          <a:p>
            <a:pPr eaLnBrk="1" hangingPunct="1"/>
            <a:endParaRPr lang="ru-RU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1747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A0068201-941C-4350-9785-66E64333DF7F}" type="slidenum">
              <a:rPr lang="ru-RU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8" y="1574"/>
            <a:ext cx="10691812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802005" y="3708627"/>
            <a:ext cx="9089390" cy="1620771"/>
          </a:xfrm>
        </p:spPr>
        <p:txBody>
          <a:bodyPr>
            <a:normAutofit/>
          </a:bodyPr>
          <a:lstStyle>
            <a:lvl1pPr>
              <a:defRPr sz="57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604010" y="5364807"/>
            <a:ext cx="7485380" cy="1932323"/>
          </a:xfrm>
        </p:spPr>
        <p:txBody>
          <a:bodyPr>
            <a:normAutofit/>
          </a:bodyPr>
          <a:lstStyle>
            <a:lvl1pPr marL="0" indent="0" algn="ctr">
              <a:buNone/>
              <a:defRPr sz="3200" b="0">
                <a:solidFill>
                  <a:schemeClr val="bg1"/>
                </a:solidFill>
                <a:latin typeface="+mj-lt"/>
              </a:defRPr>
            </a:lvl1pPr>
            <a:lvl2pPr marL="521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2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3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46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5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48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692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/>
          <a:lstStyle>
            <a:lvl1pPr marL="0" indent="0">
              <a:buNone/>
              <a:defRPr sz="3700"/>
            </a:lvl1pPr>
            <a:lvl2pPr marL="521160" indent="0">
              <a:buNone/>
              <a:defRPr sz="3200"/>
            </a:lvl2pPr>
            <a:lvl3pPr marL="1042320" indent="0">
              <a:buNone/>
              <a:defRPr sz="2700"/>
            </a:lvl3pPr>
            <a:lvl4pPr marL="1563480" indent="0">
              <a:buNone/>
              <a:defRPr sz="2300"/>
            </a:lvl4pPr>
            <a:lvl5pPr marL="2084641" indent="0">
              <a:buNone/>
              <a:defRPr sz="2300"/>
            </a:lvl5pPr>
            <a:lvl6pPr marL="2605799" indent="0">
              <a:buNone/>
              <a:defRPr sz="2300"/>
            </a:lvl6pPr>
            <a:lvl7pPr marL="3126960" indent="0">
              <a:buNone/>
              <a:defRPr sz="2300"/>
            </a:lvl7pPr>
            <a:lvl8pPr marL="3648121" indent="0">
              <a:buNone/>
              <a:defRPr sz="2300"/>
            </a:lvl8pPr>
            <a:lvl9pPr marL="4169279" indent="0">
              <a:buNone/>
              <a:defRPr sz="23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160" indent="0">
              <a:buNone/>
              <a:defRPr sz="1400"/>
            </a:lvl2pPr>
            <a:lvl3pPr marL="1042320" indent="0">
              <a:buNone/>
              <a:defRPr sz="1100"/>
            </a:lvl3pPr>
            <a:lvl4pPr marL="1563480" indent="0">
              <a:buNone/>
              <a:defRPr sz="1000"/>
            </a:lvl4pPr>
            <a:lvl5pPr marL="2084641" indent="0">
              <a:buNone/>
              <a:defRPr sz="1000"/>
            </a:lvl5pPr>
            <a:lvl6pPr marL="2605799" indent="0">
              <a:buNone/>
              <a:defRPr sz="1000"/>
            </a:lvl6pPr>
            <a:lvl7pPr marL="3126960" indent="0">
              <a:buNone/>
              <a:defRPr sz="1000"/>
            </a:lvl7pPr>
            <a:lvl8pPr marL="3648121" indent="0">
              <a:buNone/>
              <a:defRPr sz="1000"/>
            </a:lvl8pPr>
            <a:lvl9pPr marL="416927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067112" y="334306"/>
            <a:ext cx="2812588" cy="71131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5639" y="334306"/>
            <a:ext cx="8263250" cy="71131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1516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91" y="2110"/>
            <a:ext cx="10691813" cy="755863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30" y="1771654"/>
            <a:ext cx="8561139" cy="5324475"/>
          </a:xfrm>
        </p:spPr>
        <p:txBody>
          <a:bodyPr/>
          <a:lstStyle>
            <a:lvl1pPr marL="363282" indent="0">
              <a:buFontTx/>
              <a:buNone/>
              <a:defRPr b="1">
                <a:latin typeface="+mj-lt"/>
              </a:defRPr>
            </a:lvl1pPr>
            <a:lvl2pPr marL="360108" indent="3175">
              <a:defRPr>
                <a:latin typeface="+mj-lt"/>
              </a:defRPr>
            </a:lvl2pPr>
            <a:lvl3pPr marL="628206" indent="-260166">
              <a:tabLst/>
              <a:defRPr>
                <a:latin typeface="+mj-lt"/>
              </a:defRPr>
            </a:lvl3pPr>
            <a:lvl4pPr marL="0" indent="360108">
              <a:lnSpc>
                <a:spcPts val="1800"/>
              </a:lnSpc>
              <a:spcBef>
                <a:spcPts val="400"/>
              </a:spcBef>
              <a:defRPr>
                <a:latin typeface="+mj-lt"/>
              </a:defRPr>
            </a:lvl4pPr>
            <a:lvl5pPr>
              <a:lnSpc>
                <a:spcPts val="1800"/>
              </a:lnSpc>
              <a:spcBef>
                <a:spcPts val="400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6930876" y="5652843"/>
            <a:ext cx="1080120" cy="415498"/>
          </a:xfrm>
          <a:prstGeom prst="rect">
            <a:avLst/>
          </a:prstGeom>
          <a:noFill/>
        </p:spPr>
        <p:txBody>
          <a:bodyPr wrap="square" lIns="91376" tIns="45688" rIns="91376" bIns="45688" rtlCol="0">
            <a:noAutofit/>
          </a:bodyPr>
          <a:lstStyle/>
          <a:p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962026" y="552456"/>
            <a:ext cx="8580438" cy="1219199"/>
          </a:xfrm>
        </p:spPr>
        <p:txBody>
          <a:bodyPr/>
          <a:lstStyle>
            <a:lvl1pPr marL="0" marR="0" indent="0" defTabSz="104232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marL="0" marR="0" lvl="0" indent="0" defTabSz="104232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4" y="520"/>
            <a:ext cx="10691813" cy="755863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30" y="1771654"/>
            <a:ext cx="8561139" cy="5324475"/>
          </a:xfrm>
        </p:spPr>
        <p:txBody>
          <a:bodyPr/>
          <a:lstStyle>
            <a:lvl1pPr marL="363282" indent="0">
              <a:buFontTx/>
              <a:buNone/>
              <a:defRPr b="1">
                <a:latin typeface="+mj-lt"/>
              </a:defRPr>
            </a:lvl1pPr>
            <a:lvl2pPr marL="363282" indent="0">
              <a:defRPr>
                <a:latin typeface="+mj-lt"/>
              </a:defRPr>
            </a:lvl2pPr>
            <a:lvl3pPr marL="628206" indent="-260166">
              <a:defRPr>
                <a:latin typeface="+mj-lt"/>
              </a:defRPr>
            </a:lvl3pPr>
            <a:lvl4pPr marL="0" indent="360108">
              <a:defRPr>
                <a:latin typeface="+mj-lt"/>
              </a:defRPr>
            </a:lvl4pPr>
            <a:lvl5pPr marL="1434087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961197" y="552456"/>
            <a:ext cx="8581268" cy="1219199"/>
          </a:xfrm>
        </p:spPr>
        <p:txBody>
          <a:bodyPr/>
          <a:lstStyle>
            <a:lvl1pPr marL="0" marR="0" indent="0" defTabSz="104232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marL="0" marR="0" lvl="0" indent="0" defTabSz="104232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4" y="2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30" y="1116335"/>
            <a:ext cx="8561139" cy="2232248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30" y="3781425"/>
            <a:ext cx="8561139" cy="3314700"/>
          </a:xfrm>
        </p:spPr>
        <p:txBody>
          <a:bodyPr anchor="t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1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232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34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464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579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69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4812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6927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91" y="2110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1"/>
            <a:ext cx="8580438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62026" y="1771650"/>
            <a:ext cx="4234282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9963" y="1771650"/>
            <a:ext cx="4262505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0"/>
            <a:ext cx="9196705" cy="12192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9" y="1771650"/>
            <a:ext cx="4297419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160" indent="0">
              <a:buNone/>
              <a:defRPr sz="2300" b="1"/>
            </a:lvl2pPr>
            <a:lvl3pPr marL="1042320" indent="0">
              <a:buNone/>
              <a:defRPr sz="2100" b="1"/>
            </a:lvl3pPr>
            <a:lvl4pPr marL="1563480" indent="0">
              <a:buNone/>
              <a:defRPr sz="1800" b="1"/>
            </a:lvl4pPr>
            <a:lvl5pPr marL="2084641" indent="0">
              <a:buNone/>
              <a:defRPr sz="1800" b="1"/>
            </a:lvl5pPr>
            <a:lvl6pPr marL="2605799" indent="0">
              <a:buNone/>
              <a:defRPr sz="1800" b="1"/>
            </a:lvl6pPr>
            <a:lvl7pPr marL="3126960" indent="0">
              <a:buNone/>
              <a:defRPr sz="1800" b="1"/>
            </a:lvl7pPr>
            <a:lvl8pPr marL="3648121" indent="0">
              <a:buNone/>
              <a:defRPr sz="1800" b="1"/>
            </a:lvl8pPr>
            <a:lvl9pPr marL="4169279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962029" y="2397901"/>
            <a:ext cx="4297419" cy="469822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346704" y="1771650"/>
            <a:ext cx="4195762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160" indent="0">
              <a:buNone/>
              <a:defRPr sz="2300" b="1"/>
            </a:lvl2pPr>
            <a:lvl3pPr marL="1042320" indent="0">
              <a:buNone/>
              <a:defRPr sz="2100" b="1"/>
            </a:lvl3pPr>
            <a:lvl4pPr marL="1563480" indent="0">
              <a:buNone/>
              <a:defRPr sz="1800" b="1"/>
            </a:lvl4pPr>
            <a:lvl5pPr marL="2084641" indent="0">
              <a:buNone/>
              <a:defRPr sz="1800" b="1"/>
            </a:lvl5pPr>
            <a:lvl6pPr marL="2605799" indent="0">
              <a:buNone/>
              <a:defRPr sz="1800" b="1"/>
            </a:lvl6pPr>
            <a:lvl7pPr marL="3126960" indent="0">
              <a:buNone/>
              <a:defRPr sz="1800" b="1"/>
            </a:lvl7pPr>
            <a:lvl8pPr marL="3648121" indent="0">
              <a:buNone/>
              <a:defRPr sz="1800" b="1"/>
            </a:lvl8pPr>
            <a:lvl9pPr marL="4169279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346704" y="2412479"/>
            <a:ext cx="4195762" cy="4683646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91" y="2110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1"/>
            <a:ext cx="9196705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578975" y="6474804"/>
            <a:ext cx="663576" cy="720080"/>
          </a:xfrm>
          <a:prstGeom prst="rect">
            <a:avLst/>
          </a:prstGeom>
        </p:spPr>
        <p:txBody>
          <a:bodyPr vert="horz" lIns="104233" tIns="52116" rIns="104233" bIns="52116" rtlCol="0" anchor="ctr">
            <a:normAutofit/>
          </a:bodyPr>
          <a:lstStyle>
            <a:lvl1pPr algn="ctr">
              <a:defRPr sz="2700" i="0">
                <a:solidFill>
                  <a:schemeClr val="bg1"/>
                </a:solidFill>
                <a:latin typeface="+mj-lt"/>
              </a:defRPr>
            </a:lvl1pPr>
          </a:lstStyle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5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75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160" indent="0">
              <a:buNone/>
              <a:defRPr sz="1400"/>
            </a:lvl2pPr>
            <a:lvl3pPr marL="1042320" indent="0">
              <a:buNone/>
              <a:defRPr sz="1100"/>
            </a:lvl3pPr>
            <a:lvl4pPr marL="1563480" indent="0">
              <a:buNone/>
              <a:defRPr sz="1000"/>
            </a:lvl4pPr>
            <a:lvl5pPr marL="2084641" indent="0">
              <a:buNone/>
              <a:defRPr sz="1000"/>
            </a:lvl5pPr>
            <a:lvl6pPr marL="2605799" indent="0">
              <a:buNone/>
              <a:defRPr sz="1000"/>
            </a:lvl6pPr>
            <a:lvl7pPr marL="3126960" indent="0">
              <a:buNone/>
              <a:defRPr sz="1000"/>
            </a:lvl7pPr>
            <a:lvl8pPr marL="3648121" indent="0">
              <a:buNone/>
              <a:defRPr sz="1000"/>
            </a:lvl8pPr>
            <a:lvl9pPr marL="416927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4216" y="540275"/>
            <a:ext cx="8588251" cy="1224136"/>
          </a:xfrm>
          <a:prstGeom prst="rect">
            <a:avLst/>
          </a:prstGeom>
        </p:spPr>
        <p:txBody>
          <a:bodyPr vert="horz" lIns="104233" tIns="52116" rIns="104233" bIns="52116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54216" y="1764295"/>
            <a:ext cx="8588251" cy="5331830"/>
          </a:xfrm>
          <a:prstGeom prst="rect">
            <a:avLst/>
          </a:prstGeom>
        </p:spPr>
        <p:txBody>
          <a:bodyPr vert="horz" lIns="104233" tIns="52116" rIns="104233" bIns="52116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671" y="7008176"/>
            <a:ext cx="2495127" cy="402567"/>
          </a:xfrm>
          <a:prstGeom prst="rect">
            <a:avLst/>
          </a:prstGeom>
        </p:spPr>
        <p:txBody>
          <a:bodyPr vert="horz" lIns="104233" tIns="52116" rIns="104233" bIns="52116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3582" y="7008176"/>
            <a:ext cx="3386243" cy="402567"/>
          </a:xfrm>
          <a:prstGeom prst="rect">
            <a:avLst/>
          </a:prstGeom>
        </p:spPr>
        <p:txBody>
          <a:bodyPr vert="horz" lIns="104233" tIns="52116" rIns="104233" bIns="52116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734554" y="6660951"/>
            <a:ext cx="724718" cy="696626"/>
          </a:xfrm>
          <a:prstGeom prst="rect">
            <a:avLst/>
          </a:prstGeom>
        </p:spPr>
        <p:txBody>
          <a:bodyPr vert="horz" lIns="104233" tIns="52116" rIns="104233" bIns="52116" rtlCol="0" anchor="ctr">
            <a:normAutofit/>
          </a:bodyPr>
          <a:lstStyle>
            <a:lvl1pPr algn="ctr">
              <a:lnSpc>
                <a:spcPts val="2400"/>
              </a:lnSpc>
              <a:defRPr sz="2700">
                <a:solidFill>
                  <a:schemeClr val="bg1"/>
                </a:solidFill>
              </a:defRPr>
            </a:lvl1pPr>
          </a:lstStyle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2" r:id="rId13"/>
  </p:sldLayoutIdLst>
  <p:hf hdr="0" ftr="0" dt="0"/>
  <p:txStyles>
    <p:titleStyle>
      <a:lvl1pPr algn="l" defTabSz="1042320" rtl="0" eaLnBrk="1" latinLnBrk="0" hangingPunct="1">
        <a:lnSpc>
          <a:spcPts val="5196"/>
        </a:lnSpc>
        <a:spcBef>
          <a:spcPct val="0"/>
        </a:spcBef>
        <a:buNone/>
        <a:defRPr sz="42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363282" indent="0" algn="l" defTabSz="1042320" rtl="0" eaLnBrk="1" latinLnBrk="0" hangingPunct="1">
        <a:spcBef>
          <a:spcPct val="20000"/>
        </a:spcBef>
        <a:buFont typeface="+mj-lt"/>
        <a:buNone/>
        <a:defRPr sz="37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363282" indent="0" algn="l" defTabSz="1042320" rtl="0" eaLnBrk="1" latinLnBrk="0" hangingPunct="1">
        <a:spcBef>
          <a:spcPct val="20000"/>
        </a:spcBef>
        <a:buFont typeface="Arial" pitchFamily="34" charset="0"/>
        <a:buNone/>
        <a:defRPr sz="24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712286" indent="-260166" algn="l" defTabSz="1042320" rtl="0" eaLnBrk="1" latinLnBrk="0" hangingPunct="1">
        <a:spcBef>
          <a:spcPct val="20000"/>
        </a:spcBef>
        <a:buFont typeface="Arial" pitchFamily="34" charset="0"/>
        <a:buChar char="•"/>
        <a:defRPr sz="24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360108" algn="just" defTabSz="1042320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tabLst/>
        <a:defRPr sz="16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1434087" indent="0" algn="l" defTabSz="1042320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defRPr sz="14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2866381" indent="-260580" algn="l" defTabSz="104232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7539" indent="-260580" algn="l" defTabSz="104232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08700" indent="-260580" algn="l" defTabSz="104232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29861" indent="-260580" algn="l" defTabSz="104232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160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320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3480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4641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5799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6960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48121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69279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ChangeArrowheads="1"/>
          </p:cNvSpPr>
          <p:nvPr/>
        </p:nvSpPr>
        <p:spPr bwMode="auto">
          <a:xfrm>
            <a:off x="21352" y="2589749"/>
            <a:ext cx="10693400" cy="588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4111" tIns="52052" rIns="104111" bIns="52052" anchor="ctr"/>
          <a:lstStyle/>
          <a:p>
            <a:pPr algn="ctr" defTabSz="1313757">
              <a:defRPr/>
            </a:pPr>
            <a:r>
              <a:rPr lang="ru-RU" sz="2300" b="1" dirty="0">
                <a:solidFill>
                  <a:schemeClr val="bg1"/>
                </a:solidFill>
              </a:rPr>
              <a:t>Управление ФНС России по Свердловской области</a:t>
            </a:r>
          </a:p>
        </p:txBody>
      </p:sp>
      <p:sp>
        <p:nvSpPr>
          <p:cNvPr id="99331" name="Rectangle 3"/>
          <p:cNvSpPr>
            <a:spLocks noChangeArrowheads="1"/>
          </p:cNvSpPr>
          <p:nvPr/>
        </p:nvSpPr>
        <p:spPr bwMode="auto">
          <a:xfrm>
            <a:off x="126247" y="5446914"/>
            <a:ext cx="10483617" cy="142823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104111" tIns="52052" rIns="104111" bIns="52052" anchor="ctr"/>
          <a:lstStyle/>
          <a:p>
            <a:pPr algn="ctr" defTabSz="1655771">
              <a:lnSpc>
                <a:spcPct val="90000"/>
              </a:lnSpc>
              <a:buClr>
                <a:schemeClr val="hlink"/>
              </a:buClr>
              <a:buSzPct val="80000"/>
              <a:defRPr/>
            </a:pPr>
            <a:endParaRPr lang="ru-RU" sz="23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99332" name="Rectangle 4"/>
          <p:cNvSpPr>
            <a:spLocks noChangeArrowheads="1"/>
          </p:cNvSpPr>
          <p:nvPr/>
        </p:nvSpPr>
        <p:spPr bwMode="auto">
          <a:xfrm>
            <a:off x="378730" y="1480752"/>
            <a:ext cx="10103035" cy="118844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104111" tIns="52052" rIns="104111" bIns="52052" anchor="ctr"/>
          <a:lstStyle/>
          <a:p>
            <a:pPr algn="ctr" defTabSz="1313757">
              <a:defRPr/>
            </a:pPr>
            <a:endParaRPr lang="ru-RU" sz="58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99334" name="Text Box 6"/>
          <p:cNvSpPr txBox="1">
            <a:spLocks noChangeArrowheads="1"/>
          </p:cNvSpPr>
          <p:nvPr/>
        </p:nvSpPr>
        <p:spPr bwMode="auto">
          <a:xfrm>
            <a:off x="0" y="3360564"/>
            <a:ext cx="10693400" cy="4209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9377" tIns="49688" rIns="99377" bIns="49688">
            <a:spAutoFit/>
          </a:bodyPr>
          <a:lstStyle/>
          <a:p>
            <a:pPr algn="ctr" defTabSz="995271">
              <a:defRPr/>
            </a:pPr>
            <a:endParaRPr lang="ru-RU" b="1" dirty="0">
              <a:solidFill>
                <a:schemeClr val="bg1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solidFill>
                  <a:schemeClr val="bg1"/>
                </a:solidFill>
                <a:latin typeface="Arial Narrow" pitchFamily="34" charset="0"/>
                <a:ea typeface="Aharoni"/>
                <a:cs typeface="Aharoni"/>
              </a:rPr>
              <a:t>Соблюдение законодательства РФ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solidFill>
                  <a:schemeClr val="bg1"/>
                </a:solidFill>
                <a:latin typeface="Arial Narrow" pitchFamily="34" charset="0"/>
                <a:ea typeface="Aharoni"/>
                <a:cs typeface="Aharoni"/>
              </a:rPr>
              <a:t> о применении контрольно-кассовой техники</a:t>
            </a:r>
            <a:endParaRPr lang="ru-RU" sz="3200" b="1" dirty="0">
              <a:solidFill>
                <a:schemeClr val="bg1"/>
              </a:solidFill>
              <a:latin typeface="Arial Narrow" pitchFamily="34" charset="0"/>
              <a:ea typeface="Aharoni"/>
              <a:cs typeface="Aharoni"/>
            </a:endParaRPr>
          </a:p>
          <a:p>
            <a:pPr algn="ctr" defTabSz="995271">
              <a:defRPr/>
            </a:pPr>
            <a:endParaRPr lang="ru-RU" sz="3200" b="1" dirty="0" smtClean="0">
              <a:solidFill>
                <a:schemeClr val="bg1"/>
              </a:solidFill>
            </a:endParaRPr>
          </a:p>
          <a:p>
            <a:pPr algn="ctr" defTabSz="995271">
              <a:defRPr/>
            </a:pPr>
            <a:endParaRPr lang="ru-RU" sz="2300" b="1" dirty="0" smtClean="0">
              <a:solidFill>
                <a:schemeClr val="bg1"/>
              </a:solidFill>
            </a:endParaRPr>
          </a:p>
          <a:p>
            <a:pPr algn="ctr" defTabSz="995271">
              <a:defRPr/>
            </a:pPr>
            <a:r>
              <a:rPr lang="ru-RU" sz="2300" b="1" dirty="0" smtClean="0">
                <a:solidFill>
                  <a:schemeClr val="bg1"/>
                </a:solidFill>
              </a:rPr>
              <a:t>Доклад начальника отдела оперативного контроля</a:t>
            </a:r>
          </a:p>
          <a:p>
            <a:pPr algn="ctr" defTabSz="995271">
              <a:defRPr/>
            </a:pPr>
            <a:r>
              <a:rPr lang="ru-RU" sz="4000" b="1" dirty="0" smtClean="0">
                <a:solidFill>
                  <a:schemeClr val="bg1"/>
                </a:solidFill>
              </a:rPr>
              <a:t>В.В. Бачурина</a:t>
            </a:r>
          </a:p>
          <a:p>
            <a:pPr algn="ctr" defTabSz="995271">
              <a:defRPr/>
            </a:pPr>
            <a:endParaRPr lang="ru-RU" sz="3200" b="1" dirty="0">
              <a:solidFill>
                <a:schemeClr val="bg1"/>
              </a:solidFill>
            </a:endParaRPr>
          </a:p>
          <a:p>
            <a:pPr algn="ctr">
              <a:defRPr/>
            </a:pPr>
            <a:endParaRPr lang="ru-RU" sz="3200" b="1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5052" y="540271"/>
            <a:ext cx="1524000" cy="80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Прямая соединительная линия 17"/>
          <p:cNvCxnSpPr/>
          <p:nvPr/>
        </p:nvCxnSpPr>
        <p:spPr>
          <a:xfrm>
            <a:off x="8260773" y="1877678"/>
            <a:ext cx="0" cy="5501623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5571991" y="1867617"/>
            <a:ext cx="0" cy="3441216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Заголовок 2"/>
          <p:cNvSpPr>
            <a:spLocks noGrp="1" noChangeAspect="1"/>
          </p:cNvSpPr>
          <p:nvPr>
            <p:ph type="title"/>
          </p:nvPr>
        </p:nvSpPr>
        <p:spPr>
          <a:xfrm>
            <a:off x="926881" y="664916"/>
            <a:ext cx="8580439" cy="780568"/>
          </a:xfrm>
        </p:spPr>
        <p:txBody>
          <a:bodyPr>
            <a:normAutofit/>
          </a:bodyPr>
          <a:lstStyle/>
          <a:p>
            <a:pPr algn="l"/>
            <a:r>
              <a:rPr lang="ru-RU" sz="2600" dirty="0" smtClean="0">
                <a:solidFill>
                  <a:srgbClr val="0070C0"/>
                </a:solidFill>
              </a:rPr>
              <a:t>ПЕРЕХОДНЫЕ ПОЛОЖЕНИЯ ЗАКОНА</a:t>
            </a:r>
            <a:endParaRPr lang="ru-RU" sz="2600" dirty="0">
              <a:solidFill>
                <a:srgbClr val="0070C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865832" y="2087763"/>
            <a:ext cx="1249152" cy="684793"/>
          </a:xfrm>
          <a:prstGeom prst="rect">
            <a:avLst/>
          </a:prstGeom>
          <a:solidFill>
            <a:srgbClr val="0070C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ru-RU" sz="2100" b="1" dirty="0"/>
              <a:t>2017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194282" y="2087763"/>
            <a:ext cx="2755420" cy="684793"/>
          </a:xfrm>
          <a:prstGeom prst="rect">
            <a:avLst/>
          </a:prstGeom>
          <a:solidFill>
            <a:srgbClr val="0070C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ru-RU" sz="2100" b="1" dirty="0"/>
              <a:t>2018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7018030" y="2087763"/>
            <a:ext cx="2489290" cy="684793"/>
          </a:xfrm>
          <a:prstGeom prst="rect">
            <a:avLst/>
          </a:prstGeom>
          <a:solidFill>
            <a:srgbClr val="0070C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ru-RU" sz="2100" b="1" dirty="0"/>
              <a:t>2019</a:t>
            </a:r>
          </a:p>
        </p:txBody>
      </p:sp>
      <p:sp>
        <p:nvSpPr>
          <p:cNvPr id="9" name="Пятиугольник 8"/>
          <p:cNvSpPr/>
          <p:nvPr/>
        </p:nvSpPr>
        <p:spPr>
          <a:xfrm>
            <a:off x="5571993" y="4596391"/>
            <a:ext cx="3935328" cy="712439"/>
          </a:xfrm>
          <a:prstGeom prst="homePlate">
            <a:avLst/>
          </a:prstGeom>
          <a:solidFill>
            <a:srgbClr val="C00000">
              <a:alpha val="60000"/>
            </a:srgb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ru-RU" dirty="0" smtClean="0"/>
              <a:t>Обязательный новый порядок</a:t>
            </a:r>
            <a:endParaRPr lang="ru-RU" dirty="0"/>
          </a:p>
        </p:txBody>
      </p:sp>
      <p:sp>
        <p:nvSpPr>
          <p:cNvPr id="10" name="Пятиугольник 9"/>
          <p:cNvSpPr/>
          <p:nvPr/>
        </p:nvSpPr>
        <p:spPr>
          <a:xfrm>
            <a:off x="8284415" y="6513168"/>
            <a:ext cx="1391555" cy="712439"/>
          </a:xfrm>
          <a:prstGeom prst="homePlate">
            <a:avLst/>
          </a:prstGeom>
          <a:solidFill>
            <a:srgbClr val="C00000">
              <a:alpha val="60000"/>
            </a:srgb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ru-RU" sz="1500" dirty="0"/>
              <a:t>Обязательный новый порядок</a:t>
            </a:r>
          </a:p>
        </p:txBody>
      </p:sp>
      <p:sp>
        <p:nvSpPr>
          <p:cNvPr id="11" name="Левая фигурная скобка 10"/>
          <p:cNvSpPr/>
          <p:nvPr/>
        </p:nvSpPr>
        <p:spPr>
          <a:xfrm>
            <a:off x="2381517" y="2890033"/>
            <a:ext cx="390046" cy="2364953"/>
          </a:xfrm>
          <a:prstGeom prst="leftBrace">
            <a:avLst>
              <a:gd name="adj1" fmla="val 68539"/>
              <a:gd name="adj2" fmla="val 50000"/>
            </a:avLst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21917" tIns="60958" rIns="121917" bIns="60958" rtlCol="0" anchor="ctr"/>
          <a:lstStyle/>
          <a:p>
            <a:pPr algn="ctr"/>
            <a:endParaRPr lang="ru-RU"/>
          </a:p>
        </p:txBody>
      </p:sp>
      <p:sp>
        <p:nvSpPr>
          <p:cNvPr id="12" name="Левая фигурная скобка 11"/>
          <p:cNvSpPr/>
          <p:nvPr/>
        </p:nvSpPr>
        <p:spPr>
          <a:xfrm>
            <a:off x="2402902" y="5705470"/>
            <a:ext cx="390046" cy="1424878"/>
          </a:xfrm>
          <a:prstGeom prst="leftBrace">
            <a:avLst>
              <a:gd name="adj1" fmla="val 68539"/>
              <a:gd name="adj2" fmla="val 50000"/>
            </a:avLst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21917" tIns="60958" rIns="121917" bIns="60958" rtlCol="0" anchor="ctr"/>
          <a:lstStyle/>
          <a:p>
            <a:pPr algn="ctr"/>
            <a:endParaRPr lang="ru-RU"/>
          </a:p>
        </p:txBody>
      </p:sp>
      <p:sp>
        <p:nvSpPr>
          <p:cNvPr id="13" name="Пятиугольник 12"/>
          <p:cNvSpPr/>
          <p:nvPr/>
        </p:nvSpPr>
        <p:spPr>
          <a:xfrm>
            <a:off x="2865831" y="2943875"/>
            <a:ext cx="2706160" cy="712439"/>
          </a:xfrm>
          <a:prstGeom prst="homePlate">
            <a:avLst/>
          </a:prstGeom>
          <a:solidFill>
            <a:srgbClr val="006600">
              <a:alpha val="50000"/>
            </a:srgb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ru-RU" dirty="0" smtClean="0"/>
              <a:t>Добровольный новый порядок</a:t>
            </a:r>
            <a:endParaRPr lang="ru-RU" dirty="0"/>
          </a:p>
        </p:txBody>
      </p:sp>
      <p:sp>
        <p:nvSpPr>
          <p:cNvPr id="14" name="Пятиугольник 13"/>
          <p:cNvSpPr/>
          <p:nvPr/>
        </p:nvSpPr>
        <p:spPr>
          <a:xfrm>
            <a:off x="2865832" y="5720358"/>
            <a:ext cx="5394942" cy="712439"/>
          </a:xfrm>
          <a:prstGeom prst="homePlate">
            <a:avLst/>
          </a:prstGeom>
          <a:solidFill>
            <a:srgbClr val="006600">
              <a:alpha val="50000"/>
            </a:srgb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ru-RU" dirty="0" smtClean="0"/>
              <a:t>Добровольный новый порядок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561858" y="2890033"/>
            <a:ext cx="1819659" cy="2364953"/>
          </a:xfrm>
          <a:prstGeom prst="rect">
            <a:avLst/>
          </a:prstGeom>
        </p:spPr>
        <p:txBody>
          <a:bodyPr vert="horz" wrap="square" lIns="139071" tIns="69536" rIns="139071" bIns="69536" rtlCol="0" anchor="ctr">
            <a:normAutofit fontScale="92500" lnSpcReduction="20000"/>
          </a:bodyPr>
          <a:lstStyle/>
          <a:p>
            <a:pPr defTabSz="1390707">
              <a:spcBef>
                <a:spcPct val="0"/>
              </a:spcBef>
            </a:pPr>
            <a:r>
              <a:rPr lang="ru-RU" b="1" dirty="0" smtClean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Налогоплательщики на ЕНВД, на Патенте (торговля и общепит), имеющие наемных работников</a:t>
            </a:r>
            <a:endParaRPr lang="ru-RU" b="1" dirty="0">
              <a:solidFill>
                <a:srgbClr val="005AA9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61858" y="5556128"/>
            <a:ext cx="2069091" cy="1823173"/>
          </a:xfrm>
          <a:prstGeom prst="rect">
            <a:avLst/>
          </a:prstGeom>
        </p:spPr>
        <p:txBody>
          <a:bodyPr vert="horz" wrap="square" lIns="139071" tIns="69536" rIns="139071" bIns="69536" rtlCol="0" anchor="ctr">
            <a:noAutofit/>
          </a:bodyPr>
          <a:lstStyle/>
          <a:p>
            <a:pPr defTabSz="1390707">
              <a:spcBef>
                <a:spcPct val="0"/>
              </a:spcBef>
            </a:pPr>
            <a:r>
              <a:rPr lang="ru-RU" b="1" dirty="0" smtClean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Остальные налогоплательщики на </a:t>
            </a:r>
            <a:r>
              <a:rPr lang="ru-RU" b="1" dirty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ЕНВД, </a:t>
            </a:r>
            <a:r>
              <a:rPr lang="ru-RU" b="1" dirty="0" smtClean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на Патенте, оказывающие услуги</a:t>
            </a:r>
            <a:endParaRPr lang="ru-RU" b="1" dirty="0">
              <a:solidFill>
                <a:srgbClr val="005AA9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037321" y="1455468"/>
            <a:ext cx="1069340" cy="392290"/>
          </a:xfrm>
          <a:prstGeom prst="rect">
            <a:avLst/>
          </a:prstGeom>
        </p:spPr>
        <p:txBody>
          <a:bodyPr vert="horz" wrap="none" lIns="139071" tIns="69536" rIns="139071" bIns="69536" rtlCol="0" anchor="ctr">
            <a:normAutofit fontScale="92500" lnSpcReduction="20000"/>
          </a:bodyPr>
          <a:lstStyle/>
          <a:p>
            <a:pPr defTabSz="1390707">
              <a:spcBef>
                <a:spcPct val="0"/>
              </a:spcBef>
            </a:pPr>
            <a:r>
              <a:rPr lang="ru-RU" sz="2100" b="1" dirty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01.07.2018*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692855" y="1445485"/>
            <a:ext cx="1135837" cy="392290"/>
          </a:xfrm>
          <a:prstGeom prst="rect">
            <a:avLst/>
          </a:prstGeom>
        </p:spPr>
        <p:txBody>
          <a:bodyPr vert="horz" wrap="none" lIns="139071" tIns="69536" rIns="139071" bIns="69536" rtlCol="0" anchor="ctr">
            <a:normAutofit fontScale="92500" lnSpcReduction="20000"/>
          </a:bodyPr>
          <a:lstStyle/>
          <a:p>
            <a:pPr defTabSz="1390707">
              <a:spcBef>
                <a:spcPct val="0"/>
              </a:spcBef>
            </a:pPr>
            <a:r>
              <a:rPr lang="ru-RU" sz="2100" b="1" dirty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01.07.2019*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114983" y="7017341"/>
            <a:ext cx="3506082" cy="323161"/>
          </a:xfrm>
          <a:prstGeom prst="rect">
            <a:avLst/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121917" tIns="60958" rIns="121917" bIns="60958">
            <a:spAutoFit/>
          </a:bodyPr>
          <a:lstStyle/>
          <a:p>
            <a:r>
              <a:rPr lang="ru-RU" sz="1300" dirty="0"/>
              <a:t>*Федеральный закон от 27.11.2017 № 337-ФЗ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1717" y="396255"/>
            <a:ext cx="1524000" cy="80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64881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6"/>
          <p:cNvSpPr txBox="1">
            <a:spLocks noChangeArrowheads="1"/>
          </p:cNvSpPr>
          <p:nvPr/>
        </p:nvSpPr>
        <p:spPr bwMode="auto">
          <a:xfrm>
            <a:off x="1026220" y="76966"/>
            <a:ext cx="8928992" cy="43204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just"/>
            <a:r>
              <a:rPr lang="ru-RU" sz="2400" b="1" cap="all" dirty="0" smtClean="0">
                <a:solidFill>
                  <a:schemeClr val="accent1"/>
                </a:solidFill>
                <a:latin typeface="Arial Narrow" pitchFamily="34" charset="0"/>
                <a:cs typeface="Arial" pitchFamily="34" charset="0"/>
              </a:rPr>
              <a:t>Парк контрольно-кассовой техники на 01 декабря 2018 года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611054"/>
              </p:ext>
            </p:extLst>
          </p:nvPr>
        </p:nvGraphicFramePr>
        <p:xfrm>
          <a:off x="810196" y="828307"/>
          <a:ext cx="8856983" cy="612066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02383"/>
                <a:gridCol w="1771397"/>
                <a:gridCol w="1542440"/>
                <a:gridCol w="1140763"/>
              </a:tblGrid>
              <a:tr h="7502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инспекции</a:t>
                      </a:r>
                      <a:endParaRPr lang="ru-RU" sz="16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ККТ по </a:t>
                      </a:r>
                      <a:r>
                        <a:rPr lang="ru-RU" sz="16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старому </a:t>
                      </a:r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порядку, на ноябрь 2016</a:t>
                      </a:r>
                      <a:endParaRPr lang="ru-RU" sz="16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ККТ по новому порядку на </a:t>
                      </a:r>
                      <a:r>
                        <a:rPr lang="ru-RU" sz="16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01.12.2018</a:t>
                      </a:r>
                      <a:endParaRPr lang="ru-RU" sz="16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Доля, %</a:t>
                      </a:r>
                      <a:endParaRPr lang="ru-RU" sz="16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06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Межрайонная ИФНС № 22 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1 770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06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Межрайонная ИФНС № 14 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1 328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06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Межрайонная ИФНС № 2 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1 097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06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Межрайонная ИФНС  № 16 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3 892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06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Межрайонная ИФНС № 19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1 999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06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ИФНС  по Верх-Исетскому району 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3 608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06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ИФНС по Кировскому району г. Екатеринбурга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3 350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06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ИФНС по Ленинскому району г. Екатеринбурга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3 770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06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Межрайонная ИФНС № 13 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1 203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06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Межрайонная ИФНС № 23 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1 444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06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Межрайонная ИФНС № 24 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2 610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06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Межрайонная ИФНС № 25 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3 577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06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Межрайонная ИФНС  № 26 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1 214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06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Межрайонная ИФНС  № 27 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1 408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06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Межрайонная ИФНС  № 28 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1 294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06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Межрайонная ИФНС  № 29 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1 210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06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Межрайонная ИФНС  № 30 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1 999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06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Межрайонная ИФНС № 31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3 355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06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Межрайонная ИФНС № 32 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3 569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921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ИТОГО: </a:t>
                      </a:r>
                      <a:endParaRPr lang="ru-RU" sz="14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43 697</a:t>
                      </a:r>
                      <a:endParaRPr lang="ru-RU" sz="14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78997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3879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3683525"/>
              </p:ext>
            </p:extLst>
          </p:nvPr>
        </p:nvGraphicFramePr>
        <p:xfrm>
          <a:off x="774192" y="509014"/>
          <a:ext cx="9433048" cy="67810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60240"/>
                <a:gridCol w="792088"/>
                <a:gridCol w="864096"/>
                <a:gridCol w="730628"/>
                <a:gridCol w="819125"/>
                <a:gridCol w="698986"/>
                <a:gridCol w="698986"/>
                <a:gridCol w="1588779"/>
                <a:gridCol w="1080120"/>
              </a:tblGrid>
              <a:tr h="24728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Наименование </a:t>
                      </a:r>
                      <a:r>
                        <a:rPr lang="ru-RU" sz="1600" b="1" u="none" strike="noStrike" dirty="0" smtClean="0">
                          <a:effectLst/>
                        </a:rPr>
                        <a:t>налогового </a:t>
                      </a:r>
                      <a:r>
                        <a:rPr lang="ru-RU" sz="1600" b="1" u="none" strike="noStrike" dirty="0">
                          <a:effectLst/>
                        </a:rPr>
                        <a:t>органа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72" marR="6872" marT="68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Семинары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72" marR="6872" marT="687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Открытые классы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72" marR="6872" marT="687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Статей в </a:t>
                      </a:r>
                      <a:r>
                        <a:rPr lang="ru-RU" sz="1400" b="1" u="none" strike="noStrike" dirty="0" smtClean="0">
                          <a:effectLst/>
                        </a:rPr>
                        <a:t>интернете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72" marR="6872" marT="68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Статей в прессе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72" marR="6872" marT="68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Выступлений/ сюжетов на </a:t>
                      </a:r>
                      <a:r>
                        <a:rPr lang="ru-RU" sz="1400" b="1" u="none" strike="noStrike" dirty="0" smtClean="0">
                          <a:effectLst/>
                        </a:rPr>
                        <a:t>ТВ и радио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72" marR="6872" marT="68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Изготовлено/ роздано печатной агитки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72" marR="6872" marT="68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439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effectLst/>
                        </a:rPr>
                        <a:t>кол-во </a:t>
                      </a:r>
                      <a:r>
                        <a:rPr lang="ru-RU" sz="1400" b="1" u="none" strike="noStrike" dirty="0">
                          <a:effectLst/>
                        </a:rPr>
                        <a:t>семинаров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72" marR="6872" marT="68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effectLst/>
                        </a:rPr>
                        <a:t>кол-во участников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72" marR="6872" marT="68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effectLst/>
                        </a:rPr>
                        <a:t>число классов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72" marR="6872" marT="68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effectLst/>
                        </a:rPr>
                        <a:t>число </a:t>
                      </a:r>
                      <a:r>
                        <a:rPr lang="ru-RU" sz="1400" b="1" u="none" strike="noStrike" dirty="0">
                          <a:effectLst/>
                        </a:rPr>
                        <a:t>участников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72" marR="6872" marT="68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62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УФНС России по </a:t>
                      </a:r>
                      <a:r>
                        <a:rPr lang="ru-RU" sz="1200" b="1" u="none" strike="noStrike" dirty="0" smtClean="0">
                          <a:effectLst/>
                        </a:rPr>
                        <a:t>СО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72" marR="6872" marT="68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2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Межрайонная ИФНС </a:t>
                      </a:r>
                      <a:r>
                        <a:rPr lang="ru-RU" sz="1200" b="1" u="none" strike="noStrike" dirty="0" smtClean="0">
                          <a:effectLst/>
                        </a:rPr>
                        <a:t>№ 22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72" marR="6872" marT="68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2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Межрайонная ИФНС </a:t>
                      </a:r>
                      <a:r>
                        <a:rPr lang="ru-RU" sz="1200" b="1" u="none" strike="noStrike" dirty="0" smtClean="0">
                          <a:effectLst/>
                        </a:rPr>
                        <a:t>№ 14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72" marR="6872" marT="68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2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Межрайонная ИФНС </a:t>
                      </a:r>
                      <a:r>
                        <a:rPr lang="ru-RU" sz="1200" b="1" u="none" strike="noStrike" dirty="0" smtClean="0">
                          <a:effectLst/>
                        </a:rPr>
                        <a:t>№ 2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72" marR="6872" marT="68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2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Межрайонная ИФНС </a:t>
                      </a:r>
                      <a:r>
                        <a:rPr lang="ru-RU" sz="1200" b="1" u="none" strike="noStrike" dirty="0" smtClean="0">
                          <a:effectLst/>
                        </a:rPr>
                        <a:t>№ 16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72" marR="6872" marT="68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2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Межрайонная ИФНС </a:t>
                      </a:r>
                      <a:r>
                        <a:rPr lang="ru-RU" sz="1200" b="1" u="none" strike="noStrike" dirty="0" smtClean="0">
                          <a:effectLst/>
                        </a:rPr>
                        <a:t>№ 19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72" marR="6872" marT="68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443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 smtClean="0">
                          <a:effectLst/>
                        </a:rPr>
                        <a:t>ИФНС по </a:t>
                      </a:r>
                      <a:r>
                        <a:rPr lang="ru-RU" sz="1200" b="1" u="none" strike="noStrike" dirty="0">
                          <a:effectLst/>
                        </a:rPr>
                        <a:t>Верх-Исетскому </a:t>
                      </a:r>
                      <a:r>
                        <a:rPr lang="ru-RU" sz="1200" b="1" u="none" strike="noStrike" dirty="0" smtClean="0">
                          <a:effectLst/>
                        </a:rPr>
                        <a:t>району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72" marR="6872" marT="68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2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ИФНС </a:t>
                      </a:r>
                      <a:r>
                        <a:rPr lang="ru-RU" sz="1200" b="1" u="none" strike="noStrike" dirty="0" smtClean="0">
                          <a:effectLst/>
                        </a:rPr>
                        <a:t>по </a:t>
                      </a:r>
                      <a:r>
                        <a:rPr lang="ru-RU" sz="1200" b="1" u="none" strike="noStrike" dirty="0">
                          <a:effectLst/>
                        </a:rPr>
                        <a:t>Кировскому </a:t>
                      </a:r>
                      <a:r>
                        <a:rPr lang="ru-RU" sz="1200" b="1" u="none" strike="noStrike" dirty="0" smtClean="0">
                          <a:effectLst/>
                        </a:rPr>
                        <a:t>району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72" marR="6872" marT="68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2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ИФНС </a:t>
                      </a:r>
                      <a:r>
                        <a:rPr lang="ru-RU" sz="1200" b="1" u="none" strike="noStrike" dirty="0" smtClean="0">
                          <a:effectLst/>
                        </a:rPr>
                        <a:t>по </a:t>
                      </a:r>
                      <a:r>
                        <a:rPr lang="ru-RU" sz="1200" b="1" u="none" strike="noStrike" dirty="0">
                          <a:effectLst/>
                        </a:rPr>
                        <a:t>Ленинскому </a:t>
                      </a:r>
                      <a:r>
                        <a:rPr lang="ru-RU" sz="1200" b="1" u="none" strike="noStrike" dirty="0" smtClean="0">
                          <a:effectLst/>
                        </a:rPr>
                        <a:t>району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72" marR="6872" marT="68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2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Межрайонная ИФНС </a:t>
                      </a:r>
                      <a:r>
                        <a:rPr lang="ru-RU" sz="1200" b="1" u="none" strike="noStrike" dirty="0" smtClean="0">
                          <a:effectLst/>
                        </a:rPr>
                        <a:t>№ 13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72" marR="6872" marT="68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2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Межрайонная ИФНС </a:t>
                      </a:r>
                      <a:r>
                        <a:rPr lang="ru-RU" sz="1200" b="1" u="none" strike="noStrike" dirty="0" smtClean="0">
                          <a:effectLst/>
                        </a:rPr>
                        <a:t>№ 23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72" marR="6872" marT="68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2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Межрайонная ИФНС </a:t>
                      </a:r>
                      <a:r>
                        <a:rPr lang="ru-RU" sz="1200" b="1" u="none" strike="noStrike" dirty="0" smtClean="0">
                          <a:effectLst/>
                        </a:rPr>
                        <a:t>№ 24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72" marR="6872" marT="68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2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Межрайонная ИФНС </a:t>
                      </a:r>
                      <a:r>
                        <a:rPr lang="ru-RU" sz="1200" b="1" u="none" strike="noStrike" dirty="0" smtClean="0">
                          <a:effectLst/>
                        </a:rPr>
                        <a:t>№ 25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72" marR="6872" marT="68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2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Межрайонная ИФНС </a:t>
                      </a:r>
                      <a:r>
                        <a:rPr lang="ru-RU" sz="1200" b="1" u="none" strike="noStrike" dirty="0" smtClean="0">
                          <a:effectLst/>
                        </a:rPr>
                        <a:t>№ 26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72" marR="6872" marT="68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2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Межрайонная ИФНС </a:t>
                      </a:r>
                      <a:r>
                        <a:rPr lang="ru-RU" sz="1200" b="1" u="none" strike="noStrike" dirty="0" smtClean="0">
                          <a:effectLst/>
                        </a:rPr>
                        <a:t>№ 27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72" marR="6872" marT="68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2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Межрайонная ИФНС </a:t>
                      </a:r>
                      <a:r>
                        <a:rPr lang="ru-RU" sz="1200" b="1" u="none" strike="noStrike" dirty="0" smtClean="0">
                          <a:effectLst/>
                        </a:rPr>
                        <a:t>№ 28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72" marR="6872" marT="68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2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Межрайонная ИФНС </a:t>
                      </a:r>
                      <a:r>
                        <a:rPr lang="ru-RU" sz="1200" b="1" u="none" strike="noStrike" dirty="0" smtClean="0">
                          <a:effectLst/>
                        </a:rPr>
                        <a:t>№ 29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72" marR="6872" marT="68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2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Межрайонная ИФНС </a:t>
                      </a:r>
                      <a:r>
                        <a:rPr lang="ru-RU" sz="1200" b="1" u="none" strike="noStrike" dirty="0" smtClean="0">
                          <a:effectLst/>
                        </a:rPr>
                        <a:t>№ 30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72" marR="6872" marT="68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2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Межрайонная ИФНС </a:t>
                      </a:r>
                      <a:r>
                        <a:rPr lang="ru-RU" sz="1200" b="1" u="none" strike="noStrike" dirty="0" smtClean="0">
                          <a:effectLst/>
                        </a:rPr>
                        <a:t>№ 31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72" marR="6872" marT="68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2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Межрайонная ИФНС </a:t>
                      </a:r>
                      <a:r>
                        <a:rPr lang="ru-RU" sz="1200" b="1" u="none" strike="noStrike" dirty="0" smtClean="0">
                          <a:effectLst/>
                        </a:rPr>
                        <a:t>№ 32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72" marR="6872" marT="68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91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ИТОГО:</a:t>
                      </a:r>
                      <a:endParaRPr lang="ru-RU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6872" marR="6872" marT="687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14057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45560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 Box 46"/>
          <p:cNvSpPr txBox="1">
            <a:spLocks noChangeArrowheads="1"/>
          </p:cNvSpPr>
          <p:nvPr/>
        </p:nvSpPr>
        <p:spPr bwMode="auto">
          <a:xfrm>
            <a:off x="1026220" y="76966"/>
            <a:ext cx="8928992" cy="43204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just"/>
            <a:r>
              <a:rPr lang="ru-RU" sz="2000" b="1" cap="all" dirty="0" smtClean="0">
                <a:solidFill>
                  <a:schemeClr val="accent1"/>
                </a:solidFill>
                <a:latin typeface="Arial Narrow" pitchFamily="34" charset="0"/>
                <a:cs typeface="Arial" pitchFamily="34" charset="0"/>
              </a:rPr>
              <a:t>Информационно-разъяснительная кампания за 11 месяцев 2018 года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6"/>
          <p:cNvSpPr txBox="1">
            <a:spLocks noChangeArrowheads="1"/>
          </p:cNvSpPr>
          <p:nvPr/>
        </p:nvSpPr>
        <p:spPr bwMode="auto">
          <a:xfrm>
            <a:off x="1386260" y="396255"/>
            <a:ext cx="7749448" cy="10795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ru-RU" sz="2400" b="1" cap="all" dirty="0" smtClean="0">
                <a:solidFill>
                  <a:srgbClr val="4F81B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ЗАДАЧИ НАЛОГОВЫХ ОРГАНОВ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189414" y="1277830"/>
            <a:ext cx="7786742" cy="85725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ичное вручение 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уведомлений организациям и предпринимателям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187147" y="2340471"/>
            <a:ext cx="7786742" cy="85725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283214"/>
                </a:solidFill>
                <a:latin typeface="Times New Roman" pitchFamily="18" charset="0"/>
                <a:cs typeface="Times New Roman" pitchFamily="18" charset="0"/>
              </a:rPr>
              <a:t>Проведение </a:t>
            </a:r>
            <a:r>
              <a:rPr lang="ru-RU" sz="2000" b="1" dirty="0" smtClean="0">
                <a:solidFill>
                  <a:srgbClr val="283214"/>
                </a:solidFill>
                <a:latin typeface="Times New Roman" pitchFamily="18" charset="0"/>
                <a:cs typeface="Times New Roman" pitchFamily="18" charset="0"/>
              </a:rPr>
              <a:t>открытых классов и семинаров</a:t>
            </a:r>
            <a:endParaRPr lang="ru-RU" sz="2000" b="1" dirty="0">
              <a:solidFill>
                <a:srgbClr val="283214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240878" y="3420591"/>
            <a:ext cx="7735278" cy="136815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 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сигналов, информирующих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нарушении законодательства 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применении 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ККТ, поступивших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через мобильное приложение ФНС России «Проверка кассового чека»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240878" y="5076775"/>
            <a:ext cx="7735278" cy="136815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Сбор и аккумулирование информации о налогоплательщиках, обязанных применять ККТ с 01.07.2019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7370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4392" y="5271881"/>
            <a:ext cx="568087" cy="2142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7" name="Рисунок 6" descr="C:\Users\panova_ea\Desktop\ФНС\Новая папка\word\jpg\true-logo-FN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74805" y="1398485"/>
            <a:ext cx="3724502" cy="3689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209930" y="207464"/>
            <a:ext cx="10273833" cy="7225207"/>
          </a:xfrm>
          <a:prstGeom prst="rect">
            <a:avLst/>
          </a:prstGeom>
          <a:solidFill>
            <a:schemeClr val="bg1">
              <a:lumMod val="65000"/>
              <a:alpha val="3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0517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Present_FNS2012_A4</Template>
  <TotalTime>2077</TotalTime>
  <Words>607</Words>
  <Application>Microsoft Office PowerPoint</Application>
  <PresentationFormat>Произвольный</PresentationFormat>
  <Paragraphs>314</Paragraphs>
  <Slides>6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Present_FNS2012_A4</vt:lpstr>
      <vt:lpstr>Презентация PowerPoint</vt:lpstr>
      <vt:lpstr>ПЕРЕХОДНЫЕ ПОЛОЖЕНИЯ ЗАКОНА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Мут</dc:creator>
  <cp:lastModifiedBy>Бачурин Виктор Владимирович</cp:lastModifiedBy>
  <cp:revision>169</cp:revision>
  <cp:lastPrinted>2018-08-06T12:01:55Z</cp:lastPrinted>
  <dcterms:created xsi:type="dcterms:W3CDTF">2013-05-14T16:11:53Z</dcterms:created>
  <dcterms:modified xsi:type="dcterms:W3CDTF">2018-12-03T07:50:57Z</dcterms:modified>
</cp:coreProperties>
</file>