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1" r:id="rId3"/>
    <p:sldId id="262" r:id="rId4"/>
    <p:sldId id="264" r:id="rId5"/>
    <p:sldId id="263" r:id="rId6"/>
    <p:sldId id="265" r:id="rId7"/>
    <p:sldId id="267" r:id="rId8"/>
    <p:sldId id="257" r:id="rId9"/>
    <p:sldId id="266" r:id="rId10"/>
    <p:sldId id="256" r:id="rId11"/>
    <p:sldId id="258" r:id="rId12"/>
    <p:sldId id="259" r:id="rId13"/>
    <p:sldId id="268" r:id="rId14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CEA72-EEF3-4D49-8B69-E2DC4DF37001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C93-9D44-45A5-A8AA-7D0039D8A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346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CEA72-EEF3-4D49-8B69-E2DC4DF37001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C93-9D44-45A5-A8AA-7D0039D8A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318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CEA72-EEF3-4D49-8B69-E2DC4DF37001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C93-9D44-45A5-A8AA-7D0039D8A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8926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5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46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92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38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185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3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27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823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370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EAC6D-1E8B-4E72-88F7-3A2B39D339A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32864-7E98-410E-B2AB-F943062071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471"/>
            <a:ext cx="9142642" cy="6855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2903673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EAC6D-1E8B-4E72-88F7-3A2B39D339A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A1ECF9-B09A-4FAA-BE6C-2D79A87DF5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442"/>
            <a:ext cx="9142642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 userDrawn="1"/>
        </p:nvSpPr>
        <p:spPr>
          <a:xfrm>
            <a:off x="5926767" y="5127302"/>
            <a:ext cx="923088" cy="377240"/>
          </a:xfrm>
          <a:prstGeom prst="rect">
            <a:avLst/>
          </a:prstGeom>
          <a:noFill/>
        </p:spPr>
        <p:txBody>
          <a:bodyPr lIns="79726" tIns="39864" rIns="79726" bIns="39864"/>
          <a:lstStyle/>
          <a:p>
            <a:pPr defTabSz="909409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789157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3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462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0924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38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1850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31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2775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823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370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EAC6D-1E8B-4E72-88F7-3A2B39D339A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9029CB-E8F6-4665-A8E1-083628CC389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" y="0"/>
            <a:ext cx="9142643" cy="6855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3430017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4988" y="1763713"/>
            <a:ext cx="4735512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22932" y="1763713"/>
            <a:ext cx="4735513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EAC6D-1E8B-4E72-88F7-3A2B39D339A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641CD4-558C-42A9-B4AF-E00586A5B5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442"/>
            <a:ext cx="9142642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9531192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627" indent="0">
              <a:buNone/>
              <a:defRPr sz="2000" b="1"/>
            </a:lvl2pPr>
            <a:lvl3pPr marL="909249" indent="0">
              <a:buNone/>
              <a:defRPr sz="1800" b="1"/>
            </a:lvl3pPr>
            <a:lvl4pPr marL="1363876" indent="0">
              <a:buNone/>
              <a:defRPr sz="1600" b="1"/>
            </a:lvl4pPr>
            <a:lvl5pPr marL="1818504" indent="0">
              <a:buNone/>
              <a:defRPr sz="1600" b="1"/>
            </a:lvl5pPr>
            <a:lvl6pPr marL="2273126" indent="0">
              <a:buNone/>
              <a:defRPr sz="1600" b="1"/>
            </a:lvl6pPr>
            <a:lvl7pPr marL="2727750" indent="0">
              <a:buNone/>
              <a:defRPr sz="1600" b="1"/>
            </a:lvl7pPr>
            <a:lvl8pPr marL="3182380" indent="0">
              <a:buNone/>
              <a:defRPr sz="1600" b="1"/>
            </a:lvl8pPr>
            <a:lvl9pPr marL="363700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5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627" indent="0">
              <a:buNone/>
              <a:defRPr sz="2000" b="1"/>
            </a:lvl2pPr>
            <a:lvl3pPr marL="909249" indent="0">
              <a:buNone/>
              <a:defRPr sz="1800" b="1"/>
            </a:lvl3pPr>
            <a:lvl4pPr marL="1363876" indent="0">
              <a:buNone/>
              <a:defRPr sz="1600" b="1"/>
            </a:lvl4pPr>
            <a:lvl5pPr marL="1818504" indent="0">
              <a:buNone/>
              <a:defRPr sz="1600" b="1"/>
            </a:lvl5pPr>
            <a:lvl6pPr marL="2273126" indent="0">
              <a:buNone/>
              <a:defRPr sz="1600" b="1"/>
            </a:lvl6pPr>
            <a:lvl7pPr marL="2727750" indent="0">
              <a:buNone/>
              <a:defRPr sz="1600" b="1"/>
            </a:lvl7pPr>
            <a:lvl8pPr marL="3182380" indent="0">
              <a:buNone/>
              <a:defRPr sz="1600" b="1"/>
            </a:lvl8pPr>
            <a:lvl9pPr marL="363700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5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00885-5ED8-4CED-874C-B4A6AC3A20E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7FCD2C-3CC3-4C4E-90A8-19675FDF04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544141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58A03-B30E-4BC3-B038-48ED100A96D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8A5C2E-D948-4C4D-81D7-50E5983E581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442"/>
            <a:ext cx="9142642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5972261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BC10D-E0AF-4827-A364-00111017694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44337E-085F-4FD3-A3D2-3EC4A263DA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222089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3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32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4627" indent="0">
              <a:buNone/>
              <a:defRPr sz="1200"/>
            </a:lvl2pPr>
            <a:lvl3pPr marL="909249" indent="0">
              <a:buNone/>
              <a:defRPr sz="1000"/>
            </a:lvl3pPr>
            <a:lvl4pPr marL="1363876" indent="0">
              <a:buNone/>
              <a:defRPr sz="900"/>
            </a:lvl4pPr>
            <a:lvl5pPr marL="1818504" indent="0">
              <a:buNone/>
              <a:defRPr sz="900"/>
            </a:lvl5pPr>
            <a:lvl6pPr marL="2273126" indent="0">
              <a:buNone/>
              <a:defRPr sz="900"/>
            </a:lvl6pPr>
            <a:lvl7pPr marL="2727750" indent="0">
              <a:buNone/>
              <a:defRPr sz="900"/>
            </a:lvl7pPr>
            <a:lvl8pPr marL="3182380" indent="0">
              <a:buNone/>
              <a:defRPr sz="900"/>
            </a:lvl8pPr>
            <a:lvl9pPr marL="363700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AD346-D187-4706-876F-6CBCD37E1D6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2F1E2F-C67A-4606-A4AC-FC92C041081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079846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CEA72-EEF3-4D49-8B69-E2DC4DF37001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C93-9D44-45A5-A8AA-7D0039D8A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48036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4627" indent="0">
              <a:buNone/>
              <a:defRPr sz="2800"/>
            </a:lvl2pPr>
            <a:lvl3pPr marL="909249" indent="0">
              <a:buNone/>
              <a:defRPr sz="2400"/>
            </a:lvl3pPr>
            <a:lvl4pPr marL="1363876" indent="0">
              <a:buNone/>
              <a:defRPr sz="2000"/>
            </a:lvl4pPr>
            <a:lvl5pPr marL="1818504" indent="0">
              <a:buNone/>
              <a:defRPr sz="2000"/>
            </a:lvl5pPr>
            <a:lvl6pPr marL="2273126" indent="0">
              <a:buNone/>
              <a:defRPr sz="2000"/>
            </a:lvl6pPr>
            <a:lvl7pPr marL="2727750" indent="0">
              <a:buNone/>
              <a:defRPr sz="2000"/>
            </a:lvl7pPr>
            <a:lvl8pPr marL="3182380" indent="0">
              <a:buNone/>
              <a:defRPr sz="2000"/>
            </a:lvl8pPr>
            <a:lvl9pPr marL="3637003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4627" indent="0">
              <a:buNone/>
              <a:defRPr sz="1200"/>
            </a:lvl2pPr>
            <a:lvl3pPr marL="909249" indent="0">
              <a:buNone/>
              <a:defRPr sz="1000"/>
            </a:lvl3pPr>
            <a:lvl4pPr marL="1363876" indent="0">
              <a:buNone/>
              <a:defRPr sz="900"/>
            </a:lvl4pPr>
            <a:lvl5pPr marL="1818504" indent="0">
              <a:buNone/>
              <a:defRPr sz="900"/>
            </a:lvl5pPr>
            <a:lvl6pPr marL="2273126" indent="0">
              <a:buNone/>
              <a:defRPr sz="900"/>
            </a:lvl6pPr>
            <a:lvl7pPr marL="2727750" indent="0">
              <a:buNone/>
              <a:defRPr sz="900"/>
            </a:lvl7pPr>
            <a:lvl8pPr marL="3182380" indent="0">
              <a:buNone/>
              <a:defRPr sz="900"/>
            </a:lvl8pPr>
            <a:lvl9pPr marL="363700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647B8-2B37-473A-8088-94278AAB960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6EADB8-44EA-4E58-B01B-9202472A07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866190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E9DE1-A1DD-422F-9369-1E84147AD65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CBE88B-9E3C-4ADC-B3F1-7B5E103E9BF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216666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78995-6DED-4F71-A530-CDBEC6DB51C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7FDF3C-C3F6-4D67-BD22-C233F122FC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29519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" y="0"/>
            <a:ext cx="9142643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65" y="1606901"/>
            <a:ext cx="7320689" cy="4829253"/>
          </a:xfrm>
        </p:spPr>
        <p:txBody>
          <a:bodyPr/>
          <a:lstStyle>
            <a:lvl1pPr marL="316956" indent="0">
              <a:buFontTx/>
              <a:buNone/>
              <a:defRPr b="1">
                <a:latin typeface="+mj-lt"/>
              </a:defRPr>
            </a:lvl1pPr>
            <a:lvl2pPr marL="316956" indent="0">
              <a:defRPr>
                <a:latin typeface="+mj-lt"/>
              </a:defRPr>
            </a:lvl2pPr>
            <a:lvl3pPr marL="548101" indent="-226992">
              <a:defRPr>
                <a:latin typeface="+mj-lt"/>
              </a:defRPr>
            </a:lvl3pPr>
            <a:lvl4pPr marL="0" indent="314187">
              <a:defRPr>
                <a:latin typeface="+mj-lt"/>
              </a:defRPr>
            </a:lvl4pPr>
            <a:lvl5pPr marL="125122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099"/>
            <a:ext cx="7337901" cy="1105803"/>
          </a:xfrm>
        </p:spPr>
        <p:txBody>
          <a:bodyPr/>
          <a:lstStyle>
            <a:lvl1pPr marL="0" marR="0" indent="0" defTabSz="90940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9D555-4800-405F-A408-4A11E1C1BB8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384702"/>
      </p:ext>
    </p:extLst>
  </p:cSld>
  <p:clrMapOvr>
    <a:masterClrMapping/>
  </p:clrMapOvr>
  <p:transition spd="med">
    <p:split orient="vert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442"/>
            <a:ext cx="9142642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 userDrawn="1"/>
        </p:nvSpPr>
        <p:spPr>
          <a:xfrm>
            <a:off x="5926767" y="5127302"/>
            <a:ext cx="923088" cy="377240"/>
          </a:xfrm>
          <a:prstGeom prst="rect">
            <a:avLst/>
          </a:prstGeom>
          <a:noFill/>
        </p:spPr>
        <p:txBody>
          <a:bodyPr lIns="79726" tIns="39864" rIns="79726" bIns="39864"/>
          <a:lstStyle/>
          <a:p>
            <a:pPr defTabSz="909409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65" y="1606901"/>
            <a:ext cx="7320689" cy="4829253"/>
          </a:xfrm>
        </p:spPr>
        <p:txBody>
          <a:bodyPr/>
          <a:lstStyle>
            <a:lvl1pPr marL="316956" indent="0">
              <a:buFontTx/>
              <a:buNone/>
              <a:defRPr b="1">
                <a:latin typeface="+mj-lt"/>
              </a:defRPr>
            </a:lvl1pPr>
            <a:lvl2pPr marL="314187" indent="2783">
              <a:defRPr>
                <a:latin typeface="+mj-lt"/>
              </a:defRPr>
            </a:lvl2pPr>
            <a:lvl3pPr marL="548101" indent="-226992">
              <a:tabLst/>
              <a:defRPr>
                <a:latin typeface="+mj-lt"/>
              </a:defRPr>
            </a:lvl3pPr>
            <a:lvl4pPr marL="0" indent="314187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501099"/>
            <a:ext cx="7337192" cy="1105803"/>
          </a:xfrm>
        </p:spPr>
        <p:txBody>
          <a:bodyPr/>
          <a:lstStyle>
            <a:lvl1pPr marL="0" marR="0" indent="0" defTabSz="90940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A1ECF9-B09A-4FAA-BE6C-2D79A87DF50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308323"/>
      </p:ext>
    </p:extLst>
  </p:cSld>
  <p:clrMapOvr>
    <a:masterClrMapping/>
  </p:clrMapOvr>
  <p:transition spd="med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CEA72-EEF3-4D49-8B69-E2DC4DF37001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C93-9D44-45A5-A8AA-7D0039D8A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7836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CEA72-EEF3-4D49-8B69-E2DC4DF37001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C93-9D44-45A5-A8AA-7D0039D8A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3820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CEA72-EEF3-4D49-8B69-E2DC4DF37001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C93-9D44-45A5-A8AA-7D0039D8A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919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CEA72-EEF3-4D49-8B69-E2DC4DF37001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C93-9D44-45A5-A8AA-7D0039D8A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4584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CEA72-EEF3-4D49-8B69-E2DC4DF37001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C93-9D44-45A5-A8AA-7D0039D8A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6750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CEA72-EEF3-4D49-8B69-E2DC4DF37001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C93-9D44-45A5-A8AA-7D0039D8A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21299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CEA72-EEF3-4D49-8B69-E2DC4DF37001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C93-9D44-45A5-A8AA-7D0039D8A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297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  <a:alpha val="5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2CEA72-EEF3-4D49-8B69-E2DC4DF37001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5FC93-9D44-45A5-A8AA-7D0039D8A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0896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0928" tIns="45464" rIns="90928" bIns="45464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0928" tIns="45464" rIns="90928" bIns="45464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82"/>
            <a:ext cx="2133600" cy="365125"/>
          </a:xfrm>
          <a:prstGeom prst="rect">
            <a:avLst/>
          </a:prstGeom>
        </p:spPr>
        <p:txBody>
          <a:bodyPr vert="horz" lIns="90928" tIns="45464" rIns="90928" bIns="4546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9350" fontAlgn="base">
              <a:spcBef>
                <a:spcPct val="0"/>
              </a:spcBef>
              <a:spcAft>
                <a:spcPct val="0"/>
              </a:spcAft>
            </a:pPr>
            <a:fld id="{E1AE71E4-6B7E-4BC2-855E-ECF27E658823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defTabSz="909350" fontAlgn="base">
                <a:spcBef>
                  <a:spcPct val="0"/>
                </a:spcBef>
                <a:spcAft>
                  <a:spcPct val="0"/>
                </a:spcAft>
              </a:pPr>
              <a:t>05.12.2019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6356382"/>
            <a:ext cx="2895600" cy="365125"/>
          </a:xfrm>
          <a:prstGeom prst="rect">
            <a:avLst/>
          </a:prstGeom>
        </p:spPr>
        <p:txBody>
          <a:bodyPr vert="horz" lIns="90928" tIns="45464" rIns="90928" bIns="4546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9350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82"/>
            <a:ext cx="2133600" cy="365125"/>
          </a:xfrm>
          <a:prstGeom prst="rect">
            <a:avLst/>
          </a:prstGeom>
        </p:spPr>
        <p:txBody>
          <a:bodyPr vert="horz" lIns="90928" tIns="45464" rIns="90928" bIns="4546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9350" fontAlgn="base">
              <a:spcBef>
                <a:spcPct val="0"/>
              </a:spcBef>
              <a:spcAft>
                <a:spcPct val="0"/>
              </a:spcAft>
              <a:defRPr/>
            </a:pPr>
            <a:fld id="{DF23BAC2-7F61-4DB8-9E02-23E7AC880631}" type="slidenum">
              <a:rPr lang="ru-RU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defTabSz="90935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7179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ransition spd="med">
    <p:split orient="vert"/>
  </p:transition>
  <p:timing>
    <p:tnLst>
      <p:par>
        <p:cTn id="1" dur="indefinite" restart="never" nodeType="tmRoot"/>
      </p:par>
    </p:tnLst>
  </p:timing>
  <p:hf hdr="0" ftr="0" dt="0"/>
  <p:txStyles>
    <p:titleStyle>
      <a:lvl1pPr algn="ctr" defTabSz="90924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0966" indent="-340966" algn="l" defTabSz="90924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8767" indent="-284148" algn="l" defTabSz="909249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6564" indent="-227312" algn="l" defTabSz="90924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1191" indent="-227312" algn="l" defTabSz="909249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5812" indent="-227312" algn="l" defTabSz="909249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0441" indent="-227312" algn="l" defTabSz="90924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5066" indent="-227312" algn="l" defTabSz="90924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09690" indent="-227312" algn="l" defTabSz="90924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4321" indent="-227312" algn="l" defTabSz="90924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092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627" algn="l" defTabSz="9092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9249" algn="l" defTabSz="9092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3876" algn="l" defTabSz="9092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8504" algn="l" defTabSz="9092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3126" algn="l" defTabSz="9092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7750" algn="l" defTabSz="9092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2380" algn="l" defTabSz="9092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7003" algn="l" defTabSz="9092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TextBox 4"/>
          <p:cNvSpPr txBox="1">
            <a:spLocks noChangeArrowheads="1"/>
          </p:cNvSpPr>
          <p:nvPr/>
        </p:nvSpPr>
        <p:spPr bwMode="auto">
          <a:xfrm>
            <a:off x="1225332" y="2229640"/>
            <a:ext cx="6912768" cy="1559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6200" tIns="58101" rIns="116200" bIns="58101" anchor="ctr"/>
          <a:lstStyle>
            <a:lvl1pPr defTabSz="1331913"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331913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331913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331913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331913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3319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3319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3319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3319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ФЕДЕРАЛЬНОЙ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НАЛОГОВОЙ СЛУЖБЫ 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СВЕРДЛОВСКОЙ ОБЛАСТИ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3789040"/>
            <a:ext cx="7416824" cy="2677204"/>
          </a:xfrm>
          <a:prstGeom prst="rect">
            <a:avLst/>
          </a:prstGeom>
        </p:spPr>
        <p:txBody>
          <a:bodyPr wrap="square" lIns="90992" tIns="45496" rIns="90992" bIns="45496">
            <a:spAutoFit/>
          </a:bodyPr>
          <a:lstStyle/>
          <a:p>
            <a:pPr algn="ctr" defTabSz="909409"/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Выступление 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начальника отдела анализа и планирования налоговых проверок  Фоменко Наталья Григорьевны</a:t>
            </a:r>
          </a:p>
          <a:p>
            <a:pPr algn="ctr" defTabSz="909409"/>
            <a:endParaRPr lang="ru-RU" sz="20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09409"/>
            <a:r>
              <a:rPr lang="ru-RU" sz="2000" b="1" dirty="0" smtClean="0">
                <a:solidFill>
                  <a:prstClr val="black"/>
                </a:solidFill>
              </a:rPr>
              <a:t>Деятельность налоговых органов по пресечению незаконных схем ухода от налогообложения.</a:t>
            </a:r>
            <a:endParaRPr lang="ru-RU" sz="2000" dirty="0">
              <a:solidFill>
                <a:prstClr val="black"/>
              </a:solidFill>
            </a:endParaRPr>
          </a:p>
          <a:p>
            <a:pPr algn="ctr" defTabSz="909409"/>
            <a:endParaRPr lang="ru-RU" sz="20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09409"/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09409"/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40" y="6237340"/>
            <a:ext cx="7510463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1444218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21006"/>
            <a:ext cx="8820472" cy="604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35890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404664"/>
            <a:ext cx="8784976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82228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29297" y="260648"/>
            <a:ext cx="7678675" cy="5693592"/>
          </a:xfrm>
          <a:prstGeom prst="rect">
            <a:avLst/>
          </a:prstGeom>
        </p:spPr>
        <p:txBody>
          <a:bodyPr vert="horz" wrap="none" lIns="91424" tIns="45712" rIns="91424" bIns="45712" rtlCol="0" anchor="ctr">
            <a:noAutofit/>
          </a:bodyPr>
          <a:lstStyle/>
          <a:p>
            <a:pPr algn="ctr"/>
            <a:r>
              <a:rPr lang="ru-RU" sz="35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35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rgbClr val="00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7782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60648"/>
            <a:ext cx="8229600" cy="6264696"/>
          </a:xfrm>
        </p:spPr>
        <p:txBody>
          <a:bodyPr>
            <a:normAutofit fontScale="40000" lnSpcReduction="20000"/>
          </a:bodyPr>
          <a:lstStyle/>
          <a:p>
            <a:pPr marL="1120775" indent="-857250">
              <a:buFont typeface="Wingdings" pitchFamily="2" charset="2"/>
              <a:buChar char="§"/>
            </a:pPr>
            <a:endParaRPr lang="ru-RU" sz="64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marL="1120775" indent="-857250">
              <a:buFont typeface="Wingdings" pitchFamily="2" charset="2"/>
              <a:buChar char="§"/>
            </a:pPr>
            <a:r>
              <a:rPr lang="ru-RU" sz="6500" b="1" i="1" u="sng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Цифровизация</a:t>
            </a:r>
            <a:r>
              <a:rPr lang="ru-RU" sz="6500" b="1" i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администрирования налогов:</a:t>
            </a:r>
          </a:p>
          <a:p>
            <a:pPr marL="1120775" indent="-857250">
              <a:buFont typeface="Wingdings" pitchFamily="2" charset="2"/>
              <a:buChar char="§"/>
            </a:pPr>
            <a:endParaRPr lang="ru-RU" sz="64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marL="720725" indent="-366713">
              <a:buFont typeface="Wingdings" pitchFamily="2" charset="2"/>
              <a:buChar char="ü"/>
            </a:pP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АИС-Налог-3</a:t>
            </a:r>
          </a:p>
          <a:p>
            <a:pPr marL="720725" indent="-366713">
              <a:buFont typeface="Wingdings" pitchFamily="2" charset="2"/>
              <a:buChar char="ü"/>
            </a:pP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АСК НДС-2</a:t>
            </a:r>
          </a:p>
          <a:p>
            <a:pPr marL="720725" indent="-366713">
              <a:buFont typeface="Wingdings" pitchFamily="2" charset="2"/>
              <a:buChar char="ü"/>
            </a:pP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АСК ККТ</a:t>
            </a:r>
          </a:p>
          <a:p>
            <a:pPr marL="720725" indent="-366713">
              <a:buFont typeface="Wingdings" pitchFamily="2" charset="2"/>
              <a:buChar char="ü"/>
            </a:pP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Сведения банка России</a:t>
            </a:r>
          </a:p>
          <a:p>
            <a:pPr marL="720725" indent="-366713">
              <a:buFont typeface="Wingdings" pitchFamily="2" charset="2"/>
              <a:buChar char="ü"/>
            </a:pP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Сведения ФТС</a:t>
            </a:r>
          </a:p>
          <a:p>
            <a:pPr marL="720725" indent="-366713">
              <a:buFont typeface="Wingdings" pitchFamily="2" charset="2"/>
              <a:buChar char="ü"/>
            </a:pP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Подключение к системе ГИС «Меркурий» для торговых сетей, производителей морепродуктов, птицефабрик, мясокомбинатов, молочных заводов и сельхозпроизводителей.</a:t>
            </a:r>
          </a:p>
          <a:p>
            <a:pPr marL="354012" indent="0">
              <a:buNone/>
            </a:pP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 marL="263525" indent="0" algn="ctr">
              <a:buNone/>
            </a:pPr>
            <a:r>
              <a:rPr lang="ru-RU" sz="64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Комплексный подход, основанный на критериях риска</a:t>
            </a:r>
            <a:endParaRPr lang="ru-RU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A1ECF9-B09A-4FAA-BE6C-2D79A87DF5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111346"/>
      </p:ext>
    </p:extLst>
  </p:cSld>
  <p:clrMapOvr>
    <a:masterClrMapping/>
  </p:clrMapOvr>
  <p:transition spd="med">
    <p:split orient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332656"/>
            <a:ext cx="7931224" cy="612068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Снижение количества выездных налоговых проверок</a:t>
            </a:r>
          </a:p>
          <a:p>
            <a:pPr marL="536575" indent="-182563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 России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за 9 мес. 2019 года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было проведено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7149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выездных налоговых проверок, </a:t>
            </a:r>
            <a:r>
              <a:rPr lang="ru-RU" sz="20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на </a:t>
            </a:r>
            <a:r>
              <a:rPr lang="ru-RU" sz="20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35</a:t>
            </a:r>
            <a:r>
              <a:rPr lang="ru-RU" sz="20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% меньше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чем за аналогичный период 2018 года.</a:t>
            </a:r>
          </a:p>
          <a:p>
            <a:pPr marL="536575" indent="-182563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 Свердловской области за 9 мес. 2019 года проведено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182 ВНП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что на </a:t>
            </a:r>
            <a:r>
              <a:rPr lang="ru-RU" sz="20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48% </a:t>
            </a:r>
            <a:r>
              <a:rPr lang="ru-RU" sz="20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меньше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чем за аналогичный период 2018 года.</a:t>
            </a:r>
          </a:p>
          <a:p>
            <a:pPr marL="354012" indent="0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Комиссии по побуждению к добровольному уточнению налоговых обязательств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что позволяет избежать:</a:t>
            </a:r>
          </a:p>
          <a:p>
            <a:pPr marL="0" indent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последующей уголовной ответственности;</a:t>
            </a:r>
          </a:p>
          <a:p>
            <a:pPr marL="0" indent="0">
              <a:buNone/>
            </a:pPr>
            <a:r>
              <a:rPr lang="ru-RU" sz="20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штрафов по п.3 ст. 122 НК РФ;</a:t>
            </a:r>
          </a:p>
          <a:p>
            <a:pPr marL="0" indent="0">
              <a:buNone/>
            </a:pPr>
            <a:r>
              <a:rPr lang="ru-RU" sz="20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взыскания ущерба бюджету за счет личного имущества.</a:t>
            </a:r>
          </a:p>
          <a:p>
            <a:pPr marL="0" indent="0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u="sng" dirty="0" err="1" smtClean="0">
                <a:latin typeface="Times New Roman" pitchFamily="18" charset="0"/>
                <a:cs typeface="Times New Roman" pitchFamily="18" charset="0"/>
              </a:rPr>
              <a:t>Репутационная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 составляющая! </a:t>
            </a:r>
            <a:endParaRPr lang="ru-RU" sz="24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A1ECF9-B09A-4FAA-BE6C-2D79A87DF5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237707"/>
      </p:ext>
    </p:extLst>
  </p:cSld>
  <p:clrMapOvr>
    <a:masterClrMapping/>
  </p:clrMapOvr>
  <p:transition spd="med">
    <p:split orient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Концепция системы планирования</a:t>
            </a:r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u="sng" dirty="0">
                <a:latin typeface="Times New Roman" pitchFamily="18" charset="0"/>
                <a:cs typeface="Times New Roman" pitchFamily="18" charset="0"/>
              </a:rPr>
              <a:t>Приказ ФНС России от 30.05.2007 N ММ-3-06/333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@</a:t>
            </a:r>
            <a:endParaRPr lang="ru-RU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263525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Налоговая нагрузка ниже среднего уровня по отрасли (виду экономической деятельности).</a:t>
            </a:r>
          </a:p>
          <a:p>
            <a:pPr marL="263525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2. Отражение в отчетности убытков в течение нескольких налоговых периодов.</a:t>
            </a:r>
          </a:p>
          <a:p>
            <a:pPr marL="263525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3. Значительное возмещение и вычеты НДС.</a:t>
            </a:r>
          </a:p>
          <a:p>
            <a:pPr marL="263525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4. Суммы расходов значительно превышают доходы.</a:t>
            </a:r>
          </a:p>
          <a:p>
            <a:pPr marL="263525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5. Зарплата сотрудников ниже средней по виду деятельности в регионе.</a:t>
            </a:r>
          </a:p>
          <a:p>
            <a:pPr marL="263525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6. Неоднократное приближение показателей к лимитам по специальным налоговым режимы.</a:t>
            </a:r>
          </a:p>
          <a:p>
            <a:pPr marL="263525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7. Сумма расходов предпринимателя приравнена к сумме полученных им доходов.</a:t>
            </a:r>
          </a:p>
          <a:p>
            <a:pPr marL="263525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8. Взаимодействие с контрагентами-однодневками.</a:t>
            </a:r>
          </a:p>
          <a:p>
            <a:pPr marL="263525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9. Непредставление пояснений по расхождениям показателей.</a:t>
            </a:r>
          </a:p>
          <a:p>
            <a:pPr marL="263525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10. Неоднократная смена адреса, миграция.</a:t>
            </a:r>
          </a:p>
          <a:p>
            <a:pPr marL="263525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11. Игнорирование запросов инспекций, например, не предоставление документов, не проведение мер по восстановлению документов.</a:t>
            </a:r>
          </a:p>
          <a:p>
            <a:pPr marL="263525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12. Рентабельность ниже среднего уровня по отрасли (виду экономической деятельности).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A1ECF9-B09A-4FAA-BE6C-2D79A87DF5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321695"/>
      </p:ext>
    </p:extLst>
  </p:cSld>
  <p:clrMapOvr>
    <a:masterClrMapping/>
  </p:clrMapOvr>
  <p:transition spd="med">
    <p:split orient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332656"/>
            <a:ext cx="7931224" cy="612068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Положительная арбитражная практика по применению статьи 54.1 НК РФ и 163-ФЗ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Дело № А04-762/2019 ООО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Агрохимпром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-Благовещенск», Амурская обл.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Дело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А27-24569/2018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ООО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«МИР»,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емеровская обл.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Дело № А27-19628/2018 ООО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СпецТех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-Сервис», Кемеровская обл.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Дело № А05-15065/2018 ИП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Пойда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В.П, Архангельская обл.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Дело № А53-2431/2019 ООО «Агропромышленная компания «Михайловское», Ростовская обл.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Дело № А57-3949/2019 ООО «Саратов-Холод Плюс», Саратов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Дело №А09-15640/2016 ООО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Импорттрейд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>
              <a:buFont typeface="Wingdings" pitchFamily="2" charset="2"/>
              <a:buChar char="ü"/>
            </a:pPr>
            <a:endParaRPr lang="ru-RU" sz="25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A1ECF9-B09A-4FAA-BE6C-2D79A87DF5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886178"/>
      </p:ext>
    </p:extLst>
  </p:cSld>
  <p:clrMapOvr>
    <a:masterClrMapping/>
  </p:clrMapOvr>
  <p:transition spd="med">
    <p:split orient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ea typeface="+mn-ea"/>
                <a:cs typeface="Times New Roman" pitchFamily="18" charset="0"/>
              </a:rPr>
              <a:t>Основные выявляемые схемы в Свердловской области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929411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ru-RU" sz="2700" dirty="0" err="1">
                <a:latin typeface="Times New Roman" pitchFamily="18" charset="0"/>
                <a:cs typeface="Times New Roman" pitchFamily="18" charset="0"/>
              </a:rPr>
              <a:t>Задвоение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 расходов в строительной деятельности с использованием фирм «однодневок» (выполнение работ самим налогоплательщиком либо выполнены иным лицом);</a:t>
            </a:r>
          </a:p>
          <a:p>
            <a:pPr lvl="0"/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«дробление» бизнеса (одновременное и временное);</a:t>
            </a:r>
          </a:p>
          <a:p>
            <a:pPr lvl="0"/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Схемы, связанные с поставкой товара или оказанием услуг (завышение стоимости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товара (услуги) на 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сумму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«бумажного»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НДС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, фактически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поступающих от </a:t>
            </a:r>
            <a:r>
              <a:rPr lang="ru-RU" sz="2700" dirty="0" err="1">
                <a:latin typeface="Times New Roman" pitchFamily="18" charset="0"/>
                <a:cs typeface="Times New Roman" pitchFamily="18" charset="0"/>
              </a:rPr>
              <a:t>спецрежимников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lvl="0"/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Схемы, связанные с поставкой  импортного товара (завышение стоимости товара через цепочку посредников, не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уплачивающих 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в установленном порядке налог на прибыль и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НДС);</a:t>
            </a:r>
            <a:endParaRPr lang="ru-RU" sz="27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Использование бумажного НДС при осуществлении операций с ломом;</a:t>
            </a:r>
          </a:p>
          <a:p>
            <a:pPr lvl="0"/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Использование «давальческой» схемы для переработки или изготовления готовой продукции.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A1ECF9-B09A-4FAA-BE6C-2D79A87DF5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648046"/>
      </p:ext>
    </p:extLst>
  </p:cSld>
  <p:clrMapOvr>
    <a:masterClrMapping/>
  </p:clrMapOvr>
  <p:transition spd="med">
    <p:split orient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80927"/>
          </a:xfrm>
        </p:spPr>
        <p:txBody>
          <a:bodyPr>
            <a:normAutofit/>
          </a:bodyPr>
          <a:lstStyle/>
          <a:p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Дело А60-43659/2019</a:t>
            </a:r>
            <a:endParaRPr lang="ru-RU" sz="2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31" y="764704"/>
            <a:ext cx="8401050" cy="5630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83511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803688" y="96089"/>
            <a:ext cx="499976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ДелоА60-30103/2019 от 02.12.2019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01713"/>
            <a:ext cx="8352928" cy="5923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53214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8" y="692696"/>
            <a:ext cx="8734425" cy="5955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659865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1490</TotalTime>
  <Words>512</Words>
  <Application>Microsoft Office PowerPoint</Application>
  <PresentationFormat>Экран (4:3)</PresentationFormat>
  <Paragraphs>63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Концепция системы планирования Приказ ФНС России от 30.05.2007 N ММ-3-06/333@</vt:lpstr>
      <vt:lpstr>Презентация PowerPoint</vt:lpstr>
      <vt:lpstr>Основные выявляемые схемы в Свердловской области</vt:lpstr>
      <vt:lpstr>Дело А60-43659/2019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Коломотова Анастасия Владиславовна</dc:creator>
  <cp:lastModifiedBy>Коломотова Анастасия Владиславовна</cp:lastModifiedBy>
  <cp:revision>57</cp:revision>
  <cp:lastPrinted>2019-12-04T14:44:31Z</cp:lastPrinted>
  <dcterms:created xsi:type="dcterms:W3CDTF">2019-11-07T10:16:34Z</dcterms:created>
  <dcterms:modified xsi:type="dcterms:W3CDTF">2019-12-05T04:40:23Z</dcterms:modified>
</cp:coreProperties>
</file>