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72" r:id="rId2"/>
    <p:sldId id="286" r:id="rId3"/>
    <p:sldId id="271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85" r:id="rId16"/>
  </p:sldIdLst>
  <p:sldSz cx="10693400" cy="7561263"/>
  <p:notesSz cx="6724650" cy="987425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6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84" d="100"/>
          <a:sy n="84" d="100"/>
        </p:scale>
        <p:origin x="-1128" y="-72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741363"/>
            <a:ext cx="52324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1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4B20F-29D4-4A44-B1FC-BB72B5D6012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39"/>
            <a:ext cx="1080120" cy="41549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7" y="2108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5" cy="720080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540271"/>
            <a:ext cx="8588251" cy="122413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764295"/>
            <a:ext cx="8588251" cy="533183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0951"/>
            <a:ext cx="724718" cy="696626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3056" rtl="0" eaLnBrk="1" latinLnBrk="0" hangingPunct="1">
        <a:lnSpc>
          <a:spcPts val="5200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538" indent="0" algn="l" defTabSz="1043056" rtl="0" eaLnBrk="1" latinLnBrk="0" hangingPunct="1">
        <a:spcBef>
          <a:spcPct val="20000"/>
        </a:spcBef>
        <a:buFont typeface="+mj-lt"/>
        <a:buNone/>
        <a:defRPr sz="3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0" algn="l" defTabSz="1043056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3056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363" algn="just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0" algn="l" defTabSz="104305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38188" y="3708623"/>
            <a:ext cx="9089390" cy="2628883"/>
          </a:xfrm>
        </p:spPr>
        <p:txBody>
          <a:bodyPr>
            <a:noAutofit/>
          </a:bodyPr>
          <a:lstStyle/>
          <a:p>
            <a:pPr algn="ctr"/>
            <a:r>
              <a:rPr lang="ru-RU" sz="3000" dirty="0"/>
              <a:t>Осуществление налоговыми органами полномочий органа валютного контроля. Правоприменительная практика привлечения к ответственности.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22164" y="5364807"/>
            <a:ext cx="9721080" cy="193232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ru-RU" sz="2000" dirty="0"/>
          </a:p>
          <a:p>
            <a:endParaRPr lang="ru-RU" dirty="0" smtClean="0">
              <a:latin typeface="+mn-lt"/>
            </a:endParaRPr>
          </a:p>
          <a:p>
            <a:endParaRPr lang="ru-RU" dirty="0">
              <a:latin typeface="+mn-lt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458268" y="6732959"/>
            <a:ext cx="6737281" cy="652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3" rIns="95767" bIns="47883" anchor="ctr"/>
          <a:lstStyle/>
          <a:p>
            <a:pPr algn="ctr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Arial" pitchFamily="34" charset="0"/>
              </a:rPr>
              <a:t>Екатеринбург </a:t>
            </a:r>
            <a:endParaRPr lang="ru-RU" alt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Arial" pitchFamily="34" charset="0"/>
            </a:endParaRPr>
          </a:p>
          <a:p>
            <a:pPr algn="ctr"/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Arial" pitchFamily="34" charset="0"/>
              </a:rPr>
              <a:t>05.09.2019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1530276" y="2653801"/>
            <a:ext cx="7470677" cy="848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67" tIns="47883" rIns="95767" bIns="47883" anchor="ctr"/>
          <a:lstStyle/>
          <a:p>
            <a:pPr algn="ctr"/>
            <a:r>
              <a:rPr lang="ru-RU" altLang="ru-RU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УФНС РОССИИ ПО </a:t>
            </a:r>
            <a:r>
              <a:rPr lang="ru-RU" alt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СВЕРДЛОВСКОЙ ОБЛАСТИ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020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just"/>
            <a:r>
              <a:rPr lang="ru-RU" sz="3600" dirty="0" smtClean="0">
                <a:solidFill>
                  <a:schemeClr val="tx1"/>
                </a:solidFill>
              </a:rPr>
              <a:t>Инструкция </a:t>
            </a:r>
            <a:r>
              <a:rPr lang="ru-RU" sz="3600" dirty="0">
                <a:solidFill>
                  <a:schemeClr val="tx1"/>
                </a:solidFill>
              </a:rPr>
              <a:t>Банка России от 16.08.2017 </a:t>
            </a:r>
            <a:r>
              <a:rPr lang="ru-RU" sz="3600" dirty="0" smtClean="0">
                <a:solidFill>
                  <a:schemeClr val="tx1"/>
                </a:solidFill>
              </a:rPr>
              <a:t>№181-И</a:t>
            </a:r>
            <a:r>
              <a:rPr lang="ru-RU" sz="3500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с 01.03.2018  </a:t>
            </a:r>
          </a:p>
          <a:p>
            <a:pPr lvl="0"/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отменен паспорт сделки;</a:t>
            </a:r>
          </a:p>
          <a:p>
            <a:pPr marL="342900" lvl="0" indent="-342900">
              <a:buFontTx/>
              <a:buChar char="-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учет импортных контрактов или кредитных договоров –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3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млн. рублей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учет экспортных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контрактов –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6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млн.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рублей;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требуется представление справки о валютных операциях;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требуется представление в уполномоченный банк резидентами документов, связанных с проведением валютных операций по договорам с нерезидентами, сумма обязательств по которым равна или не превышает в эквиваленте 200 тыс. рублей. </a:t>
            </a: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70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just"/>
            <a:r>
              <a:rPr lang="ru-RU" sz="3600" dirty="0">
                <a:solidFill>
                  <a:schemeClr val="tx1"/>
                </a:solidFill>
              </a:rPr>
              <a:t>Федеральный закон от 07.03.2018 № </a:t>
            </a:r>
            <a:r>
              <a:rPr lang="ru-RU" sz="3600" dirty="0" smtClean="0">
                <a:solidFill>
                  <a:schemeClr val="tx1"/>
                </a:solidFill>
              </a:rPr>
              <a:t>44-ФЗ </a:t>
            </a:r>
          </a:p>
          <a:p>
            <a:pPr lvl="0" algn="just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18.03.2018</a:t>
            </a:r>
          </a:p>
          <a:p>
            <a:pPr marL="342900" lvl="0" indent="-342900">
              <a:buFontTx/>
              <a:buChar char="-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- разрешена выплаты </a:t>
            </a:r>
            <a:r>
              <a:rPr lang="ru-RU" sz="2400" dirty="0">
                <a:solidFill>
                  <a:schemeClr val="tx1"/>
                </a:solidFill>
              </a:rPr>
              <a:t>в иностранной валюте и расчеты между юридическими лицами - резидентами и гражданами РФ, выполняющими свои трудовые обязанности по заключенным ими трудовым договорам и служебным контрактам, а также причитающихся таким работникам сумм возвращенного налога на добавленную стоимость и иных налогов, полученных от компетентных органов государств пребывания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r>
              <a:rPr lang="ru-RU" sz="2400" dirty="0"/>
              <a:t> </a:t>
            </a:r>
            <a:endParaRPr lang="ru-RU" sz="2400" dirty="0" smtClean="0"/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6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just"/>
            <a:r>
              <a:rPr lang="ru-RU" sz="3600" dirty="0">
                <a:solidFill>
                  <a:schemeClr val="tx1"/>
                </a:solidFill>
              </a:rPr>
              <a:t>Федеральный закон от </a:t>
            </a:r>
            <a:r>
              <a:rPr lang="ru-RU" sz="3600" dirty="0" smtClean="0">
                <a:solidFill>
                  <a:schemeClr val="tx1"/>
                </a:solidFill>
              </a:rPr>
              <a:t>03.04.2018 </a:t>
            </a:r>
            <a:r>
              <a:rPr lang="ru-RU" sz="3600" dirty="0">
                <a:solidFill>
                  <a:schemeClr val="tx1"/>
                </a:solidFill>
              </a:rPr>
              <a:t>№ </a:t>
            </a:r>
            <a:r>
              <a:rPr lang="ru-RU" sz="3600" dirty="0" smtClean="0">
                <a:solidFill>
                  <a:schemeClr val="tx1"/>
                </a:solidFill>
              </a:rPr>
              <a:t>64-ФЗ </a:t>
            </a:r>
          </a:p>
          <a:p>
            <a:pPr lvl="0" algn="just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14.04.2018</a:t>
            </a:r>
          </a:p>
          <a:p>
            <a:pPr marL="342900" lvl="0" indent="-342900">
              <a:buFontTx/>
              <a:buChar char="-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вводится обязанность репатриации денежных средств по договорам займов, предоставляемых резидентами </a:t>
            </a:r>
            <a:r>
              <a:rPr lang="ru-RU" sz="2400" dirty="0" smtClean="0">
                <a:solidFill>
                  <a:schemeClr val="tx1"/>
                </a:solidFill>
              </a:rPr>
              <a:t>нерезидентам.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8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3600" dirty="0">
                <a:solidFill>
                  <a:schemeClr val="tx1"/>
                </a:solidFill>
              </a:rPr>
              <a:t>Федеральный закон от 14.11.2017 № </a:t>
            </a:r>
            <a:r>
              <a:rPr lang="ru-RU" sz="3600" dirty="0" smtClean="0">
                <a:solidFill>
                  <a:schemeClr val="tx1"/>
                </a:solidFill>
              </a:rPr>
              <a:t>325-ФЗ </a:t>
            </a:r>
          </a:p>
          <a:p>
            <a:pPr lvl="0" algn="just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14.05.2018</a:t>
            </a:r>
          </a:p>
          <a:p>
            <a:pPr marL="342900" lvl="0" indent="-342900">
              <a:buFontTx/>
              <a:buChar char="-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- установлена обязанность </a:t>
            </a:r>
            <a:r>
              <a:rPr lang="ru-RU" sz="2400" dirty="0">
                <a:solidFill>
                  <a:schemeClr val="tx1"/>
                </a:solidFill>
              </a:rPr>
              <a:t>по указанию во внешнеторговых договорах или договорах займов сроков исполнения сторонами </a:t>
            </a:r>
            <a:r>
              <a:rPr lang="ru-RU" sz="2400" dirty="0" smtClean="0">
                <a:solidFill>
                  <a:schemeClr val="tx1"/>
                </a:solidFill>
              </a:rPr>
              <a:t>обязательств;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- предусмотрено </a:t>
            </a:r>
            <a:r>
              <a:rPr lang="ru-RU" sz="2400" dirty="0">
                <a:solidFill>
                  <a:schemeClr val="tx1"/>
                </a:solidFill>
              </a:rPr>
              <a:t>право уполномоченного банка отказать клиенту в проведении валютной операции в случае если такая валютная операция противоречит требованиям валютного </a:t>
            </a:r>
            <a:r>
              <a:rPr lang="ru-RU" sz="2400" dirty="0" smtClean="0">
                <a:solidFill>
                  <a:schemeClr val="tx1"/>
                </a:solidFill>
              </a:rPr>
              <a:t>законодательства;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введена ч. 5.1 ст. 15.25 КоАП Совершение </a:t>
            </a:r>
            <a:r>
              <a:rPr lang="ru-RU" sz="2400" dirty="0">
                <a:solidFill>
                  <a:schemeClr val="tx1"/>
                </a:solidFill>
              </a:rPr>
              <a:t>административных правонарушений, предусмотренных частями 1, 4, 4.1 и 5 </a:t>
            </a:r>
            <a:r>
              <a:rPr lang="ru-RU" sz="2400" dirty="0" smtClean="0">
                <a:solidFill>
                  <a:schemeClr val="tx1"/>
                </a:solidFill>
              </a:rPr>
              <a:t>ст. 15.25 КоАП, </a:t>
            </a:r>
            <a:r>
              <a:rPr lang="ru-RU" sz="2400" dirty="0">
                <a:solidFill>
                  <a:schemeClr val="tx1"/>
                </a:solidFill>
              </a:rPr>
              <a:t>должностным лицом, ранее подвергнутым административному наказанию за аналогичное административное </a:t>
            </a:r>
            <a:r>
              <a:rPr lang="ru-RU" sz="2400" dirty="0" smtClean="0">
                <a:solidFill>
                  <a:schemeClr val="tx1"/>
                </a:solidFill>
              </a:rPr>
              <a:t>правонарушение.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90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600" dirty="0">
                <a:solidFill>
                  <a:schemeClr val="tx1"/>
                </a:solidFill>
              </a:rPr>
              <a:t>Федеральный закон от </a:t>
            </a:r>
            <a:r>
              <a:rPr lang="ru-RU" sz="3600" dirty="0">
                <a:solidFill>
                  <a:schemeClr val="tx1"/>
                </a:solidFill>
              </a:rPr>
              <a:t>02.08.2019 № </a:t>
            </a:r>
            <a:r>
              <a:rPr lang="ru-RU" sz="3600" dirty="0" smtClean="0">
                <a:solidFill>
                  <a:schemeClr val="tx1"/>
                </a:solidFill>
              </a:rPr>
              <a:t>265-ФЗ</a:t>
            </a:r>
            <a:endParaRPr lang="ru-RU" sz="3600" dirty="0" smtClean="0">
              <a:solidFill>
                <a:schemeClr val="tx1"/>
              </a:solidFill>
            </a:endParaRPr>
          </a:p>
          <a:p>
            <a:pPr lvl="0" algn="just"/>
            <a:r>
              <a:rPr lang="ru-RU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01.01.2020</a:t>
            </a: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/>
                </a:solidFill>
              </a:rPr>
              <a:t>- физические лица – резиденты смогут зачислять полученные от нерезидентов средства на свои зарубежные счета без ограничений. </a:t>
            </a:r>
            <a:r>
              <a:rPr lang="ru-RU" sz="2400" dirty="0" smtClean="0">
                <a:solidFill>
                  <a:schemeClr val="tx1"/>
                </a:solidFill>
              </a:rPr>
              <a:t>Условие – банк, в котором открыт такой счет, должен располагаться на территории государства-члена ОЭСР (организации экономического сотрудничества и развития) или ФАТФ (Группа разработки финансовых мер борьбы с отмыванием денег), которое осуществляет автоматический обмен финансовой информацией с Российской Федерацией.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освобождение резидентов от обязанности представлять отчеты по счетам в банках и иных организациях финансового рынка, расположенных на территории государств - членов ОЭСР или ФАТФ. При этом страна должна осуществлять автоматический обмен финансовой информацией с Россией, а сумма операций по счету или остаток средств на нем за отчетный год - не превышать эквивалент 600 тыс. рублей.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- установлено требование </a:t>
            </a:r>
            <a:r>
              <a:rPr lang="ru-RU" sz="2400" dirty="0">
                <a:solidFill>
                  <a:schemeClr val="tx1"/>
                </a:solidFill>
              </a:rPr>
              <a:t>для резидентов уведомлять налоговые органы обо всех своих счетах не только в зарубежных банках, но и в иностранных организациях финансового рынка, а также предоставлять отчеты о движении средств по ним. </a:t>
            </a:r>
          </a:p>
          <a:p>
            <a:r>
              <a:rPr lang="ru-RU" sz="2400" dirty="0">
                <a:solidFill>
                  <a:schemeClr val="tx1"/>
                </a:solidFill>
              </a:rPr>
              <a:t>- </a:t>
            </a:r>
            <a:r>
              <a:rPr lang="ru-RU" sz="2400" dirty="0" err="1" smtClean="0">
                <a:solidFill>
                  <a:schemeClr val="tx1"/>
                </a:solidFill>
              </a:rPr>
              <a:t>отменнено</a:t>
            </a:r>
            <a:r>
              <a:rPr lang="ru-RU" sz="2400" dirty="0" smtClean="0">
                <a:solidFill>
                  <a:schemeClr val="tx1"/>
                </a:solidFill>
              </a:rPr>
              <a:t>  </a:t>
            </a:r>
            <a:r>
              <a:rPr lang="ru-RU" sz="2400" dirty="0">
                <a:solidFill>
                  <a:schemeClr val="tx1"/>
                </a:solidFill>
              </a:rPr>
              <a:t>требование о репатриации выручки по внешнеторговым контрактам, обязательства по которым определены в рублях. При этом для внешнеторговых контрактов, предусматривающих передачу товаров определенной номенклатуры, данное требование будет отменяться поэтапно до 2024 года.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00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670858" y="2020001"/>
            <a:ext cx="9288882" cy="4207784"/>
          </a:xfrm>
        </p:spPr>
        <p:txBody>
          <a:bodyPr>
            <a:noAutofit/>
          </a:bodyPr>
          <a:lstStyle/>
          <a:p>
            <a:pPr algn="ctr"/>
            <a:r>
              <a:rPr lang="ru-RU" sz="3528" i="1" dirty="0">
                <a:cs typeface="Arial" pitchFamily="34" charset="0"/>
              </a:rPr>
              <a:t>Спасибо за внимание!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679465" y="6638748"/>
            <a:ext cx="6668941" cy="87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9" tIns="50400" rIns="100799" bIns="50400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ts val="0"/>
              </a:spcAft>
            </a:pPr>
            <a:endParaRPr lang="ru-RU" sz="1985" b="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25783" y="6731599"/>
            <a:ext cx="8579033" cy="441112"/>
          </a:xfrm>
          <a:prstGeom prst="rect">
            <a:avLst/>
          </a:prstGeom>
        </p:spPr>
        <p:txBody>
          <a:bodyPr wrap="square" lIns="100803" tIns="50402" rIns="100803" bIns="50402">
            <a:spAutoFit/>
          </a:bodyPr>
          <a:lstStyle/>
          <a:p>
            <a:pPr algn="ctr" defTabSz="1007811"/>
            <a:r>
              <a:rPr lang="ru-RU" sz="2205" b="1" dirty="0">
                <a:solidFill>
                  <a:prstClr val="white"/>
                </a:solidFill>
                <a:latin typeface="Calibri"/>
              </a:rPr>
              <a:t> </a:t>
            </a:r>
            <a:endParaRPr lang="ru-RU" sz="1544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022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 fontScale="55000" lnSpcReduction="20000"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Нормативные акты</a:t>
            </a:r>
            <a:endParaRPr lang="ru-RU" sz="3500" dirty="0" smtClean="0">
              <a:solidFill>
                <a:schemeClr val="tx1"/>
              </a:solidFill>
            </a:endParaRPr>
          </a:p>
          <a:p>
            <a:pPr lvl="0"/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900" dirty="0">
                <a:solidFill>
                  <a:schemeClr val="tx1"/>
                </a:solidFill>
              </a:rPr>
              <a:t>1. </a:t>
            </a:r>
            <a:r>
              <a:rPr lang="ru-RU" sz="2900" dirty="0" smtClean="0">
                <a:solidFill>
                  <a:schemeClr val="tx1"/>
                </a:solidFill>
              </a:rPr>
              <a:t>Федеральный закон </a:t>
            </a:r>
            <a:r>
              <a:rPr lang="ru-RU" sz="2900" dirty="0">
                <a:solidFill>
                  <a:schemeClr val="tx1"/>
                </a:solidFill>
              </a:rPr>
              <a:t>от 10.12.2003 №173-ФЗ «О валютном регулировании и валютном контроле»;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2. </a:t>
            </a:r>
            <a:r>
              <a:rPr lang="ru-RU" sz="2900" dirty="0" smtClean="0">
                <a:solidFill>
                  <a:schemeClr val="tx1"/>
                </a:solidFill>
              </a:rPr>
              <a:t>Инструкция Банка </a:t>
            </a:r>
            <a:r>
              <a:rPr lang="ru-RU" sz="2900" dirty="0">
                <a:solidFill>
                  <a:schemeClr val="tx1"/>
                </a:solidFill>
              </a:rPr>
              <a:t>России от 16.08.2017 № 181-И «О порядке представления резидентами и нерезидентами уполномоченным банкам подтверждающих документов и информации при осуществлении валютных операций, о единых формах учета и отчетности по валютным операциям, порядке и сроках их представления»;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3. </a:t>
            </a:r>
            <a:r>
              <a:rPr lang="ru-RU" sz="29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900" dirty="0">
                <a:solidFill>
                  <a:schemeClr val="tx1"/>
                </a:solidFill>
              </a:rPr>
              <a:t>Правительства РФ от 28.12.2005 №819 «Об утверждении  </a:t>
            </a:r>
            <a:r>
              <a:rPr lang="ru-RU" sz="2900" dirty="0" smtClean="0">
                <a:solidFill>
                  <a:schemeClr val="tx1"/>
                </a:solidFill>
              </a:rPr>
              <a:t>Правил представления </a:t>
            </a:r>
            <a:r>
              <a:rPr lang="ru-RU" sz="2900" dirty="0">
                <a:solidFill>
                  <a:schemeClr val="tx1"/>
                </a:solidFill>
              </a:rPr>
              <a:t>юридическими лицами - резидентами и индивидуальными предпринимателями - резидентами налоговым органам отчетов о движении средств по счетам (вкладам) в банках за пределами территории РФ»;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4. </a:t>
            </a:r>
            <a:r>
              <a:rPr lang="ru-RU" sz="29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900" dirty="0">
                <a:solidFill>
                  <a:schemeClr val="tx1"/>
                </a:solidFill>
              </a:rPr>
              <a:t>Правительства РФ от 12.12.2015 №1365 «О порядке представления физическими лицами - резидентами налоговым органам отчетов о движении средств по счетам (вкладам) в банках за пределами территории РФ»;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5. </a:t>
            </a:r>
            <a:r>
              <a:rPr lang="ru-RU" sz="2900" dirty="0" smtClean="0">
                <a:solidFill>
                  <a:schemeClr val="tx1"/>
                </a:solidFill>
              </a:rPr>
              <a:t>Приказ </a:t>
            </a:r>
            <a:r>
              <a:rPr lang="ru-RU" sz="2900" dirty="0">
                <a:solidFill>
                  <a:schemeClr val="tx1"/>
                </a:solidFill>
              </a:rPr>
              <a:t>Минфина РФ от 04.10.2011 № 123н «Об утверждении Административного регламента исполнения Федеральной налоговой службой государственной функции по контролю за осуществлением валютных операций резидентами и нерезидентами, не являющимися кредитными организациями или валютными биржами»;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6. </a:t>
            </a:r>
            <a:r>
              <a:rPr lang="ru-RU" sz="2900" dirty="0" smtClean="0">
                <a:solidFill>
                  <a:schemeClr val="tx1"/>
                </a:solidFill>
              </a:rPr>
              <a:t>Кодекс </a:t>
            </a:r>
            <a:r>
              <a:rPr lang="ru-RU" sz="2900" dirty="0">
                <a:solidFill>
                  <a:schemeClr val="tx1"/>
                </a:solidFill>
              </a:rPr>
              <a:t>Российской Федерации об административных правонарушениях;</a:t>
            </a:r>
          </a:p>
          <a:p>
            <a:r>
              <a:rPr lang="ru-RU" sz="2900" dirty="0">
                <a:solidFill>
                  <a:schemeClr val="tx1"/>
                </a:solidFill>
              </a:rPr>
              <a:t>7. </a:t>
            </a:r>
            <a:r>
              <a:rPr lang="ru-RU" sz="29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900" dirty="0">
                <a:solidFill>
                  <a:schemeClr val="tx1"/>
                </a:solidFill>
              </a:rPr>
              <a:t>Правительства РФ от 26.09.2017 № 1160 «Об утверждении Правил представления органами и агентами валютного контроля в уполномоченные Правительством РФ органы валютного контроля (Федеральную таможенную службу и Федеральную налоговую службу) необходимых для осуществления функций документов и информации»;</a:t>
            </a:r>
          </a:p>
          <a:p>
            <a:r>
              <a:rPr lang="ru-RU" sz="2900" dirty="0">
                <a:solidFill>
                  <a:schemeClr val="tx1"/>
                </a:solidFill>
              </a:rPr>
              <a:t>8. </a:t>
            </a:r>
            <a:r>
              <a:rPr lang="ru-RU" sz="29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900" dirty="0">
                <a:solidFill>
                  <a:schemeClr val="tx1"/>
                </a:solidFill>
              </a:rPr>
              <a:t>Правительства РФ от 17.02.2007 № 98 «Об утверждении Правил представления резидентами и нерезидентами подтверждающих документов и информации при осуществлении валютных операций уполномоченным Правительством Российской Федерации органам валютного контроля».</a:t>
            </a:r>
          </a:p>
          <a:p>
            <a:pPr lvl="0"/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319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        Органы валютного контроля</a:t>
            </a:r>
            <a:endParaRPr lang="ru-RU" sz="35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594172" y="1495739"/>
            <a:ext cx="2520280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БАНК РОССИИ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618508" y="1495739"/>
            <a:ext cx="273630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НАЛОГОВАЯ СЛУЖБА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218908" y="1648139"/>
            <a:ext cx="273630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ТАМОЖЕННАЯ  СЛУЖБА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66180" y="3708623"/>
            <a:ext cx="2376264" cy="2420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валютные операции </a:t>
            </a:r>
            <a:r>
              <a:rPr lang="ru-RU" sz="1800" dirty="0"/>
              <a:t>кредитных организаций и валютных бирж</a:t>
            </a:r>
            <a:endParaRPr lang="ru-RU" sz="1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02484" y="3708623"/>
            <a:ext cx="3816424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/>
              <a:t>- валютные операции резидентов и нерезидентов, связанные с перемещением товаров </a:t>
            </a:r>
            <a:r>
              <a:rPr lang="ru-RU" sz="1400" dirty="0" smtClean="0"/>
              <a:t>внутри  РФ или за ее пределами;</a:t>
            </a:r>
          </a:p>
          <a:p>
            <a:r>
              <a:rPr lang="ru-RU" sz="1400" dirty="0" smtClean="0"/>
              <a:t>- валютные </a:t>
            </a:r>
            <a:r>
              <a:rPr lang="ru-RU" sz="1400" dirty="0"/>
              <a:t>операции резидентов и нерезидентов, связанные с</a:t>
            </a:r>
            <a:r>
              <a:rPr lang="ru-RU" sz="1400" dirty="0" smtClean="0"/>
              <a:t> </a:t>
            </a:r>
            <a:r>
              <a:rPr lang="ru-RU" sz="1400" dirty="0" err="1"/>
              <a:t>с</a:t>
            </a:r>
            <a:r>
              <a:rPr lang="ru-RU" sz="1400" dirty="0"/>
              <a:t> выполнением работ, оказанием услуг, предоставлением кредитов, займов, с передачей информации или результатов   интеллектуальной деятельности, в том числе прав на </a:t>
            </a:r>
            <a:r>
              <a:rPr lang="ru-RU" sz="1400" dirty="0" smtClean="0"/>
              <a:t>них;</a:t>
            </a:r>
          </a:p>
          <a:p>
            <a:r>
              <a:rPr lang="ru-RU" sz="1400" dirty="0" smtClean="0"/>
              <a:t>- </a:t>
            </a:r>
            <a:r>
              <a:rPr lang="ru-RU" sz="1400" dirty="0"/>
              <a:t>за соблюдением резидентами обязанностей, связанных с использованием зарубежных </a:t>
            </a:r>
            <a:r>
              <a:rPr lang="ru-RU" sz="1400" dirty="0" smtClean="0"/>
              <a:t>счетов.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64837" y="3690982"/>
            <a:ext cx="2376264" cy="2420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dirty="0" smtClean="0"/>
              <a:t>валютные операции резидентов и нерезидентов, связанные с перемещением товаров через границу РФ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692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</a:rPr>
              <a:t>Нарушения, связанные с зарубежными счетами:</a:t>
            </a:r>
          </a:p>
          <a:p>
            <a:pPr lvl="0" algn="just"/>
            <a:endParaRPr lang="ru-RU" sz="3200" dirty="0">
              <a:solidFill>
                <a:schemeClr val="tx1"/>
              </a:solidFill>
            </a:endParaRPr>
          </a:p>
          <a:p>
            <a:pPr lvl="0" algn="just"/>
            <a:endParaRPr lang="ru-RU" sz="32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ОТВЕТСТВЕННОСТЬ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098228" y="1908423"/>
            <a:ext cx="3744416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Уведомление об открытии, закрытии, изменении реквизитов счета (вклада) за рубежом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5778748" y="1908423"/>
            <a:ext cx="3744416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Представление отчетов о движении средств по зарубежным счетам </a:t>
            </a:r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1122827" y="4860751"/>
            <a:ext cx="3672408" cy="201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2 и ч 2.1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94772" y="4860751"/>
            <a:ext cx="3672408" cy="201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6 – 6.3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2" idx="4"/>
            <a:endCxn id="3" idx="0"/>
          </p:cNvCxnSpPr>
          <p:nvPr/>
        </p:nvCxnSpPr>
        <p:spPr>
          <a:xfrm flipH="1">
            <a:off x="2959031" y="4140671"/>
            <a:ext cx="11405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657446" y="4140671"/>
            <a:ext cx="11405" cy="7200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Порядок представления отчетов о движении средств по зарубежным счетам</a:t>
            </a:r>
            <a:endParaRPr lang="ru-RU" sz="3600" dirty="0" smtClean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458268" y="2196455"/>
            <a:ext cx="345638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Правительства от  </a:t>
            </a:r>
            <a:r>
              <a:rPr lang="ru-RU" dirty="0"/>
              <a:t>28.12.2005 № 819 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86860" y="2196455"/>
            <a:ext cx="345638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Постановление Правительства от  12.12.2015 </a:t>
            </a:r>
            <a:r>
              <a:rPr lang="ru-RU" dirty="0"/>
              <a:t>№ </a:t>
            </a:r>
            <a:r>
              <a:rPr lang="ru-RU" dirty="0" smtClean="0"/>
              <a:t>1365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6900" y="4027550"/>
            <a:ext cx="2376264" cy="4371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физические лица - резиденты</a:t>
            </a:r>
            <a:endParaRPr lang="ru-RU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052" y="4644728"/>
            <a:ext cx="1666503" cy="1131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223" y="4663843"/>
            <a:ext cx="1609353" cy="110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22164" y="4253362"/>
            <a:ext cx="2376264" cy="6073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юридические лица - резиденты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86460" y="4246128"/>
            <a:ext cx="2376264" cy="614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индивидуальные предприниматели- резиденты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034332" y="3780631"/>
            <a:ext cx="288032" cy="46549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618508" y="3736188"/>
            <a:ext cx="288032" cy="5171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8440775" y="3768963"/>
            <a:ext cx="2269" cy="2444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96" y="5255772"/>
            <a:ext cx="1800200" cy="122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940" y="5255772"/>
            <a:ext cx="1774931" cy="1252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3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«Формальные» н</a:t>
            </a:r>
            <a:r>
              <a:rPr lang="ru-RU" sz="3600" dirty="0" smtClean="0">
                <a:solidFill>
                  <a:schemeClr val="tx1"/>
                </a:solidFill>
              </a:rPr>
              <a:t>арушения </a:t>
            </a: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3000" dirty="0" smtClean="0">
                <a:solidFill>
                  <a:srgbClr val="FF0000"/>
                </a:solidFill>
              </a:rPr>
              <a:t>ОТВЕТСТВЕННОСТЬ</a:t>
            </a:r>
            <a:endParaRPr lang="ru-RU" sz="30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1458268" y="1908423"/>
            <a:ext cx="28083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Инструкция Банка России от 16.08.2017 № 181-И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210796" y="1980431"/>
            <a:ext cx="2808312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п.1 ч. 2 ст. 24 Федерального </a:t>
            </a:r>
            <a:r>
              <a:rPr lang="ru-RU" dirty="0" smtClean="0"/>
              <a:t>закона от 10.12.2003 </a:t>
            </a:r>
            <a:r>
              <a:rPr lang="ru-RU" dirty="0"/>
              <a:t>№ 173-ФЗ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026220" y="4860751"/>
            <a:ext cx="8280920" cy="2016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6 – 6.3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stCxn id="2" idx="4"/>
          </p:cNvCxnSpPr>
          <p:nvPr/>
        </p:nvCxnSpPr>
        <p:spPr>
          <a:xfrm>
            <a:off x="2862424" y="3708623"/>
            <a:ext cx="1404156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7" idx="4"/>
          </p:cNvCxnSpPr>
          <p:nvPr/>
        </p:nvCxnSpPr>
        <p:spPr>
          <a:xfrm flipH="1">
            <a:off x="6678848" y="3780631"/>
            <a:ext cx="936104" cy="1152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661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«Серьезные» н</a:t>
            </a:r>
            <a:r>
              <a:rPr lang="ru-RU" sz="3600" dirty="0" smtClean="0">
                <a:solidFill>
                  <a:schemeClr val="tx1"/>
                </a:solidFill>
              </a:rPr>
              <a:t>арушения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0196" y="1620391"/>
            <a:ext cx="2448272" cy="23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Незаконные валютные операции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50556" y="1620391"/>
            <a:ext cx="2448272" cy="23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Невыполнение обязанности по получению денежных средств по экспортным контрактам и договорам займа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41433" y="1620391"/>
            <a:ext cx="2448272" cy="23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Невыполнение обязанности по возврату  денежных средств по импортным  контрактам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146901" y="4140671"/>
            <a:ext cx="2508200" cy="15121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5 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094614" y="4140671"/>
            <a:ext cx="2404214" cy="15121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4 и ч. 4.1 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832225" y="4140671"/>
            <a:ext cx="2404214" cy="151216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1 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4094613" y="5678710"/>
            <a:ext cx="5595091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193 УК РФ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867544" y="5704203"/>
            <a:ext cx="2404214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ст. 193.1 </a:t>
            </a:r>
          </a:p>
          <a:p>
            <a:pPr algn="ctr"/>
            <a:r>
              <a:rPr lang="ru-RU" dirty="0" smtClean="0"/>
              <a:t>УК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0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Повторность</a:t>
            </a: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endParaRPr lang="ru-RU" sz="3000" dirty="0" smtClean="0">
              <a:solidFill>
                <a:srgbClr val="FF0000"/>
              </a:solidFill>
            </a:endParaRPr>
          </a:p>
          <a:p>
            <a:pPr lvl="0" algn="ctr"/>
            <a:r>
              <a:rPr lang="ru-RU" sz="3000" dirty="0" smtClean="0">
                <a:solidFill>
                  <a:srgbClr val="FF0000"/>
                </a:solidFill>
              </a:rPr>
              <a:t>ОТВЕТСТВЕННОСТЬ</a:t>
            </a:r>
            <a:endParaRPr lang="ru-RU" sz="30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7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0195" y="1559429"/>
            <a:ext cx="3888433" cy="23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несоблюдении порядка представления форм учета и отчетности по валютным операциям, подтверждающих документов и информации при осуществлении валютных операций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634732" y="1620391"/>
            <a:ext cx="4054973" cy="23939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нарушение </a:t>
            </a:r>
            <a:r>
              <a:rPr lang="ru-RU" dirty="0"/>
              <a:t>порядка представления отчета о движении средств по зарубежным счетам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642844" y="5220791"/>
            <a:ext cx="2508200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6.5 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242244" y="5004767"/>
            <a:ext cx="2404214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ч. 6.4  </a:t>
            </a:r>
          </a:p>
          <a:p>
            <a:pPr algn="ctr"/>
            <a:r>
              <a:rPr lang="ru-RU" dirty="0" smtClean="0"/>
              <a:t>ст. 15.25 КоАП РФ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322364" y="3953365"/>
            <a:ext cx="0" cy="105140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944597" y="4014327"/>
            <a:ext cx="0" cy="11571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6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38188" y="-611857"/>
            <a:ext cx="8921180" cy="2232248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ru-RU" sz="3100" b="0" dirty="0" smtClean="0"/>
              <a:t/>
            </a:r>
            <a:br>
              <a:rPr lang="ru-RU" sz="3100" b="0" dirty="0" smtClean="0"/>
            </a:br>
            <a:r>
              <a:rPr lang="ru-RU" sz="4000" b="0" dirty="0"/>
              <a:t/>
            </a:r>
            <a:br>
              <a:rPr lang="ru-RU" sz="4000" b="0" dirty="0"/>
            </a:br>
            <a:endParaRPr lang="ru-RU" sz="40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738188" y="612279"/>
            <a:ext cx="9289032" cy="6192688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solidFill>
                  <a:schemeClr val="tx1"/>
                </a:solidFill>
              </a:rPr>
              <a:t>Замена штрафа на предупреждение</a:t>
            </a: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endParaRPr lang="ru-RU" sz="3600" dirty="0">
              <a:solidFill>
                <a:schemeClr val="tx1"/>
              </a:solidFill>
            </a:endParaRPr>
          </a:p>
          <a:p>
            <a:pPr lvl="0" algn="ctr"/>
            <a:endParaRPr lang="ru-RU" sz="3600" dirty="0" smtClean="0">
              <a:solidFill>
                <a:schemeClr val="tx1"/>
              </a:solidFill>
            </a:endParaRPr>
          </a:p>
          <a:p>
            <a:pPr lvl="0" algn="ctr"/>
            <a:endParaRPr lang="ru-RU" sz="30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Tx/>
              <a:buChar char="-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ru-RU" dirty="0" smtClean="0"/>
              <a:t>8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22164" y="1750048"/>
            <a:ext cx="2728069" cy="146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малого и среднего предпринимательства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38588" y="1772896"/>
            <a:ext cx="2262212" cy="146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правонарушение совершено впервые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1242244" y="5220791"/>
            <a:ext cx="7992888" cy="15121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ПРЕДУПРЕЖДЕНИЕ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578948" y="1784185"/>
            <a:ext cx="2262212" cy="1468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Отсутствует вред и угроза безопасности государства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330476" y="3924647"/>
            <a:ext cx="39604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330476" y="4212679"/>
            <a:ext cx="39604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402484" y="2628503"/>
            <a:ext cx="6480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726520" y="2412479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786860" y="2621050"/>
            <a:ext cx="6480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110896" y="240502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51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</TotalTime>
  <Words>1113</Words>
  <Application>Microsoft Office PowerPoint</Application>
  <PresentationFormat>Произвольный</PresentationFormat>
  <Paragraphs>164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Present_FNS2012_A4</vt:lpstr>
      <vt:lpstr>Осуществление налоговыми органами полномочий органа валютного контроля. Правоприменительная практика привлечения к ответственности.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Еремейчик Алексей Владимирович</dc:creator>
  <cp:lastModifiedBy>Карл Маркс</cp:lastModifiedBy>
  <cp:revision>117</cp:revision>
  <cp:lastPrinted>2017-04-20T04:49:46Z</cp:lastPrinted>
  <dcterms:created xsi:type="dcterms:W3CDTF">2015-11-16T11:49:23Z</dcterms:created>
  <dcterms:modified xsi:type="dcterms:W3CDTF">2019-09-04T12:30:41Z</dcterms:modified>
</cp:coreProperties>
</file>