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569" r:id="rId2"/>
    <p:sldId id="576" r:id="rId3"/>
    <p:sldId id="578" r:id="rId4"/>
    <p:sldId id="582" r:id="rId5"/>
    <p:sldId id="583" r:id="rId6"/>
    <p:sldId id="584" r:id="rId7"/>
    <p:sldId id="585" r:id="rId8"/>
    <p:sldId id="570" r:id="rId9"/>
    <p:sldId id="571" r:id="rId10"/>
  </p:sldIdLst>
  <p:sldSz cx="10693400" cy="7561263"/>
  <p:notesSz cx="6808788" cy="9940925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  <p15:guide id="11" orient="horz" pos="2381">
          <p15:clr>
            <a:srgbClr val="A4A3A4"/>
          </p15:clr>
        </p15:guide>
        <p15:guide id="12" orient="horz" pos="657">
          <p15:clr>
            <a:srgbClr val="A4A3A4"/>
          </p15:clr>
        </p15:guide>
        <p15:guide id="13" orient="horz" pos="4422">
          <p15:clr>
            <a:srgbClr val="A4A3A4"/>
          </p15:clr>
        </p15:guide>
        <p15:guide id="14" pos="1826">
          <p15:clr>
            <a:srgbClr val="A4A3A4"/>
          </p15:clr>
        </p15:guide>
        <p15:guide id="15" pos="5999">
          <p15:clr>
            <a:srgbClr val="A4A3A4"/>
          </p15:clr>
        </p15:guide>
        <p15:guide id="16" pos="6452">
          <p15:clr>
            <a:srgbClr val="A4A3A4"/>
          </p15:clr>
        </p15:guide>
        <p15:guide id="17" pos="601">
          <p15:clr>
            <a:srgbClr val="A4A3A4"/>
          </p15:clr>
        </p15:guide>
        <p15:guide id="18" orient="horz" pos="975">
          <p15:clr>
            <a:srgbClr val="A4A3A4"/>
          </p15:clr>
        </p15:guide>
        <p15:guide id="19" orient="horz" pos="340">
          <p15:clr>
            <a:srgbClr val="A4A3A4"/>
          </p15:clr>
        </p15:guide>
        <p15:guide id="20" orient="horz" pos="4468">
          <p15:clr>
            <a:srgbClr val="A4A3A4"/>
          </p15:clr>
        </p15:guide>
        <p15:guide id="21" pos="3686">
          <p15:clr>
            <a:srgbClr val="A4A3A4"/>
          </p15:clr>
        </p15:guide>
        <p15:guide id="22" pos="60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5808"/>
    <a:srgbClr val="D0EDF4"/>
    <a:srgbClr val="D0A6A6"/>
    <a:srgbClr val="D0D8E8"/>
    <a:srgbClr val="8EB4DA"/>
    <a:srgbClr val="2F527D"/>
    <a:srgbClr val="576E89"/>
    <a:srgbClr val="336699"/>
    <a:srgbClr val="007434"/>
    <a:srgbClr val="5B9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0" autoAdjust="0"/>
    <p:restoredTop sz="93154" autoAdjust="0"/>
  </p:normalViewPr>
  <p:slideViewPr>
    <p:cSldViewPr showGuides="1">
      <p:cViewPr varScale="1">
        <p:scale>
          <a:sx n="99" d="100"/>
          <a:sy n="99" d="100"/>
        </p:scale>
        <p:origin x="1392" y="7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  <p:guide orient="horz" pos="2381"/>
        <p:guide orient="horz" pos="657"/>
        <p:guide orient="horz" pos="4422"/>
        <p:guide pos="1826"/>
        <p:guide pos="5999"/>
        <p:guide pos="6452"/>
        <p:guide pos="601"/>
        <p:guide orient="horz" pos="975"/>
        <p:guide orient="horz" pos="340"/>
        <p:guide orient="horz" pos="4468"/>
        <p:guide pos="3686"/>
        <p:guide pos="6090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54" y="-10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6"/>
            <a:ext cx="2950476" cy="497046"/>
          </a:xfrm>
          <a:prstGeom prst="rect">
            <a:avLst/>
          </a:prstGeom>
        </p:spPr>
        <p:txBody>
          <a:bodyPr vert="horz" lIns="92610" tIns="46305" rIns="92610" bIns="4630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4" y="16"/>
            <a:ext cx="2950476" cy="497046"/>
          </a:xfrm>
          <a:prstGeom prst="rect">
            <a:avLst/>
          </a:prstGeom>
        </p:spPr>
        <p:txBody>
          <a:bodyPr vert="horz" lIns="92610" tIns="46305" rIns="92610" bIns="46305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17.02.2021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78438" cy="3733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10" tIns="46305" rIns="92610" bIns="4630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1" y="4721952"/>
            <a:ext cx="5447030" cy="4473416"/>
          </a:xfrm>
          <a:prstGeom prst="rect">
            <a:avLst/>
          </a:prstGeom>
        </p:spPr>
        <p:txBody>
          <a:bodyPr vert="horz" lIns="92610" tIns="46305" rIns="92610" bIns="4630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42171"/>
            <a:ext cx="2950476" cy="497046"/>
          </a:xfrm>
          <a:prstGeom prst="rect">
            <a:avLst/>
          </a:prstGeom>
        </p:spPr>
        <p:txBody>
          <a:bodyPr vert="horz" lIns="92610" tIns="46305" rIns="92610" bIns="4630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4" y="9442171"/>
            <a:ext cx="2950476" cy="497046"/>
          </a:xfrm>
          <a:prstGeom prst="rect">
            <a:avLst/>
          </a:prstGeom>
        </p:spPr>
        <p:txBody>
          <a:bodyPr vert="horz" lIns="92610" tIns="46305" rIns="92610" bIns="46305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128592"/>
            <a:ext cx="9624060" cy="1260211"/>
          </a:xfrm>
        </p:spPr>
        <p:txBody>
          <a:bodyPr>
            <a:normAutofit/>
          </a:bodyPr>
          <a:lstStyle>
            <a:lvl1pPr algn="just">
              <a:defRPr sz="2300" b="1"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68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4" r:id="rId13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1398588"/>
            <a:ext cx="1209675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709613" y="3060551"/>
            <a:ext cx="9533631" cy="1320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335" tIns="44168" rIns="88335" bIns="44168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/>
            <a:r>
              <a:rPr lang="ru-RU" sz="2000" dirty="0" smtClean="0">
                <a:solidFill>
                  <a:schemeClr val="accent1"/>
                </a:solidFill>
              </a:rPr>
              <a:t>Закон от 23.11.2020 </a:t>
            </a:r>
            <a:r>
              <a:rPr lang="ru-RU" sz="2000" dirty="0" smtClean="0">
                <a:solidFill>
                  <a:schemeClr val="accent1"/>
                </a:solidFill>
              </a:rPr>
              <a:t>374-ФЗ «</a:t>
            </a:r>
            <a:r>
              <a:rPr lang="ru-RU" sz="2000" dirty="0" smtClean="0">
                <a:solidFill>
                  <a:schemeClr val="accent1"/>
                </a:solidFill>
              </a:rPr>
              <a:t>О внесении изменений в части первую и вторую Налогового кодекса Российской Федерации и отдельные законодательные акты Российской Федерации» </a:t>
            </a:r>
          </a:p>
          <a:p>
            <a:pPr lvl="0" algn="ctr"/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2294" name="TextBox 42"/>
          <p:cNvSpPr txBox="1">
            <a:spLocks noChangeArrowheads="1"/>
          </p:cNvSpPr>
          <p:nvPr/>
        </p:nvSpPr>
        <p:spPr bwMode="auto">
          <a:xfrm>
            <a:off x="901700" y="6723063"/>
            <a:ext cx="881221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1" tIns="50392" rIns="100781" bIns="50392">
            <a:spAutoFit/>
          </a:bodyPr>
          <a:lstStyle>
            <a:lvl1pPr defTabSz="1006475"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363538" indent="93663" defTabSz="1006475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712788" indent="-260350" defTabSz="1006475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239838" algn="just" defTabSz="100647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435100" indent="393700" defTabSz="100647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892300" indent="393700" defTabSz="10064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349500" indent="393700" defTabSz="10064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806700" indent="393700" defTabSz="10064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263900" indent="393700" defTabSz="10064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18.02.2021</a:t>
            </a:r>
            <a:endParaRPr lang="ru-RU" altLang="ru-RU" sz="1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fld id="{E20E89E6-FE54-4E13-859C-1FA908D70D3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34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82204" y="684287"/>
            <a:ext cx="9433048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62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Изменения в часть первую Налогового кодекса РФ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164" y="1980431"/>
            <a:ext cx="6264696" cy="172819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2204" y="1188343"/>
            <a:ext cx="1800200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23.12.2020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2204" y="2988543"/>
            <a:ext cx="9433048" cy="93432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Повышен минимально необходимый порог для обращения налогового органа в суд с заявлением о взыскании задолженности  с 3 тыс. руб. до 10 тыс. руб. (п.1 ст.48 НК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РФ)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2204" y="3942798"/>
            <a:ext cx="9447588" cy="93432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Налоговые уведомления могут быть направлены налогоплательщику только двумя способами: по почте заказным письмом либо через личный кабинет.   Также  предоставлено право самостоятельно получить налоговое уведомление  в любом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налоговом органе или  МФЦ (п.4 ст.52 НК РФ)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2204" y="5148783"/>
            <a:ext cx="9289032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Увеличивается с 500 до 3000 руб. минимально необходимая сумма для предъявления физическим </a:t>
            </a:r>
            <a:r>
              <a:rPr lang="ru-RU" sz="14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лицам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требования об уплате налога в течении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одного года с момента выявления недоимки  (п.1 ст.70 НК РФ)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56836" y="3942798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516" y="6084887"/>
            <a:ext cx="9479276" cy="72007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Возврат суммы налога будет осуществляться на расчетный счет налогоплательщика (п.6 ст.78 НК РФ). Проценты  за несвоевременный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возврат налоговым органом переплаты по налогу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уплачиваются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основании решения о возврате </a:t>
            </a:r>
            <a:r>
              <a:rPr kumimoji="0" lang="ru-RU" sz="1400" b="1" i="0" u="sng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без заявления 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налогоплательщика (п.10 ст.78 НК РФ)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2204" y="1620391"/>
            <a:ext cx="9433048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Расширена возможность обращения налогоплательщиков для представления данных в налоговый орган через МФЦ (п.2.1 ст.23 НК РФ)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0516" y="2268463"/>
            <a:ext cx="9464736" cy="720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Устранена неопределенность относительно оформления доверенности от имени индивидуального предпринимателя. Дополнительно закреплена возможность оформления доверенности в форме электронного документа  (абз.2 п.3 ст.29 НК РФ)</a:t>
            </a:r>
          </a:p>
        </p:txBody>
      </p:sp>
    </p:spTree>
    <p:extLst>
      <p:ext uri="{BB962C8B-B14F-4D97-AF65-F5344CB8AC3E}">
        <p14:creationId xmlns:p14="http://schemas.microsoft.com/office/powerpoint/2010/main" val="98229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8188" y="324248"/>
            <a:ext cx="8784976" cy="7200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Изменения в часть первую Налогового кодекса РФ 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14252" y="3924647"/>
            <a:ext cx="8712968" cy="23042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4252" y="4068663"/>
            <a:ext cx="8856984" cy="26642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188" y="1044327"/>
            <a:ext cx="9649072" cy="5760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01.07.2021 –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определены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случаи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когда налоговая декларация или расчет считаются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непредставленными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188" y="1620391"/>
            <a:ext cx="9649072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Установлен факт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подписания налоговой декларации (расчета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неуполномоченным лицом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172" y="3348583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188" y="2052439"/>
            <a:ext cx="9649072" cy="720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лицо,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подписавшее декларацию (расчет)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дисквалифицировано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основании вступившего в силу постановления о дисквалификации по делу об административном правонарушении;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8312" y="2772518"/>
            <a:ext cx="9649072" cy="65756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В ЕГР ЗАГС содержатся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сведения о смерти физического лица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наступившей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ранее даты подписания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декларации (расчета) усиленной квалифицированной электронной подписью этого лица;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8188" y="3430085"/>
            <a:ext cx="9793088" cy="83289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В ЕГРЮЛ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внесена запись о недостоверности сведений о лице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(имеющем право действовать без доверенности и подписавшего декларацию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ранее даты представления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декларации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(расчета);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188" y="4262983"/>
            <a:ext cx="9649072" cy="81379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В отношении налогоплательщика-организации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внесена запись в ЕГРЮЛ о прекращении юридического лица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(реорганизации, ликвидации, исключении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из ЕГРЮЛ по решению </a:t>
            </a:r>
            <a:r>
              <a:rPr kumimoji="0" lang="ru-RU" sz="1600" b="1" i="0" u="none" strike="noStrike" kern="1200" cap="none" spc="0" normalizeH="0" noProof="0" dirty="0" err="1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рег.органа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ранее даты представления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декларации (расчета) 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8188" y="5076775"/>
            <a:ext cx="9289032" cy="720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ru-RU" sz="1600" b="1" noProof="0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Декларация по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НДС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 соответствует контрольным соотношениям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(п.5.3 ст.174 НК РФ) или в расчете по взносам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есть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ошибки 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(п.7 ст.431 НК РФ)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172" y="5796855"/>
            <a:ext cx="9145016" cy="122520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этом установлен порядок подтверждения полномочий  представителя налогоплательщика на подписание налоговой декларации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(п.5 ст.80 НК РФ). К декларации прилагается копия документа, 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подтверждающего 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полномочия, или документ в электронном виде. 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85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6180" y="552454"/>
            <a:ext cx="9649072" cy="85191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Изменения в часть первую Налогового кодекса РФ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0840" y="1404367"/>
            <a:ext cx="4673852" cy="14401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01.01.2021 установлена обязанность Пенсионного фонда РФ сообщать в налоговый орган сведения о ветеранах боевых действий, сведения о которых размещены в ЕГИССО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(п.9.4.ст.85 НК РФ)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21320" y="1764407"/>
            <a:ext cx="5321924" cy="165618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30676" y="1260351"/>
            <a:ext cx="5328592" cy="158417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01.07.2021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потребительские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кооперативы обязаны сообщать сведения о полном  внесении паевых взносов на недвижимое имущество в налоговый орган по месту своего нахождения  (п.9.5 ст. 85 НК РФ)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4196" y="2844527"/>
            <a:ext cx="4673852" cy="151216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01.07.2021 налогоплательщик вправе в качестве пояснений по КНП представить в электронной форме реестр подтверждающих документов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(абз.2 п.6 ст.88 НК РФ).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840" y="4212679"/>
            <a:ext cx="9858428" cy="201622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01.07.2021 изменен порядок проведения КНП: при подаче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уточненной налоговой декларации  проверка по ранее поданной декларации прекращается и начинается новая проверка по уточненной декларации. Если декларация признана непредставленной, то ее проверка прекращается с момента направления уведомления о признании ее непредставленной  и возобновляется КНП по ранее представленной декларации (п.9.1 ст.88 НК РФ)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74692" y="2988543"/>
            <a:ext cx="4968552" cy="136815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01.0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.2021 налоговые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органы могут запрашивать у банков справки о наличии счетов налогоплательщиков в случае, если в заявлении о возврате налога указан счет, сведения о котором не представлены в налоговый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орган (п.2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ст.86 НК РФ)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04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540272"/>
            <a:ext cx="9545884" cy="10081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Изменения в часть вторую Налогового кодекса </a:t>
            </a:r>
            <a:r>
              <a:rPr lang="ru-RU" sz="2800" dirty="0" smtClean="0"/>
              <a:t>РФ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66180" y="1404367"/>
            <a:ext cx="9721080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180" y="1404367"/>
            <a:ext cx="9577064" cy="8640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01.01.2021 освобождаются от налогообложения НДФЛ суммы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возмещения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расходов на оплату коммунальных услуг, оплату  жилых помещений, предоставленных во временное пользование, топлива; а также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возмещение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стоимости полагающегося натурального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довольствия </a:t>
            </a:r>
            <a:r>
              <a:rPr lang="ru-RU" sz="16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(п.1 ст.217 НК </a:t>
            </a:r>
            <a:r>
              <a:rPr lang="ru-RU" sz="16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РФ)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7920" y="2396125"/>
            <a:ext cx="9721080" cy="132820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Расширен список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сумм, освобожденных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 налогообложения НДФЛ (ст.217 НК РФ),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том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числе оплата курортного сбора сотруднику в командировке; единовременная выплата сотрудникам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случае установления опеки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над ребенком; доходы в натуральной форме работников медицинских учреждений, организаций социального обслуживания, подвергнувшихся риску заражения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коронавирусом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1546" y="4326658"/>
            <a:ext cx="9849655" cy="147019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92500"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23.11.2020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определен порядок исчисления минимального предельного срока владения жилым помещением или доли в нем, которые были приобретены по договору участия в долевом строительстве, по договору участия в ЖСК. При продаже указанных объектов срок исчисляется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момента полной оплаты объекта недвижимости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а </a:t>
            </a:r>
            <a:r>
              <a:rPr kumimoji="0" lang="ru-RU" sz="1600" b="1" i="0" u="sng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 с момента государственной регистрации права </a:t>
            </a:r>
            <a:r>
              <a:rPr kumimoji="0" lang="ru-RU" sz="1600" b="1" i="0" u="sng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собственности.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Д</a:t>
            </a:r>
            <a:r>
              <a:rPr lang="ru-RU" sz="1600" b="1" baseline="0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анные правила распространяются на доходы  от продажи недвижимости</a:t>
            </a:r>
            <a:r>
              <a:rPr lang="ru-RU" sz="16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, полученные с 2019 года</a:t>
            </a:r>
            <a:r>
              <a:rPr lang="ru-RU" sz="1600" b="1" u="sng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6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(ч.8 ст.9 Закона)</a:t>
            </a:r>
            <a:endParaRPr kumimoji="0" lang="ru-RU" sz="1600" b="1" i="0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7605" y="3450630"/>
            <a:ext cx="9433048" cy="43204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Аналогичное положение закреплено  в п.1 ст.422 НК РФ в отношении страховых взносов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68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4"/>
            <a:ext cx="8580438" cy="923921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Изменения в часть вторую Налогового кодекса </a:t>
            </a:r>
            <a:r>
              <a:rPr lang="ru-RU" sz="2800" dirty="0" smtClean="0"/>
              <a:t>РФ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82204" y="3276576"/>
            <a:ext cx="9433048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01.01.2021 не будут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учитываться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имущественные права в виде права безвозмездного пользования </a:t>
            </a:r>
            <a:r>
              <a:rPr kumimoji="0" lang="ru-RU" sz="1600" b="1" i="0" u="sng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любым имуществом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полученные </a:t>
            </a:r>
            <a:r>
              <a:rPr kumimoji="0" lang="ru-RU" sz="1600" b="1" i="0" u="sng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ведение уставной деятельности, а не только в отношении государственного и муниципального имущества (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п.16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ст.251 НК РФ)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1163" y="1566712"/>
            <a:ext cx="9434089" cy="19258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01.01.2021  не подлежат включению в доходы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гранты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выделенные институтами инновационного развития и другими организациями, осуществляющими поддержку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государственных проектов и программ за счет субсидий, предоставленных федеральным органом исполнительной власти, осуществляющим функции по реализации государственной политике в сфере информационных технологий (пп.14 п.1 ст.251 НК РФ) 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204" y="4140671"/>
            <a:ext cx="9505056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01.01.2021 ст.257 НК РФ дополнена </a:t>
            </a:r>
            <a:r>
              <a:rPr lang="ru-RU" sz="16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абзацем, что остаточная стоимость нематериальных активов определяется как разница между их первоначальной стоимостью и суммой, начисленной  за период </a:t>
            </a:r>
            <a:r>
              <a:rPr lang="ru-RU" sz="16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эксплуатации 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2204" y="5076775"/>
            <a:ext cx="9577064" cy="93610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ст.271 НК РФ определены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даты получения дохода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(при методе начисления) для внереализационных доходов: дата признания должником или дата вступления в законную силу решения суда; дата поступления денежных средств в виде сумм возмещения убытков или ущерба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8188" y="6012879"/>
            <a:ext cx="921702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Субъекты РФ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наделены правом устанавливать инвестиционный налоговый вычет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отношении расходов </a:t>
            </a: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научно-исследовательские</a:t>
            </a:r>
            <a:r>
              <a:rPr kumimoji="0" lang="ru-RU" sz="1600" b="1" i="0" u="sng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работы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целью предоставления регионам дополнительных возможностей по стимулированию инновационной деятельности (ст.286.1 НК РФ) 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0018" y="1188344"/>
            <a:ext cx="9425234" cy="5760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01.01.2021 внесены изменения в пп.11 п. 1 ст.251 НК РФ, касающиеся безвозмездной передачи имущества, не учитываемые в доходах организации (могут не учитываться и имущественные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права)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883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4"/>
            <a:ext cx="8580438" cy="1067937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Изменения в часть вторую Налогового кодекса РФ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8188" y="1476375"/>
            <a:ext cx="9649072" cy="12961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01.07.2021 налоговая декларация по НДС будет считаться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непредставленной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случае обнаружения факта несоответствия показателей декларации контрольным соотношениям,  что свидетельствует о нарушении порядка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ее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заполнения.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Определен порядок действий налогоплательщика в данном случае (п.5.3,5.4 ст.174 НК РФ)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172" y="3420591"/>
            <a:ext cx="9793088" cy="30963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 подлежит налогообложению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 НДС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реализация (ст.149 НК РФ) </a:t>
            </a:r>
            <a:endParaRPr kumimoji="0" lang="ru-RU" sz="1600" b="1" i="0" u="none" strike="noStrike" kern="1200" cap="none" spc="0" normalizeH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285750" indent="-285750" algn="just" defTabSz="1043056">
              <a:spcBef>
                <a:spcPct val="0"/>
              </a:spcBef>
              <a:buFontTx/>
              <a:buChar char="-"/>
            </a:pPr>
            <a:r>
              <a:rPr lang="ru-RU" sz="1600" dirty="0" smtClean="0"/>
              <a:t>долей </a:t>
            </a:r>
            <a:r>
              <a:rPr lang="ru-RU" sz="1600" dirty="0"/>
              <a:t>в праве собственности на общее имущество участников договора инвестиционного </a:t>
            </a:r>
            <a:r>
              <a:rPr lang="ru-RU" sz="1600" dirty="0" smtClean="0"/>
              <a:t>товарищества</a:t>
            </a:r>
            <a:r>
              <a:rPr lang="ru-RU" sz="1600" dirty="0"/>
              <a:t>;</a:t>
            </a:r>
            <a:endParaRPr lang="ru-RU" sz="1600" dirty="0" smtClean="0"/>
          </a:p>
          <a:p>
            <a:pPr marL="285750" indent="-285750" algn="just" defTabSz="1043056">
              <a:spcBef>
                <a:spcPct val="0"/>
              </a:spcBef>
              <a:buFontTx/>
              <a:buChar char="-"/>
            </a:pPr>
            <a:r>
              <a:rPr lang="ru-RU" sz="1600" dirty="0" smtClean="0"/>
              <a:t>услуг </a:t>
            </a:r>
            <a:r>
              <a:rPr lang="ru-RU" sz="1600" dirty="0"/>
              <a:t>по обеспечению взаимодействия участников финансовой платформы посредством информационно-телекоммуникационной сети "Интернет", оказываемых оператором финансовой платформы в соответствии с </a:t>
            </a:r>
            <a:r>
              <a:rPr lang="ru-RU" sz="1600" dirty="0" smtClean="0"/>
              <a:t>ФЗ от 20.07.2020 N </a:t>
            </a:r>
            <a:r>
              <a:rPr lang="ru-RU" sz="1600" dirty="0"/>
              <a:t>211-ФЗ </a:t>
            </a:r>
            <a:r>
              <a:rPr lang="ru-RU" sz="1600" dirty="0" smtClean="0"/>
              <a:t> </a:t>
            </a:r>
            <a:r>
              <a:rPr lang="ru-RU" sz="1600" dirty="0"/>
              <a:t>в целях обеспечения возможности совершения финансовых сделок с использованием финансовой платформы</a:t>
            </a:r>
            <a:r>
              <a:rPr lang="ru-RU" sz="1600" dirty="0" smtClean="0"/>
              <a:t>;</a:t>
            </a:r>
          </a:p>
          <a:p>
            <a:pPr marL="285750" indent="-285750" algn="just" defTabSz="1043056">
              <a:spcBef>
                <a:spcPct val="0"/>
              </a:spcBef>
              <a:buFontTx/>
              <a:buChar char="-"/>
            </a:pPr>
            <a:r>
              <a:rPr lang="ru-RU" sz="1600" dirty="0"/>
              <a:t>услуг по идентификации участников финансовой платформы, оказываемых оператором финансовой платформы финансовым организациям в соответствии с  ФЗ от 20.07.2020 N </a:t>
            </a:r>
            <a:r>
              <a:rPr lang="ru-RU" sz="1600" dirty="0" smtClean="0"/>
              <a:t>211-ФЗ;</a:t>
            </a:r>
          </a:p>
          <a:p>
            <a:pPr marL="285750" indent="-285750" algn="just" defTabSz="1043056">
              <a:spcBef>
                <a:spcPct val="0"/>
              </a:spcBef>
              <a:buFontTx/>
              <a:buChar char="-"/>
            </a:pPr>
            <a:r>
              <a:rPr lang="ru-RU" sz="1600" dirty="0"/>
              <a:t>услуг по информационному обеспечению взаимодействия в целях совершения финансовых сделок, оказываемых оператором финансовой платформы участникам финансовой </a:t>
            </a:r>
            <a:r>
              <a:rPr lang="ru-RU" sz="1600" dirty="0" smtClean="0"/>
              <a:t>платформы;</a:t>
            </a:r>
          </a:p>
          <a:p>
            <a:pPr marL="285750" indent="-285750" algn="just" defTabSz="1043056">
              <a:spcBef>
                <a:spcPct val="0"/>
              </a:spcBef>
              <a:buFontTx/>
              <a:buChar char="-"/>
            </a:pPr>
            <a:r>
              <a:rPr lang="ru-RU" sz="1600" dirty="0"/>
              <a:t>услуг по размещению (выкупу) облигаций федерального займа для физических лиц, оказываемых уполномоченными организациями, в том числе с использованием финансовой </a:t>
            </a:r>
            <a:r>
              <a:rPr lang="ru-RU" sz="1600" dirty="0" smtClean="0"/>
              <a:t>платформы.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803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86260" y="5868863"/>
            <a:ext cx="756084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b="1" i="0" u="sng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4212" y="900311"/>
            <a:ext cx="9361040" cy="187220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196" y="396255"/>
            <a:ext cx="9505056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Изменения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 часть вторую Налогового кодекса РФ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440" y="1332359"/>
            <a:ext cx="9649072" cy="158417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algn="just" defTabSz="1043056">
              <a:spcBef>
                <a:spcPct val="0"/>
              </a:spcBef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01.01.2021 устанавливается возможность прекращения начисления транспортного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налога в связи с гибелью или уничтожением транспортного средства на основании заявления налогоплательщика (п.3.1 ст.362 НК РФ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). </a:t>
            </a:r>
            <a:r>
              <a:rPr lang="ru-RU" sz="1600" dirty="0"/>
              <a:t>С указанным заявлением налогоплательщик вправе представить документы, подтверждающие факт гибели или уничтожения объекта налогообложения. </a:t>
            </a:r>
            <a:r>
              <a:rPr lang="ru-RU" sz="1600" dirty="0" smtClean="0"/>
              <a:t>Заявление </a:t>
            </a:r>
            <a:r>
              <a:rPr lang="ru-RU" sz="1600" dirty="0"/>
              <a:t>и документы могут быть представлены в налоговый орган налогоплательщиками - физическими лицами </a:t>
            </a:r>
            <a:r>
              <a:rPr lang="ru-RU" sz="1600" dirty="0" smtClean="0"/>
              <a:t>через МФЦ. Исчисление </a:t>
            </a:r>
            <a:r>
              <a:rPr lang="ru-RU" sz="1600" dirty="0"/>
              <a:t>налога прекращается с 1-го числа месяца гибели или уничтожения </a:t>
            </a:r>
            <a:r>
              <a:rPr lang="ru-RU" sz="1600" dirty="0" smtClean="0"/>
              <a:t>объекта.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7440" y="3132559"/>
            <a:ext cx="9649072" cy="8640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01.07.2021 </a:t>
            </a:r>
            <a:r>
              <a:rPr lang="ru-RU" sz="1600" b="1" dirty="0" smtClean="0">
                <a:solidFill>
                  <a:schemeClr val="tx2"/>
                </a:solidFill>
              </a:rPr>
              <a:t>перерасчет</a:t>
            </a:r>
            <a:r>
              <a:rPr lang="ru-RU" sz="1600" b="1" dirty="0">
                <a:solidFill>
                  <a:schemeClr val="tx2"/>
                </a:solidFill>
              </a:rPr>
              <a:t>, в отношении имущественных налогов, в том числе транспортного налога, не осуществляется, </a:t>
            </a:r>
            <a:r>
              <a:rPr lang="ru-RU" sz="1600" b="1" u="sng" dirty="0">
                <a:solidFill>
                  <a:schemeClr val="tx2"/>
                </a:solidFill>
              </a:rPr>
              <a:t>если влечет увеличение ранее уплаченных сумм </a:t>
            </a:r>
            <a:r>
              <a:rPr lang="ru-RU" sz="1600" b="1" dirty="0">
                <a:solidFill>
                  <a:schemeClr val="tx2"/>
                </a:solidFill>
              </a:rPr>
              <a:t>указанных </a:t>
            </a:r>
            <a:r>
              <a:rPr lang="ru-RU" sz="1600" b="1" dirty="0" smtClean="0">
                <a:solidFill>
                  <a:schemeClr val="tx2"/>
                </a:solidFill>
              </a:rPr>
              <a:t>налогов (ст.52 НК РФ)</a:t>
            </a:r>
            <a:endParaRPr lang="ru-RU" sz="1600" b="1" dirty="0">
              <a:solidFill>
                <a:schemeClr val="tx2"/>
              </a:solidFill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6180" y="4284687"/>
            <a:ext cx="9570332" cy="8640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0196" y="4284687"/>
            <a:ext cx="9426316" cy="8640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180" y="3996655"/>
            <a:ext cx="9793088" cy="187220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algn="just" defTabSz="1043056">
              <a:spcBef>
                <a:spcPct val="0"/>
              </a:spcBef>
            </a:pP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 01.01.2021 -  в </a:t>
            </a:r>
            <a:r>
              <a:rPr lang="ru-RU" sz="6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случае, если налогоплательщик - физическое лицо, </a:t>
            </a:r>
            <a:r>
              <a:rPr lang="ru-RU" sz="64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имеющий право на налоговую льгот</a:t>
            </a:r>
            <a:r>
              <a:rPr lang="ru-RU" sz="6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у, в том числе в виде налогового вычета,</a:t>
            </a:r>
            <a:r>
              <a:rPr lang="ru-RU" sz="6400" b="1" dirty="0">
                <a:solidFill>
                  <a:srgbClr val="C00000"/>
                </a:solidFill>
                <a:latin typeface="+mj-lt"/>
              </a:rPr>
              <a:t> не представил в налоговый орган заявление </a:t>
            </a:r>
            <a:r>
              <a:rPr lang="ru-RU" sz="6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 предоставлении налоговой льготы или не сообщил об отказе от применения налоговой льготы, налоговая </a:t>
            </a:r>
            <a:r>
              <a:rPr lang="ru-RU" sz="6400" b="1" dirty="0">
                <a:solidFill>
                  <a:srgbClr val="C00000"/>
                </a:solidFill>
                <a:latin typeface="+mj-lt"/>
              </a:rPr>
              <a:t>льгота предоставляется на основании сведений, полученных налоговым органом </a:t>
            </a:r>
            <a:r>
              <a:rPr lang="ru-RU" sz="6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соответствии с 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НК РФ и </a:t>
            </a:r>
            <a:r>
              <a:rPr lang="ru-RU" sz="6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другими федеральными законами, начиная </a:t>
            </a:r>
            <a:r>
              <a:rPr lang="ru-RU" sz="6400" b="1" dirty="0">
                <a:solidFill>
                  <a:srgbClr val="C00000"/>
                </a:solidFill>
                <a:latin typeface="+mj-lt"/>
              </a:rPr>
              <a:t>с налогового периода, в котором у налогоплательщика - физического лица возникло право на налоговую </a:t>
            </a:r>
            <a:r>
              <a:rPr lang="ru-RU" sz="6400" b="1" dirty="0" smtClean="0">
                <a:solidFill>
                  <a:srgbClr val="C00000"/>
                </a:solidFill>
                <a:latin typeface="+mj-lt"/>
              </a:rPr>
              <a:t>льготу 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(</a:t>
            </a:r>
            <a:r>
              <a:rPr lang="ru-RU" sz="6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ст.ст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. 407, 396 НК РФ).</a:t>
            </a:r>
            <a:endParaRPr lang="ru-RU" sz="6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48" y="4284687"/>
            <a:ext cx="432048" cy="122413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39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1950" y="1060325"/>
            <a:ext cx="9481293" cy="432049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 01.01.2021 уточнен  порядок определения кадастровой стоимости: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70049" y="1548383"/>
            <a:ext cx="9889219" cy="329320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Изменение </a:t>
            </a:r>
            <a:r>
              <a:rPr lang="ru-RU" sz="1600" dirty="0">
                <a:solidFill>
                  <a:schemeClr val="tx2"/>
                </a:solidFill>
              </a:rPr>
              <a:t>кадастровой стоимости объекта налогообложения в течение налогового периода не учитывается при определении налоговой базы в этом и предыдущих налоговых периодах, если иное не предусмотрено законодательством Российской Федерации, регулирующим проведение государственной кадастровой оценки, и настоящим пунктом</a:t>
            </a:r>
            <a:r>
              <a:rPr lang="ru-RU" sz="1600" dirty="0" smtClean="0">
                <a:solidFill>
                  <a:schemeClr val="tx2"/>
                </a:solidFill>
              </a:rPr>
              <a:t>. </a:t>
            </a:r>
            <a:endParaRPr lang="ru-RU" sz="1600" dirty="0" smtClean="0">
              <a:solidFill>
                <a:schemeClr val="tx2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В </a:t>
            </a:r>
            <a:r>
              <a:rPr lang="ru-RU" sz="1600" dirty="0">
                <a:solidFill>
                  <a:schemeClr val="tx2"/>
                </a:solidFill>
              </a:rPr>
              <a:t>случае изменения кадастровой стоимости объекта налогообложения вследствие установления его рыночной стоимости сведения об измененной кадастровой стоимости, внесенные в Единый государственный реестр недвижимости, учитываются при определении налоговой базы начиная </a:t>
            </a:r>
            <a:r>
              <a:rPr lang="ru-RU" sz="1600" u="sng" dirty="0">
                <a:solidFill>
                  <a:schemeClr val="tx2"/>
                </a:solidFill>
              </a:rPr>
              <a:t>с даты начала применения для целей налогообложения</a:t>
            </a:r>
            <a:r>
              <a:rPr lang="ru-RU" sz="1600" dirty="0">
                <a:solidFill>
                  <a:schemeClr val="tx2"/>
                </a:solidFill>
              </a:rPr>
              <a:t> сведений об изменяемой кадастровой </a:t>
            </a:r>
            <a:r>
              <a:rPr lang="ru-RU" sz="1600" dirty="0" smtClean="0">
                <a:solidFill>
                  <a:schemeClr val="tx2"/>
                </a:solidFill>
              </a:rPr>
              <a:t>стоимости (ст.378.2 НК РФ).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В </a:t>
            </a:r>
            <a:r>
              <a:rPr lang="ru-RU" sz="1600" dirty="0">
                <a:solidFill>
                  <a:schemeClr val="tx2"/>
                </a:solidFill>
              </a:rPr>
              <a:t>случае изменения кадастровой стоимости объекта налогообложения </a:t>
            </a:r>
            <a:r>
              <a:rPr lang="ru-RU" sz="1600" u="sng" dirty="0">
                <a:solidFill>
                  <a:schemeClr val="tx2"/>
                </a:solidFill>
              </a:rPr>
              <a:t>вследствие установления его рыночной стоимости </a:t>
            </a:r>
            <a:r>
              <a:rPr lang="ru-RU" sz="1600" dirty="0">
                <a:solidFill>
                  <a:schemeClr val="tx2"/>
                </a:solidFill>
              </a:rPr>
              <a:t>сведения об измененной кадастровой стоимости, внесенные в Единый государственный реестр недвижимости, учитываются при определении налоговой базы начиная </a:t>
            </a:r>
            <a:r>
              <a:rPr lang="ru-RU" sz="1600" u="sng" dirty="0">
                <a:solidFill>
                  <a:schemeClr val="tx2"/>
                </a:solidFill>
              </a:rPr>
              <a:t>с даты начала применения для целей налогообложения сведений об изменяемой кадастровой </a:t>
            </a:r>
            <a:r>
              <a:rPr lang="ru-RU" sz="1600" u="sng" dirty="0" smtClean="0">
                <a:solidFill>
                  <a:schemeClr val="tx2"/>
                </a:solidFill>
              </a:rPr>
              <a:t>стоимости </a:t>
            </a:r>
            <a:r>
              <a:rPr lang="ru-RU" sz="1600" dirty="0" smtClean="0">
                <a:solidFill>
                  <a:schemeClr val="tx2"/>
                </a:solidFill>
              </a:rPr>
              <a:t>(ст.403 НК РФ)</a:t>
            </a:r>
            <a:endParaRPr lang="ru-RU" sz="1600" b="1" dirty="0">
              <a:solidFill>
                <a:schemeClr val="tx2"/>
              </a:solidFill>
            </a:endParaRPr>
          </a:p>
          <a:p>
            <a:pPr algn="just"/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951" y="612279"/>
            <a:ext cx="9697317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62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Изменения в часть вторую Налогового кодекса РФ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1951" y="4328533"/>
            <a:ext cx="9481293" cy="103627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6260" y="4572719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951" y="4328533"/>
            <a:ext cx="9265269" cy="161233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1951" y="5487119"/>
            <a:ext cx="8689205" cy="102981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1951" y="5487119"/>
            <a:ext cx="8545189" cy="15338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4716" y="5487119"/>
            <a:ext cx="9226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/>
                </a:solidFill>
              </a:rPr>
              <a:t>С 01.07.2021 в </a:t>
            </a:r>
            <a:r>
              <a:rPr lang="ru-RU" sz="1600" dirty="0">
                <a:solidFill>
                  <a:schemeClr val="tx2"/>
                </a:solidFill>
              </a:rPr>
              <a:t>налоговую декларацию </a:t>
            </a:r>
            <a:r>
              <a:rPr lang="ru-RU" sz="1600" dirty="0" smtClean="0">
                <a:solidFill>
                  <a:schemeClr val="tx2"/>
                </a:solidFill>
              </a:rPr>
              <a:t>по налогу на имущество организаций </a:t>
            </a:r>
            <a:r>
              <a:rPr lang="ru-RU" sz="1600" dirty="0" smtClean="0">
                <a:solidFill>
                  <a:schemeClr val="accent2"/>
                </a:solidFill>
              </a:rPr>
              <a:t>: </a:t>
            </a:r>
            <a:r>
              <a:rPr lang="ru-RU" sz="1600" b="1" dirty="0" smtClean="0">
                <a:solidFill>
                  <a:srgbClr val="C00000"/>
                </a:solidFill>
              </a:rPr>
              <a:t>включаются </a:t>
            </a:r>
            <a:r>
              <a:rPr lang="ru-RU" sz="1600" b="1" dirty="0">
                <a:solidFill>
                  <a:srgbClr val="C00000"/>
                </a:solidFill>
              </a:rPr>
              <a:t>сведения о среднегодовой стоимости объектов движимого имущества</a:t>
            </a:r>
            <a:r>
              <a:rPr lang="ru-RU" sz="1600" dirty="0">
                <a:solidFill>
                  <a:schemeClr val="tx2"/>
                </a:solidFill>
              </a:rPr>
              <a:t>, учтенных на балансе организации в качестве объектов основных средств в порядке, установленном для ведения бухгалтерского </a:t>
            </a:r>
            <a:r>
              <a:rPr lang="ru-RU" sz="1600" dirty="0" smtClean="0">
                <a:solidFill>
                  <a:schemeClr val="tx2"/>
                </a:solidFill>
              </a:rPr>
              <a:t>учета (ст.386 НК РФ)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2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61261</TotalTime>
  <Words>1534</Words>
  <Application>Microsoft Office PowerPoint</Application>
  <PresentationFormat>Произвольный</PresentationFormat>
  <Paragraphs>67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Calibri</vt:lpstr>
      <vt:lpstr>Present_FNS2012_A4</vt:lpstr>
      <vt:lpstr>Презентация PowerPoint</vt:lpstr>
      <vt:lpstr>Презентация PowerPoint</vt:lpstr>
      <vt:lpstr>Изменения в часть первую Налогового кодекса РФ </vt:lpstr>
      <vt:lpstr>Изменения в часть первую Налогового кодекса РФ</vt:lpstr>
      <vt:lpstr>Изменения в часть вторую Налогового кодекса РФ</vt:lpstr>
      <vt:lpstr>Изменения в часть вторую Налогового кодекса РФ </vt:lpstr>
      <vt:lpstr>Изменения в часть вторую Налогового кодекса РФ</vt:lpstr>
      <vt:lpstr>Презентация PowerPoint</vt:lpstr>
      <vt:lpstr>С 01.01.2021 уточнен  порядок определения кадастровой стоимости:</vt:lpstr>
    </vt:vector>
  </TitlesOfParts>
  <Company>Kraftway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Лисицына Валентина Сергеевна</cp:lastModifiedBy>
  <cp:revision>1959</cp:revision>
  <cp:lastPrinted>2021-02-17T08:27:27Z</cp:lastPrinted>
  <dcterms:created xsi:type="dcterms:W3CDTF">2013-04-18T07:19:29Z</dcterms:created>
  <dcterms:modified xsi:type="dcterms:W3CDTF">2021-02-17T13:54:06Z</dcterms:modified>
</cp:coreProperties>
</file>