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0" r:id="rId5"/>
    <p:sldId id="268" r:id="rId6"/>
    <p:sldId id="269" r:id="rId7"/>
    <p:sldId id="262" r:id="rId8"/>
    <p:sldId id="263" r:id="rId9"/>
  </p:sldIdLst>
  <p:sldSz cx="9144000" cy="5143500" type="screen16x9"/>
  <p:notesSz cx="6858000" cy="9144000"/>
  <p:defaultTextStyle>
    <a:defPPr>
      <a:defRPr lang="ru-RU"/>
    </a:defPPr>
    <a:lvl1pPr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07988" indent="49213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815975" indent="98425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223963" indent="147638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631950" indent="196850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9"/>
    <a:srgbClr val="8D8C90"/>
    <a:srgbClr val="5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60" autoAdjust="0"/>
  </p:normalViewPr>
  <p:slideViewPr>
    <p:cSldViewPr>
      <p:cViewPr varScale="1">
        <p:scale>
          <a:sx n="103" d="100"/>
          <a:sy n="103" d="100"/>
        </p:scale>
        <p:origin x="-102" y="-324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A6AC70-F375-435D-81B2-32D5C80D25AF}" type="datetimeFigureOut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9371160-1113-4F10-A748-763222FD0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5415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71160-1113-4F10-A748-763222FD0776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887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5975" fontAlgn="base">
              <a:spcBef>
                <a:spcPct val="0"/>
              </a:spcBef>
              <a:spcAft>
                <a:spcPct val="0"/>
              </a:spcAft>
              <a:defRPr/>
            </a:pPr>
            <a:fld id="{7BD9D629-D8D4-4273-A069-AA1EFBA74B76}" type="slidenum">
              <a:rPr lang="ru-RU"/>
              <a:pPr defTabSz="815975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5975" fontAlgn="base">
              <a:spcBef>
                <a:spcPct val="0"/>
              </a:spcBef>
              <a:spcAft>
                <a:spcPct val="0"/>
              </a:spcAft>
              <a:defRPr/>
            </a:pPr>
            <a:fld id="{7BD9D629-D8D4-4273-A069-AA1EFBA74B76}" type="slidenum">
              <a:rPr lang="ru-RU"/>
              <a:pPr defTabSz="815975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71160-1113-4F10-A748-763222FD077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289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4987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5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FDCCD-CA06-4007-B744-CC0BE73FF3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2EB19-4E39-45E2-A519-89E891AB82CD}" type="datetime1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E31C6-B326-43E5-BDFD-E47ED39B9AB0}" type="datetime1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48019-D0E6-4FE0-BE73-F909E787E2C3}" type="datetime1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DE1F4-16B5-4C03-8819-61334013D6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21033-74AF-49FB-A50E-C52D809EE89E}" type="datetime1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6FCA3-380C-4447-AFE6-420CE8CE96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AB859-8F4D-4692-926E-38CB5ADC51B0}" type="datetime1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48756-9C54-46B8-9015-AA3C68BA42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66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400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 userDrawn="1"/>
        </p:nvSpPr>
        <p:spPr>
          <a:xfrm>
            <a:off x="5926138" y="3844925"/>
            <a:ext cx="923925" cy="282575"/>
          </a:xfrm>
          <a:prstGeom prst="rect">
            <a:avLst/>
          </a:prstGeom>
          <a:noFill/>
        </p:spPr>
        <p:txBody>
          <a:bodyPr lIns="71561" tIns="35780" rIns="71561" bIns="35780"/>
          <a:lstStyle/>
          <a:p>
            <a:pPr defTabSz="81629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0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2EC95-2861-42E5-8236-628A125F57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 userDrawn="1"/>
        </p:nvSpPr>
        <p:spPr>
          <a:xfrm>
            <a:off x="5926138" y="3844925"/>
            <a:ext cx="923925" cy="282575"/>
          </a:xfrm>
          <a:prstGeom prst="rect">
            <a:avLst/>
          </a:prstGeom>
          <a:noFill/>
        </p:spPr>
        <p:txBody>
          <a:bodyPr lIns="71561" tIns="35780" rIns="71561" bIns="35780"/>
          <a:lstStyle/>
          <a:p>
            <a:pPr defTabSz="81629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0B488-767F-455A-83AB-4E77A512D6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F833D-0564-4632-A825-8973346DED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19BEF-B996-4DB6-B116-63B4603E29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6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6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799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0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0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DA0AA-7C5A-4C25-AF02-2AEFFFE7C9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61867-E31F-4D98-9E47-7BAFB52E0372}" type="datetime1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365DB-9FF9-4B59-895B-2D1F1D9C774B}" type="datetime1">
              <a:rPr lang="ru-RU"/>
              <a:pPr>
                <a:defRPr/>
              </a:pPr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38" y="4398963"/>
            <a:ext cx="504825" cy="51276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10ECF49-00F3-49F7-BE3D-ABC364A41D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61" r:id="rId13"/>
    <p:sldLayoutId id="2147483662" r:id="rId14"/>
    <p:sldLayoutId id="2147483663" r:id="rId15"/>
  </p:sldLayoutIdLst>
  <p:hf hdr="0" ft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algn="l" defTabSz="815975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indent="280988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588"/>
            <a:ext cx="7772400" cy="11017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dirty="0" smtClean="0"/>
              <a:t>Электронная регистрация юридических лиц </a:t>
            </a:r>
            <a:r>
              <a:rPr lang="en-US" sz="2800" smtClean="0"/>
              <a:t>                     </a:t>
            </a:r>
            <a:r>
              <a:rPr lang="ru-RU" sz="2800" smtClean="0"/>
              <a:t>и </a:t>
            </a:r>
            <a:r>
              <a:rPr lang="ru-RU" sz="2800" dirty="0" smtClean="0"/>
              <a:t>индивидуальных предпринимателей</a:t>
            </a:r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71949"/>
            <a:ext cx="6400800" cy="576065"/>
          </a:xfrm>
        </p:spPr>
        <p:txBody>
          <a:bodyPr>
            <a:normAutofit fontScale="62500" lnSpcReduction="20000"/>
          </a:bodyPr>
          <a:lstStyle/>
          <a:p>
            <a:pPr eaLnBrk="1" hangingPunct="1"/>
            <a:endParaRPr lang="ru-RU" dirty="0" smtClean="0"/>
          </a:p>
          <a:p>
            <a:pPr eaLnBrk="1" hangingPunct="1"/>
            <a:r>
              <a:rPr lang="ru-RU" sz="2900" b="1" dirty="0" smtClean="0"/>
              <a:t>Приказ ФНС России № ЯК-7-6/489</a:t>
            </a:r>
            <a:r>
              <a:rPr lang="en-US" sz="2900" b="1" dirty="0" smtClean="0"/>
              <a:t>@ </a:t>
            </a:r>
            <a:r>
              <a:rPr lang="ru-RU" sz="2900" b="1" dirty="0" smtClean="0"/>
              <a:t>от 12.08.2011г.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2788" y="1924050"/>
            <a:ext cx="7315200" cy="1008063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2988"/>
            <a:r>
              <a:rPr lang="ru-RU" sz="2000" b="1">
                <a:solidFill>
                  <a:schemeClr val="bg1"/>
                </a:solidFill>
                <a:latin typeface="Calibri" pitchFamily="34" charset="0"/>
              </a:rPr>
              <a:t>УПРАВЛЕНИЕ ФЕДЕРАЛЬНОЙ</a:t>
            </a:r>
          </a:p>
          <a:p>
            <a:pPr algn="ctr" defTabSz="1042988"/>
            <a:r>
              <a:rPr lang="ru-RU" sz="2000" b="1">
                <a:solidFill>
                  <a:schemeClr val="bg1"/>
                </a:solidFill>
                <a:latin typeface="Calibri" pitchFamily="34" charset="0"/>
              </a:rPr>
              <a:t>НАЛОГОВОЙ СЛУЖБЫ ПО ТОМСКОЙ ОБЛАСТИ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2"/>
    </mc:Choice>
    <mc:Fallback xmlns="">
      <p:transition spd="slow" advTm="126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3"/>
          <p:cNvSpPr>
            <a:spLocks noGrp="1"/>
          </p:cNvSpPr>
          <p:nvPr>
            <p:ph type="ctrTitle"/>
          </p:nvPr>
        </p:nvSpPr>
        <p:spPr>
          <a:xfrm>
            <a:off x="1331640" y="987574"/>
            <a:ext cx="7416824" cy="36004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tabLst>
                <a:tab pos="271463" algn="l"/>
              </a:tabLst>
            </a:pP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rgbClr val="005AA9"/>
                </a:solidFill>
              </a:rPr>
              <a:t>Электронный сервис  </a:t>
            </a:r>
            <a:br>
              <a:rPr lang="ru-RU" sz="3600" dirty="0" smtClean="0">
                <a:solidFill>
                  <a:srgbClr val="005AA9"/>
                </a:solidFill>
              </a:rPr>
            </a:br>
            <a:r>
              <a:rPr lang="ru-RU" sz="3600" dirty="0" smtClean="0">
                <a:solidFill>
                  <a:srgbClr val="005AA9"/>
                </a:solidFill>
              </a:rPr>
              <a:t>ФНС </a:t>
            </a:r>
            <a:r>
              <a:rPr lang="ru-RU" sz="3600" dirty="0">
                <a:solidFill>
                  <a:srgbClr val="005AA9"/>
                </a:solidFill>
              </a:rPr>
              <a:t>Р</a:t>
            </a:r>
            <a:r>
              <a:rPr lang="ru-RU" sz="3600" dirty="0" smtClean="0">
                <a:solidFill>
                  <a:srgbClr val="005AA9"/>
                </a:solidFill>
              </a:rPr>
              <a:t>оссии 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«Подача </a:t>
            </a:r>
            <a:r>
              <a:rPr lang="ru-RU" sz="4000" dirty="0">
                <a:solidFill>
                  <a:srgbClr val="C00000"/>
                </a:solidFill>
              </a:rPr>
              <a:t>документов </a:t>
            </a:r>
            <a:r>
              <a:rPr lang="ru-RU" sz="4000" dirty="0" smtClean="0">
                <a:solidFill>
                  <a:srgbClr val="C00000"/>
                </a:solidFill>
              </a:rPr>
              <a:t/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на </a:t>
            </a:r>
            <a:r>
              <a:rPr lang="ru-RU" sz="4000" dirty="0">
                <a:solidFill>
                  <a:srgbClr val="C00000"/>
                </a:solidFill>
              </a:rPr>
              <a:t>государственную регистрацию </a:t>
            </a:r>
            <a:r>
              <a:rPr lang="en-US" sz="4000" dirty="0" smtClean="0">
                <a:solidFill>
                  <a:srgbClr val="C00000"/>
                </a:solidFill>
              </a:rPr>
              <a:t/>
            </a:r>
            <a:br>
              <a:rPr lang="en-US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в </a:t>
            </a:r>
            <a:r>
              <a:rPr lang="ru-RU" sz="4000" dirty="0">
                <a:solidFill>
                  <a:srgbClr val="C00000"/>
                </a:solidFill>
              </a:rPr>
              <a:t>электронном виде</a:t>
            </a:r>
            <a:r>
              <a:rPr lang="ru-RU" sz="4000" dirty="0" smtClean="0">
                <a:solidFill>
                  <a:srgbClr val="C00000"/>
                </a:solidFill>
              </a:rPr>
              <a:t>»</a:t>
            </a:r>
            <a:r>
              <a:rPr lang="en-US" sz="4000" dirty="0" smtClean="0">
                <a:solidFill>
                  <a:srgbClr val="C00000"/>
                </a:solidFill>
              </a:rPr>
              <a:t/>
            </a:r>
            <a:br>
              <a:rPr lang="en-US" sz="40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005AA9"/>
                </a:solidFill>
              </a:rPr>
              <a:t/>
            </a:r>
            <a:br>
              <a:rPr lang="ru-RU" sz="3600" dirty="0" smtClean="0">
                <a:solidFill>
                  <a:srgbClr val="005AA9"/>
                </a:solidFill>
              </a:rPr>
            </a:br>
            <a:endParaRPr lang="ru-RU" sz="3600" dirty="0" smtClean="0">
              <a:solidFill>
                <a:srgbClr val="005AA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73"/>
    </mc:Choice>
    <mc:Fallback xmlns="">
      <p:transition spd="slow" advTm="777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442" y="1637946"/>
            <a:ext cx="1798637" cy="1230883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5975" fontAlgn="base">
              <a:lnSpc>
                <a:spcPts val="1875"/>
              </a:lnSpc>
              <a:spcBef>
                <a:spcPct val="0"/>
              </a:spcBef>
              <a:spcAft>
                <a:spcPct val="0"/>
              </a:spcAft>
              <a:defRPr/>
            </a:pPr>
            <a:fld id="{F3742A40-ADD6-4C20-9481-C6F97B89927E}" type="slidenum">
              <a:rPr lang="ru-RU"/>
              <a:pPr defTabSz="815975" fontAlgn="base">
                <a:lnSpc>
                  <a:spcPts val="1875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339502"/>
            <a:ext cx="7632700" cy="4660230"/>
          </a:xfrm>
        </p:spPr>
        <p:txBody>
          <a:bodyPr/>
          <a:lstStyle/>
          <a:p>
            <a:pPr algn="ctr"/>
            <a:r>
              <a:rPr lang="ru-RU" altLang="ru-RU" sz="2000" dirty="0" smtClean="0"/>
              <a:t>Сервис позволяет заявителю при наличии электронной подписи </a:t>
            </a:r>
            <a:br>
              <a:rPr lang="ru-RU" altLang="ru-RU" sz="2000" dirty="0" smtClean="0"/>
            </a:br>
            <a:r>
              <a:rPr lang="ru-RU" altLang="ru-RU" sz="2000" dirty="0" smtClean="0"/>
              <a:t>подать документы  на регистрацию ИП или ЮЛ </a:t>
            </a:r>
            <a:br>
              <a:rPr lang="ru-RU" altLang="ru-RU" sz="2000" dirty="0" smtClean="0"/>
            </a:br>
            <a:r>
              <a:rPr lang="ru-RU" altLang="ru-RU" sz="2000" dirty="0" smtClean="0"/>
              <a:t>через </a:t>
            </a:r>
            <a:r>
              <a:rPr lang="ru-RU" altLang="ru-RU" sz="2000" dirty="0"/>
              <a:t>сеть </a:t>
            </a:r>
            <a:r>
              <a:rPr lang="ru-RU" altLang="ru-RU" sz="2000" dirty="0" smtClean="0"/>
              <a:t>Интернет </a:t>
            </a:r>
          </a:p>
          <a:p>
            <a:pPr algn="ctr">
              <a:spcBef>
                <a:spcPts val="0"/>
              </a:spcBef>
            </a:pPr>
            <a:r>
              <a:rPr lang="ru-RU" altLang="ru-RU" sz="3200" dirty="0" smtClean="0"/>
              <a:t>		</a:t>
            </a:r>
            <a:r>
              <a:rPr lang="ru-RU" altLang="ru-RU" sz="3200" dirty="0" smtClean="0">
                <a:solidFill>
                  <a:srgbClr val="C00000"/>
                </a:solidFill>
              </a:rPr>
              <a:t>без посещения нотариуса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690" y="1485899"/>
            <a:ext cx="1080120" cy="187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85442" y="4583484"/>
            <a:ext cx="1869842" cy="310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41400"/>
            <a:r>
              <a:rPr lang="ru-RU" altLang="ru-RU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Налоговый орган</a:t>
            </a: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82732"/>
            <a:ext cx="3718247" cy="17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63888" y="2226220"/>
            <a:ext cx="3168351" cy="215769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Транспортный контейнер с ЭП</a:t>
            </a:r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855">
            <a:off x="3170689" y="2917034"/>
            <a:ext cx="3673812" cy="864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 rot="21275717">
            <a:off x="3032236" y="2620913"/>
            <a:ext cx="4477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Документы </a:t>
            </a:r>
            <a:r>
              <a:rPr lang="ru-RU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о </a:t>
            </a:r>
            <a:r>
              <a:rPr lang="ru-RU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государственной регистрации</a:t>
            </a:r>
            <a:br>
              <a:rPr lang="ru-RU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</a:br>
            <a:r>
              <a:rPr lang="en-US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в </a:t>
            </a:r>
            <a:r>
              <a:rPr lang="ru-RU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электронном виде </a:t>
            </a:r>
            <a:endParaRPr lang="ru-RU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0800000" flipH="1" flipV="1">
            <a:off x="3014648" y="3904150"/>
            <a:ext cx="50857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1400"/>
            <a:r>
              <a:rPr lang="ru-RU" altLang="ru-RU" sz="1400" b="1" dirty="0" smtClean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altLang="ru-RU" sz="1400" b="1" dirty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получения документов на </a:t>
            </a:r>
            <a:r>
              <a:rPr lang="ru-RU" altLang="ru-RU" sz="1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бумажном носителе</a:t>
            </a:r>
          </a:p>
          <a:p>
            <a:pPr lvl="0" algn="ctr" defTabSz="1041400"/>
            <a:r>
              <a:rPr lang="ru-RU" altLang="ru-RU" sz="1400" b="1" dirty="0" smtClean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следует лично обратиться </a:t>
            </a:r>
            <a:r>
              <a:rPr lang="ru-RU" altLang="ru-RU" sz="1400" b="1" dirty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в налоговую </a:t>
            </a:r>
            <a:r>
              <a:rPr lang="ru-RU" altLang="ru-RU" sz="1400" b="1" dirty="0" smtClean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инспекцию </a:t>
            </a:r>
          </a:p>
          <a:p>
            <a:pPr lvl="0" algn="ctr" defTabSz="1041400"/>
            <a:r>
              <a:rPr lang="ru-RU" altLang="ru-RU" sz="1400" b="1" dirty="0" smtClean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 (Межрайонная ИФНС России № 7 по </a:t>
            </a:r>
            <a:r>
              <a:rPr lang="ru-RU" altLang="ru-RU" sz="1400" b="1" dirty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altLang="ru-RU" sz="1400" b="1" dirty="0" smtClean="0">
                <a:solidFill>
                  <a:srgbClr val="005AA9"/>
                </a:solidFill>
                <a:latin typeface="Arial" pitchFamily="34" charset="0"/>
                <a:cs typeface="Arial" pitchFamily="34" charset="0"/>
              </a:rPr>
              <a:t>омской области)</a:t>
            </a:r>
            <a:r>
              <a:rPr lang="ru-RU" alt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22" y="3326743"/>
            <a:ext cx="1746049" cy="1261231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22" name="Прямоугольник 21"/>
          <p:cNvSpPr/>
          <p:nvPr/>
        </p:nvSpPr>
        <p:spPr>
          <a:xfrm>
            <a:off x="1056815" y="2913300"/>
            <a:ext cx="19836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41400"/>
            <a:r>
              <a:rPr lang="ru-RU" alt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Сайт ФНС России</a:t>
            </a:r>
            <a:endParaRPr lang="ru-RU" alt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12216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A2EC95-2861-42E5-8236-628A125F5713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1" y="411510"/>
            <a:ext cx="7344817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5AA9"/>
                </a:solidFill>
              </a:rPr>
              <a:t>Электронный сервис размещен на сайте ФНС </a:t>
            </a:r>
            <a:r>
              <a:rPr lang="ru-RU" sz="1800" dirty="0">
                <a:solidFill>
                  <a:srgbClr val="005AA9"/>
                </a:solidFill>
              </a:rPr>
              <a:t>России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WWW.NALOG.RU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2" t="11865"/>
          <a:stretch/>
        </p:blipFill>
        <p:spPr bwMode="auto">
          <a:xfrm>
            <a:off x="1259632" y="955974"/>
            <a:ext cx="6696743" cy="3878901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6"/>
    </mc:Choice>
    <mc:Fallback xmlns="">
      <p:transition spd="slow" advTm="695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5975" fontAlgn="base">
              <a:lnSpc>
                <a:spcPts val="1875"/>
              </a:lnSpc>
              <a:spcBef>
                <a:spcPct val="0"/>
              </a:spcBef>
              <a:spcAft>
                <a:spcPct val="0"/>
              </a:spcAft>
              <a:defRPr/>
            </a:pPr>
            <a:fld id="{F3742A40-ADD6-4C20-9481-C6F97B89927E}" type="slidenum">
              <a:rPr lang="ru-RU"/>
              <a:pPr defTabSz="815975" fontAlgn="base">
                <a:lnSpc>
                  <a:spcPts val="1875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  <p:sp>
        <p:nvSpPr>
          <p:cNvPr id="16" name="Объект 1"/>
          <p:cNvSpPr>
            <a:spLocks noGrp="1"/>
          </p:cNvSpPr>
          <p:nvPr>
            <p:ph idx="1"/>
          </p:nvPr>
        </p:nvSpPr>
        <p:spPr>
          <a:xfrm>
            <a:off x="611188" y="483518"/>
            <a:ext cx="8209284" cy="4228181"/>
          </a:xfrm>
          <a:ln>
            <a:noFill/>
          </a:ln>
        </p:spPr>
        <p:txBody>
          <a:bodyPr/>
          <a:lstStyle/>
          <a:p>
            <a:r>
              <a:rPr lang="ru-RU" dirty="0" smtClean="0"/>
              <a:t>Чтобы воспользоваться сервисом необходимо</a:t>
            </a:r>
            <a:r>
              <a:rPr lang="en-US" dirty="0" smtClean="0"/>
              <a:t>: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5076056" y="1275606"/>
            <a:ext cx="3528392" cy="828091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Данное сопровождение осуществляется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Удостоверяющим центром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b="1" baseline="0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kern="1200" cap="none" spc="0" normalizeH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b="1" baseline="0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kern="1200" cap="none" spc="0" normalizeH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b="1" baseline="0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endParaRPr lang="ru-RU" b="1" dirty="0" smtClean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endParaRPr lang="ru-RU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endParaRPr lang="ru-RU" b="1" dirty="0" smtClean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r>
              <a:rPr lang="ru-RU" sz="18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Данное </a:t>
            </a:r>
            <a:r>
              <a:rPr lang="ru-RU" sz="18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сопровождение осуществляется </a:t>
            </a:r>
            <a:endParaRPr lang="ru-RU" sz="1800" b="1" dirty="0" smtClean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r>
              <a:rPr lang="ru-RU" sz="18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Удостоверяющим </a:t>
            </a:r>
            <a:r>
              <a:rPr lang="ru-RU" sz="18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центром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kern="1200" cap="none" spc="0" normalizeH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b="1" baseline="0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kern="1200" cap="none" spc="0" normalizeH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b="1" baseline="0" dirty="0" smtClean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endParaRPr lang="ru-RU" b="1" dirty="0" smtClean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endParaRPr lang="ru-RU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endParaRPr lang="ru-RU" b="1" dirty="0" smtClean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algn="ctr" defTabSz="1043056" fontAlgn="auto">
              <a:spcAft>
                <a:spcPts val="0"/>
              </a:spcAft>
            </a:pPr>
            <a:endParaRPr lang="ru-RU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kern="1200" cap="none" spc="0" normalizeH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Стрелка влево 17"/>
          <p:cNvSpPr/>
          <p:nvPr/>
        </p:nvSpPr>
        <p:spPr>
          <a:xfrm>
            <a:off x="5228456" y="2328106"/>
            <a:ext cx="3600400" cy="23402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15766"/>
            <a:ext cx="2736304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059851" y="1131590"/>
            <a:ext cx="4032448" cy="169218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 indent="-271463">
              <a:buFont typeface="+mj-lt"/>
              <a:buAutoNum type="arabicPeriod"/>
            </a:pPr>
            <a:r>
              <a:rPr lang="ru-RU" sz="1800" b="1" dirty="0" smtClean="0">
                <a:solidFill>
                  <a:schemeClr val="tx1"/>
                </a:solidFill>
              </a:rPr>
              <a:t>Приобрести электронную подпись </a:t>
            </a:r>
            <a:r>
              <a:rPr lang="ru-RU" sz="1800" b="1" dirty="0">
                <a:solidFill>
                  <a:schemeClr val="tx1"/>
                </a:solidFill>
              </a:rPr>
              <a:t>в </a:t>
            </a:r>
            <a:r>
              <a:rPr lang="ru-RU" sz="1800" b="1">
                <a:solidFill>
                  <a:schemeClr val="tx1"/>
                </a:solidFill>
              </a:rPr>
              <a:t>Удостоверяющем </a:t>
            </a:r>
            <a:r>
              <a:rPr lang="ru-RU" sz="1800" b="1" smtClean="0">
                <a:solidFill>
                  <a:schemeClr val="tx1"/>
                </a:solidFill>
              </a:rPr>
              <a:t>центре, </a:t>
            </a:r>
            <a:r>
              <a:rPr lang="ru-RU" sz="1800" b="1" dirty="0" smtClean="0">
                <a:solidFill>
                  <a:schemeClr val="tx1"/>
                </a:solidFill>
              </a:rPr>
              <a:t>аккредитованном </a:t>
            </a:r>
            <a:r>
              <a:rPr lang="ru-RU" sz="1800" b="1" dirty="0" err="1">
                <a:solidFill>
                  <a:schemeClr val="tx1"/>
                </a:solidFill>
              </a:rPr>
              <a:t>Минэкономсвязи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>России</a:t>
            </a:r>
          </a:p>
          <a:p>
            <a:endParaRPr lang="ru-RU" sz="9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chemeClr val="tx1"/>
                </a:solidFill>
              </a:rPr>
              <a:t>2.  Установить </a:t>
            </a:r>
            <a:r>
              <a:rPr lang="ru-RU" sz="1800" b="1" dirty="0">
                <a:solidFill>
                  <a:schemeClr val="tx1"/>
                </a:solidFill>
              </a:rPr>
              <a:t>программу </a:t>
            </a:r>
            <a:r>
              <a:rPr lang="ru-RU" sz="1800" b="1" dirty="0" err="1" smtClean="0">
                <a:solidFill>
                  <a:schemeClr val="tx1"/>
                </a:solidFill>
              </a:rPr>
              <a:t>CryptoPro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30640" y="3219822"/>
            <a:ext cx="4045416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 indent="-271463">
              <a:tabLst>
                <a:tab pos="0" algn="l"/>
              </a:tabLst>
            </a:pPr>
            <a:r>
              <a:rPr lang="ru-RU" sz="1800" b="1" dirty="0" smtClean="0">
                <a:solidFill>
                  <a:schemeClr val="tx1"/>
                </a:solidFill>
              </a:rPr>
              <a:t>3.  Скачать </a:t>
            </a:r>
            <a:r>
              <a:rPr lang="ru-RU" sz="1800" b="1" dirty="0">
                <a:solidFill>
                  <a:schemeClr val="tx1"/>
                </a:solidFill>
              </a:rPr>
              <a:t>с сайта ФНС России </a:t>
            </a:r>
            <a:r>
              <a:rPr lang="ru-RU" sz="1800" b="1" dirty="0" smtClean="0">
                <a:solidFill>
                  <a:schemeClr val="tx1"/>
                </a:solidFill>
              </a:rPr>
              <a:t>бесплатную </a:t>
            </a:r>
            <a:r>
              <a:rPr lang="ru-RU" sz="1800" b="1" dirty="0">
                <a:solidFill>
                  <a:schemeClr val="tx1"/>
                </a:solidFill>
              </a:rPr>
              <a:t>программу по </a:t>
            </a:r>
            <a:r>
              <a:rPr lang="ru-RU" sz="1800" b="1" dirty="0" smtClean="0">
                <a:solidFill>
                  <a:schemeClr val="tx1"/>
                </a:solidFill>
              </a:rPr>
              <a:t>                формированию </a:t>
            </a:r>
            <a:r>
              <a:rPr lang="ru-RU" sz="1800" b="1" dirty="0">
                <a:solidFill>
                  <a:schemeClr val="tx1"/>
                </a:solidFill>
              </a:rPr>
              <a:t>документов, используемых при государственной регистрации </a:t>
            </a:r>
          </a:p>
        </p:txBody>
      </p:sp>
    </p:spTree>
    <p:extLst>
      <p:ext uri="{BB962C8B-B14F-4D97-AF65-F5344CB8AC3E}">
        <p14:creationId xmlns:p14="http://schemas.microsoft.com/office/powerpoint/2010/main" val="321970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72"/>
    </mc:Choice>
    <mc:Fallback xmlns="">
      <p:transition spd="slow" advTm="1037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A2EC95-2861-42E5-8236-628A125F5713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59146"/>
            <a:ext cx="8064896" cy="620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4</a:t>
            </a:r>
            <a:r>
              <a:rPr lang="ru-RU" sz="1800" b="1" dirty="0" smtClean="0">
                <a:solidFill>
                  <a:schemeClr val="tx1"/>
                </a:solidFill>
              </a:rPr>
              <a:t>. С помощью программы заполнить заявление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и сформировать пакет документов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23"/>
          <a:stretch/>
        </p:blipFill>
        <p:spPr bwMode="auto">
          <a:xfrm>
            <a:off x="395536" y="1369070"/>
            <a:ext cx="7996031" cy="33359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561097" y="1059582"/>
            <a:ext cx="2426727" cy="56692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1619672" y="1059582"/>
            <a:ext cx="3240360" cy="61897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325432" y="1077500"/>
            <a:ext cx="360040" cy="29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1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01387" y="1092541"/>
            <a:ext cx="360040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2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7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2"/>
    </mc:Choice>
    <mc:Fallback xmlns="">
      <p:transition spd="slow" advTm="639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95"/>
          <a:stretch/>
        </p:blipFill>
        <p:spPr bwMode="auto">
          <a:xfrm>
            <a:off x="1803047" y="982370"/>
            <a:ext cx="5275121" cy="35786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DF833D-0564-4632-A825-8973346DED35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39502"/>
            <a:ext cx="748883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>5. Сохранить документ и сформировать транспортный контейнер</a:t>
            </a:r>
            <a:endParaRPr lang="ru-RU" sz="18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296533" y="941026"/>
            <a:ext cx="2808312" cy="3704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4499992" y="951570"/>
            <a:ext cx="619532" cy="26642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263745" y="980786"/>
            <a:ext cx="1855779" cy="24482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296533" y="951570"/>
            <a:ext cx="2851531" cy="24482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20525601">
            <a:off x="2088087" y="922900"/>
            <a:ext cx="853543" cy="22565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68408" y="1322130"/>
            <a:ext cx="387239" cy="3355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4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41985" y="3254057"/>
            <a:ext cx="360040" cy="29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1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42278" y="3141026"/>
            <a:ext cx="360040" cy="288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2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9056" y="2822899"/>
            <a:ext cx="375802" cy="3181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3</a:t>
            </a:r>
            <a:endParaRPr lang="ru-RU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68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23"/>
    </mc:Choice>
    <mc:Fallback xmlns="">
      <p:transition spd="slow" advTm="902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371950"/>
            <a:ext cx="504825" cy="512762"/>
          </a:xfrm>
        </p:spPr>
        <p:txBody>
          <a:bodyPr/>
          <a:lstStyle/>
          <a:p>
            <a:pPr>
              <a:defRPr/>
            </a:pPr>
            <a:fld id="{6ADF833D-0564-4632-A825-8973346DED35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2" t="11328" r="18000"/>
          <a:stretch/>
        </p:blipFill>
        <p:spPr bwMode="auto">
          <a:xfrm>
            <a:off x="1853514" y="1059582"/>
            <a:ext cx="5016843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411510"/>
            <a:ext cx="7992888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6 . Отправить транспортный контейнер в налоговую инспекцию 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7928">
        <p:cut/>
      </p:transition>
    </mc:Choice>
    <mc:Fallback xmlns="">
      <p:transition advTm="7928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</TotalTime>
  <Words>160</Words>
  <Application>Microsoft Office PowerPoint</Application>
  <PresentationFormat>Экран (16:9)</PresentationFormat>
  <Paragraphs>63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Электронная регистрация юридических лиц                      и индивидуальных предпринимателей</vt:lpstr>
      <vt:lpstr> Электронный сервис   ФНС России   «Подача документов  на государственную регистрацию  в электронном виде»  </vt:lpstr>
      <vt:lpstr>Презентация PowerPoint</vt:lpstr>
      <vt:lpstr>Электронный сервис размещен на сайте ФНС России WWW.NALOG.RU</vt:lpstr>
      <vt:lpstr>Презентация PowerPoint</vt:lpstr>
      <vt:lpstr>4. С помощью программы заполнить заявление  и сформировать пакет документов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Креславский-Смирнов</dc:creator>
  <cp:lastModifiedBy>7000-00-702</cp:lastModifiedBy>
  <cp:revision>83</cp:revision>
  <dcterms:created xsi:type="dcterms:W3CDTF">2013-02-06T12:46:19Z</dcterms:created>
  <dcterms:modified xsi:type="dcterms:W3CDTF">2016-07-07T08:25:09Z</dcterms:modified>
</cp:coreProperties>
</file>