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7" r:id="rId10"/>
    <p:sldId id="268" r:id="rId11"/>
    <p:sldId id="270" r:id="rId12"/>
    <p:sldId id="271" r:id="rId13"/>
    <p:sldId id="272" r:id="rId14"/>
    <p:sldId id="262" r:id="rId15"/>
    <p:sldId id="273" r:id="rId16"/>
  </p:sldIdLst>
  <p:sldSz cx="10693400" cy="7562850"/>
  <p:notesSz cx="10693400" cy="75628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76" autoAdjust="0"/>
  </p:normalViewPr>
  <p:slideViewPr>
    <p:cSldViewPr>
      <p:cViewPr varScale="1">
        <p:scale>
          <a:sx n="79" d="100"/>
          <a:sy n="79" d="100"/>
        </p:scale>
        <p:origin x="-1320" y="-90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481" y="2344483"/>
            <a:ext cx="9094788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962" y="4235196"/>
            <a:ext cx="7489825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5AA9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1">
                <a:solidFill>
                  <a:srgbClr val="1F487C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5AA9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987" y="1739455"/>
            <a:ext cx="4654391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10371" y="1739455"/>
            <a:ext cx="4654391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0693400" cy="7561580"/>
          </a:xfrm>
          <a:custGeom>
            <a:avLst/>
            <a:gdLst/>
            <a:ahLst/>
            <a:cxnLst/>
            <a:rect l="l" t="t" r="r" b="b"/>
            <a:pathLst>
              <a:path w="10693400" h="7561580">
                <a:moveTo>
                  <a:pt x="0" y="7561326"/>
                </a:moveTo>
                <a:lnTo>
                  <a:pt x="10693400" y="7561326"/>
                </a:lnTo>
                <a:lnTo>
                  <a:pt x="10693400" y="0"/>
                </a:lnTo>
                <a:lnTo>
                  <a:pt x="0" y="0"/>
                </a:lnTo>
                <a:lnTo>
                  <a:pt x="0" y="7561326"/>
                </a:lnTo>
                <a:close/>
              </a:path>
            </a:pathLst>
          </a:custGeom>
          <a:solidFill>
            <a:srgbClr val="336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266700" y="252476"/>
            <a:ext cx="10168001" cy="27208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7072376" y="2011426"/>
            <a:ext cx="3364229" cy="787400"/>
          </a:xfrm>
          <a:custGeom>
            <a:avLst/>
            <a:gdLst/>
            <a:ahLst/>
            <a:cxnLst/>
            <a:rect l="l" t="t" r="r" b="b"/>
            <a:pathLst>
              <a:path w="3364229" h="787400">
                <a:moveTo>
                  <a:pt x="3363849" y="0"/>
                </a:moveTo>
                <a:lnTo>
                  <a:pt x="3356355" y="0"/>
                </a:lnTo>
                <a:lnTo>
                  <a:pt x="3214624" y="22098"/>
                </a:lnTo>
                <a:lnTo>
                  <a:pt x="3070479" y="46736"/>
                </a:lnTo>
                <a:lnTo>
                  <a:pt x="2772155" y="100837"/>
                </a:lnTo>
                <a:lnTo>
                  <a:pt x="2458847" y="164846"/>
                </a:lnTo>
                <a:lnTo>
                  <a:pt x="2130679" y="238633"/>
                </a:lnTo>
                <a:lnTo>
                  <a:pt x="1829816" y="310007"/>
                </a:lnTo>
                <a:lnTo>
                  <a:pt x="984503" y="489585"/>
                </a:lnTo>
                <a:lnTo>
                  <a:pt x="725931" y="538861"/>
                </a:lnTo>
                <a:lnTo>
                  <a:pt x="233679" y="624966"/>
                </a:lnTo>
                <a:lnTo>
                  <a:pt x="0" y="661797"/>
                </a:lnTo>
                <a:lnTo>
                  <a:pt x="315722" y="703707"/>
                </a:lnTo>
                <a:lnTo>
                  <a:pt x="464820" y="720851"/>
                </a:lnTo>
                <a:lnTo>
                  <a:pt x="753237" y="750442"/>
                </a:lnTo>
                <a:lnTo>
                  <a:pt x="1021842" y="770127"/>
                </a:lnTo>
                <a:lnTo>
                  <a:pt x="1151127" y="777493"/>
                </a:lnTo>
                <a:lnTo>
                  <a:pt x="1277874" y="782447"/>
                </a:lnTo>
                <a:lnTo>
                  <a:pt x="1516506" y="787400"/>
                </a:lnTo>
                <a:lnTo>
                  <a:pt x="1630933" y="787400"/>
                </a:lnTo>
                <a:lnTo>
                  <a:pt x="1852168" y="782447"/>
                </a:lnTo>
                <a:lnTo>
                  <a:pt x="1956562" y="777493"/>
                </a:lnTo>
                <a:lnTo>
                  <a:pt x="2155571" y="762762"/>
                </a:lnTo>
                <a:lnTo>
                  <a:pt x="2252472" y="752855"/>
                </a:lnTo>
                <a:lnTo>
                  <a:pt x="2436495" y="728345"/>
                </a:lnTo>
                <a:lnTo>
                  <a:pt x="2610484" y="698753"/>
                </a:lnTo>
                <a:lnTo>
                  <a:pt x="2774569" y="664337"/>
                </a:lnTo>
                <a:lnTo>
                  <a:pt x="2931287" y="624966"/>
                </a:lnTo>
                <a:lnTo>
                  <a:pt x="3080384" y="580643"/>
                </a:lnTo>
                <a:lnTo>
                  <a:pt x="3222117" y="531495"/>
                </a:lnTo>
                <a:lnTo>
                  <a:pt x="3358896" y="479805"/>
                </a:lnTo>
                <a:lnTo>
                  <a:pt x="3363849" y="477265"/>
                </a:lnTo>
                <a:lnTo>
                  <a:pt x="3363849" y="0"/>
                </a:lnTo>
                <a:close/>
              </a:path>
            </a:pathLst>
          </a:custGeom>
          <a:solidFill>
            <a:srgbClr val="C5E7FB">
              <a:alpha val="28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3063875" y="1870075"/>
            <a:ext cx="6483350" cy="936625"/>
          </a:xfrm>
          <a:custGeom>
            <a:avLst/>
            <a:gdLst/>
            <a:ahLst/>
            <a:cxnLst/>
            <a:rect l="l" t="t" r="r" b="b"/>
            <a:pathLst>
              <a:path w="6483350" h="936625">
                <a:moveTo>
                  <a:pt x="996823" y="0"/>
                </a:moveTo>
                <a:lnTo>
                  <a:pt x="800480" y="0"/>
                </a:lnTo>
                <a:lnTo>
                  <a:pt x="616458" y="4952"/>
                </a:lnTo>
                <a:lnTo>
                  <a:pt x="445008" y="12318"/>
                </a:lnTo>
                <a:lnTo>
                  <a:pt x="285876" y="24637"/>
                </a:lnTo>
                <a:lnTo>
                  <a:pt x="136779" y="39369"/>
                </a:lnTo>
                <a:lnTo>
                  <a:pt x="0" y="59054"/>
                </a:lnTo>
                <a:lnTo>
                  <a:pt x="390271" y="105663"/>
                </a:lnTo>
                <a:lnTo>
                  <a:pt x="810387" y="172085"/>
                </a:lnTo>
                <a:lnTo>
                  <a:pt x="1260348" y="258063"/>
                </a:lnTo>
                <a:lnTo>
                  <a:pt x="1498980" y="307339"/>
                </a:lnTo>
                <a:lnTo>
                  <a:pt x="2182622" y="464565"/>
                </a:lnTo>
                <a:lnTo>
                  <a:pt x="2993136" y="634238"/>
                </a:lnTo>
                <a:lnTo>
                  <a:pt x="3366008" y="703072"/>
                </a:lnTo>
                <a:lnTo>
                  <a:pt x="3544951" y="735076"/>
                </a:lnTo>
                <a:lnTo>
                  <a:pt x="3887978" y="789177"/>
                </a:lnTo>
                <a:lnTo>
                  <a:pt x="4052061" y="813688"/>
                </a:lnTo>
                <a:lnTo>
                  <a:pt x="4365371" y="853059"/>
                </a:lnTo>
                <a:lnTo>
                  <a:pt x="4661154" y="887476"/>
                </a:lnTo>
                <a:lnTo>
                  <a:pt x="4802885" y="899794"/>
                </a:lnTo>
                <a:lnTo>
                  <a:pt x="5071364" y="919479"/>
                </a:lnTo>
                <a:lnTo>
                  <a:pt x="5200650" y="926846"/>
                </a:lnTo>
                <a:lnTo>
                  <a:pt x="5449189" y="936625"/>
                </a:lnTo>
                <a:lnTo>
                  <a:pt x="5680329" y="936625"/>
                </a:lnTo>
                <a:lnTo>
                  <a:pt x="5899150" y="931672"/>
                </a:lnTo>
                <a:lnTo>
                  <a:pt x="6003544" y="926846"/>
                </a:lnTo>
                <a:lnTo>
                  <a:pt x="6105525" y="919479"/>
                </a:lnTo>
                <a:lnTo>
                  <a:pt x="6393815" y="889888"/>
                </a:lnTo>
                <a:lnTo>
                  <a:pt x="6483350" y="877569"/>
                </a:lnTo>
                <a:lnTo>
                  <a:pt x="6194933" y="843152"/>
                </a:lnTo>
                <a:lnTo>
                  <a:pt x="5889244" y="801369"/>
                </a:lnTo>
                <a:lnTo>
                  <a:pt x="5225415" y="693292"/>
                </a:lnTo>
                <a:lnTo>
                  <a:pt x="4484624" y="548259"/>
                </a:lnTo>
                <a:lnTo>
                  <a:pt x="3333623" y="290067"/>
                </a:lnTo>
                <a:lnTo>
                  <a:pt x="3020441" y="226187"/>
                </a:lnTo>
                <a:lnTo>
                  <a:pt x="2722117" y="172085"/>
                </a:lnTo>
                <a:lnTo>
                  <a:pt x="2577973" y="147447"/>
                </a:lnTo>
                <a:lnTo>
                  <a:pt x="2436241" y="125349"/>
                </a:lnTo>
                <a:lnTo>
                  <a:pt x="2299462" y="105663"/>
                </a:lnTo>
                <a:lnTo>
                  <a:pt x="1904238" y="56514"/>
                </a:lnTo>
                <a:lnTo>
                  <a:pt x="1658112" y="34416"/>
                </a:lnTo>
                <a:lnTo>
                  <a:pt x="1426972" y="17144"/>
                </a:lnTo>
                <a:lnTo>
                  <a:pt x="1205738" y="4952"/>
                </a:lnTo>
                <a:lnTo>
                  <a:pt x="996823" y="0"/>
                </a:lnTo>
                <a:close/>
              </a:path>
            </a:pathLst>
          </a:custGeom>
          <a:solidFill>
            <a:srgbClr val="C5E7FB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3308350" y="1882775"/>
            <a:ext cx="6394450" cy="854075"/>
          </a:xfrm>
          <a:custGeom>
            <a:avLst/>
            <a:gdLst/>
            <a:ahLst/>
            <a:cxnLst/>
            <a:rect l="l" t="t" r="r" b="b"/>
            <a:pathLst>
              <a:path w="6394450" h="854075">
                <a:moveTo>
                  <a:pt x="0" y="86105"/>
                </a:moveTo>
                <a:lnTo>
                  <a:pt x="22351" y="81279"/>
                </a:lnTo>
                <a:lnTo>
                  <a:pt x="89535" y="68961"/>
                </a:lnTo>
                <a:lnTo>
                  <a:pt x="203835" y="51688"/>
                </a:lnTo>
                <a:lnTo>
                  <a:pt x="278511" y="41783"/>
                </a:lnTo>
                <a:lnTo>
                  <a:pt x="365505" y="32003"/>
                </a:lnTo>
                <a:lnTo>
                  <a:pt x="462407" y="24637"/>
                </a:lnTo>
                <a:lnTo>
                  <a:pt x="574294" y="17272"/>
                </a:lnTo>
                <a:lnTo>
                  <a:pt x="696087" y="9905"/>
                </a:lnTo>
                <a:lnTo>
                  <a:pt x="832865" y="4952"/>
                </a:lnTo>
                <a:lnTo>
                  <a:pt x="982090" y="2412"/>
                </a:lnTo>
                <a:lnTo>
                  <a:pt x="1143635" y="0"/>
                </a:lnTo>
                <a:lnTo>
                  <a:pt x="1317625" y="2412"/>
                </a:lnTo>
                <a:lnTo>
                  <a:pt x="1504188" y="7365"/>
                </a:lnTo>
                <a:lnTo>
                  <a:pt x="1705483" y="17272"/>
                </a:lnTo>
                <a:lnTo>
                  <a:pt x="1919351" y="29590"/>
                </a:lnTo>
                <a:lnTo>
                  <a:pt x="2145538" y="49275"/>
                </a:lnTo>
                <a:lnTo>
                  <a:pt x="2386711" y="71374"/>
                </a:lnTo>
                <a:lnTo>
                  <a:pt x="2642870" y="98425"/>
                </a:lnTo>
                <a:lnTo>
                  <a:pt x="2911348" y="130428"/>
                </a:lnTo>
                <a:lnTo>
                  <a:pt x="3194684" y="169799"/>
                </a:lnTo>
                <a:lnTo>
                  <a:pt x="3490595" y="214122"/>
                </a:lnTo>
                <a:lnTo>
                  <a:pt x="3801364" y="265811"/>
                </a:lnTo>
                <a:lnTo>
                  <a:pt x="4126992" y="327405"/>
                </a:lnTo>
                <a:lnTo>
                  <a:pt x="4467606" y="393826"/>
                </a:lnTo>
                <a:lnTo>
                  <a:pt x="4823206" y="467613"/>
                </a:lnTo>
                <a:lnTo>
                  <a:pt x="5193665" y="551306"/>
                </a:lnTo>
                <a:lnTo>
                  <a:pt x="5578983" y="642365"/>
                </a:lnTo>
                <a:lnTo>
                  <a:pt x="5979286" y="743330"/>
                </a:lnTo>
                <a:lnTo>
                  <a:pt x="6394450" y="854075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6559550" y="1868551"/>
            <a:ext cx="3869054" cy="719455"/>
          </a:xfrm>
          <a:custGeom>
            <a:avLst/>
            <a:gdLst/>
            <a:ahLst/>
            <a:cxnLst/>
            <a:rect l="l" t="t" r="r" b="b"/>
            <a:pathLst>
              <a:path w="3869054" h="719455">
                <a:moveTo>
                  <a:pt x="0" y="719074"/>
                </a:moveTo>
                <a:lnTo>
                  <a:pt x="111886" y="689483"/>
                </a:lnTo>
                <a:lnTo>
                  <a:pt x="417702" y="613155"/>
                </a:lnTo>
                <a:lnTo>
                  <a:pt x="629030" y="561466"/>
                </a:lnTo>
                <a:lnTo>
                  <a:pt x="872744" y="504825"/>
                </a:lnTo>
                <a:lnTo>
                  <a:pt x="1143761" y="443229"/>
                </a:lnTo>
                <a:lnTo>
                  <a:pt x="1434592" y="376682"/>
                </a:lnTo>
                <a:lnTo>
                  <a:pt x="1742948" y="312674"/>
                </a:lnTo>
                <a:lnTo>
                  <a:pt x="2058670" y="248665"/>
                </a:lnTo>
                <a:lnTo>
                  <a:pt x="2381884" y="189611"/>
                </a:lnTo>
                <a:lnTo>
                  <a:pt x="2702686" y="132968"/>
                </a:lnTo>
                <a:lnTo>
                  <a:pt x="2861818" y="108330"/>
                </a:lnTo>
                <a:lnTo>
                  <a:pt x="3015869" y="83692"/>
                </a:lnTo>
                <a:lnTo>
                  <a:pt x="3170047" y="64008"/>
                </a:lnTo>
                <a:lnTo>
                  <a:pt x="3319272" y="44323"/>
                </a:lnTo>
                <a:lnTo>
                  <a:pt x="3465956" y="29463"/>
                </a:lnTo>
                <a:lnTo>
                  <a:pt x="3605149" y="17145"/>
                </a:lnTo>
                <a:lnTo>
                  <a:pt x="3739388" y="7365"/>
                </a:lnTo>
                <a:lnTo>
                  <a:pt x="3868674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247650" y="1851025"/>
            <a:ext cx="10201275" cy="1466850"/>
          </a:xfrm>
          <a:custGeom>
            <a:avLst/>
            <a:gdLst/>
            <a:ahLst/>
            <a:cxnLst/>
            <a:rect l="l" t="t" r="r" b="b"/>
            <a:pathLst>
              <a:path w="10201275" h="1466850">
                <a:moveTo>
                  <a:pt x="1819656" y="0"/>
                </a:moveTo>
                <a:lnTo>
                  <a:pt x="1640458" y="0"/>
                </a:lnTo>
                <a:lnTo>
                  <a:pt x="1471168" y="4952"/>
                </a:lnTo>
                <a:lnTo>
                  <a:pt x="1311910" y="12318"/>
                </a:lnTo>
                <a:lnTo>
                  <a:pt x="1023112" y="36956"/>
                </a:lnTo>
                <a:lnTo>
                  <a:pt x="891184" y="54101"/>
                </a:lnTo>
                <a:lnTo>
                  <a:pt x="771690" y="71374"/>
                </a:lnTo>
                <a:lnTo>
                  <a:pt x="659676" y="91059"/>
                </a:lnTo>
                <a:lnTo>
                  <a:pt x="560095" y="113156"/>
                </a:lnTo>
                <a:lnTo>
                  <a:pt x="465505" y="132841"/>
                </a:lnTo>
                <a:lnTo>
                  <a:pt x="383362" y="155066"/>
                </a:lnTo>
                <a:lnTo>
                  <a:pt x="241465" y="196850"/>
                </a:lnTo>
                <a:lnTo>
                  <a:pt x="184213" y="216535"/>
                </a:lnTo>
                <a:lnTo>
                  <a:pt x="59740" y="265811"/>
                </a:lnTo>
                <a:lnTo>
                  <a:pt x="0" y="295401"/>
                </a:lnTo>
                <a:lnTo>
                  <a:pt x="0" y="1466850"/>
                </a:lnTo>
                <a:lnTo>
                  <a:pt x="10196322" y="1466850"/>
                </a:lnTo>
                <a:lnTo>
                  <a:pt x="10201275" y="1459484"/>
                </a:lnTo>
                <a:lnTo>
                  <a:pt x="10201275" y="937640"/>
                </a:lnTo>
                <a:lnTo>
                  <a:pt x="8399018" y="937640"/>
                </a:lnTo>
                <a:lnTo>
                  <a:pt x="8237220" y="935227"/>
                </a:lnTo>
                <a:lnTo>
                  <a:pt x="8067929" y="930275"/>
                </a:lnTo>
                <a:lnTo>
                  <a:pt x="7893684" y="922909"/>
                </a:lnTo>
                <a:lnTo>
                  <a:pt x="7711948" y="910589"/>
                </a:lnTo>
                <a:lnTo>
                  <a:pt x="7321169" y="873760"/>
                </a:lnTo>
                <a:lnTo>
                  <a:pt x="6900418" y="822071"/>
                </a:lnTo>
                <a:lnTo>
                  <a:pt x="6676390" y="790066"/>
                </a:lnTo>
                <a:lnTo>
                  <a:pt x="6442329" y="753110"/>
                </a:lnTo>
                <a:lnTo>
                  <a:pt x="6200902" y="711326"/>
                </a:lnTo>
                <a:lnTo>
                  <a:pt x="5685663" y="615314"/>
                </a:lnTo>
                <a:lnTo>
                  <a:pt x="4836795" y="435610"/>
                </a:lnTo>
                <a:lnTo>
                  <a:pt x="4226941" y="295401"/>
                </a:lnTo>
                <a:lnTo>
                  <a:pt x="3651885" y="182117"/>
                </a:lnTo>
                <a:lnTo>
                  <a:pt x="3383026" y="137794"/>
                </a:lnTo>
                <a:lnTo>
                  <a:pt x="3126613" y="100964"/>
                </a:lnTo>
                <a:lnTo>
                  <a:pt x="2880106" y="68961"/>
                </a:lnTo>
                <a:lnTo>
                  <a:pt x="2646172" y="44323"/>
                </a:lnTo>
                <a:lnTo>
                  <a:pt x="2424557" y="24637"/>
                </a:lnTo>
                <a:lnTo>
                  <a:pt x="2011426" y="2412"/>
                </a:lnTo>
                <a:lnTo>
                  <a:pt x="1819656" y="0"/>
                </a:lnTo>
                <a:close/>
              </a:path>
              <a:path w="10201275" h="1466850">
                <a:moveTo>
                  <a:pt x="10201275" y="627634"/>
                </a:moveTo>
                <a:lnTo>
                  <a:pt x="10101707" y="667003"/>
                </a:lnTo>
                <a:lnTo>
                  <a:pt x="10007092" y="701421"/>
                </a:lnTo>
                <a:lnTo>
                  <a:pt x="9907524" y="733425"/>
                </a:lnTo>
                <a:lnTo>
                  <a:pt x="9700895" y="792479"/>
                </a:lnTo>
                <a:lnTo>
                  <a:pt x="9591421" y="819530"/>
                </a:lnTo>
                <a:lnTo>
                  <a:pt x="9362313" y="863853"/>
                </a:lnTo>
                <a:lnTo>
                  <a:pt x="9240393" y="883538"/>
                </a:lnTo>
                <a:lnTo>
                  <a:pt x="8981440" y="913129"/>
                </a:lnTo>
                <a:lnTo>
                  <a:pt x="8702675" y="932814"/>
                </a:lnTo>
                <a:lnTo>
                  <a:pt x="8553323" y="937640"/>
                </a:lnTo>
                <a:lnTo>
                  <a:pt x="10201275" y="937640"/>
                </a:lnTo>
                <a:lnTo>
                  <a:pt x="10201275" y="627634"/>
                </a:lnTo>
                <a:close/>
              </a:path>
            </a:pathLst>
          </a:custGeom>
          <a:solidFill>
            <a:srgbClr val="336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1588" y="1587"/>
            <a:ext cx="10691749" cy="75589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05AA9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86329" y="358272"/>
            <a:ext cx="9909760" cy="693248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30174" y="417652"/>
            <a:ext cx="9639401" cy="8788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005AA9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59891" y="1282954"/>
            <a:ext cx="8531225" cy="4507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1">
                <a:solidFill>
                  <a:srgbClr val="1F487C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7915" y="7033450"/>
            <a:ext cx="3423920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987" y="7033450"/>
            <a:ext cx="246094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8/14/2019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703820" y="7033450"/>
            <a:ext cx="246094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26" Type="http://schemas.openxmlformats.org/officeDocument/2006/relationships/image" Target="../media/image31.png"/><Relationship Id="rId39" Type="http://schemas.openxmlformats.org/officeDocument/2006/relationships/image" Target="../media/image44.png"/><Relationship Id="rId3" Type="http://schemas.openxmlformats.org/officeDocument/2006/relationships/image" Target="../media/image8.png"/><Relationship Id="rId21" Type="http://schemas.openxmlformats.org/officeDocument/2006/relationships/image" Target="../media/image26.png"/><Relationship Id="rId34" Type="http://schemas.openxmlformats.org/officeDocument/2006/relationships/image" Target="../media/image39.png"/><Relationship Id="rId42" Type="http://schemas.openxmlformats.org/officeDocument/2006/relationships/hyperlink" Target="consultantplus://offline/ref=918329FDB8F0474E67CFBD49D5DED8A9EAD2998D84A160DE8A5B838F7016EA1342E828CD8440F481B87352204E0D5DA2ED3F354E9E255B23M9LAL" TargetMode="External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5" Type="http://schemas.openxmlformats.org/officeDocument/2006/relationships/image" Target="../media/image30.png"/><Relationship Id="rId33" Type="http://schemas.openxmlformats.org/officeDocument/2006/relationships/image" Target="../media/image38.png"/><Relationship Id="rId38" Type="http://schemas.openxmlformats.org/officeDocument/2006/relationships/image" Target="../media/image43.pn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29" Type="http://schemas.openxmlformats.org/officeDocument/2006/relationships/image" Target="../media/image34.png"/><Relationship Id="rId41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24" Type="http://schemas.openxmlformats.org/officeDocument/2006/relationships/image" Target="../media/image29.png"/><Relationship Id="rId32" Type="http://schemas.openxmlformats.org/officeDocument/2006/relationships/image" Target="../media/image37.png"/><Relationship Id="rId37" Type="http://schemas.openxmlformats.org/officeDocument/2006/relationships/image" Target="../media/image42.png"/><Relationship Id="rId40" Type="http://schemas.openxmlformats.org/officeDocument/2006/relationships/image" Target="../media/image45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23" Type="http://schemas.openxmlformats.org/officeDocument/2006/relationships/image" Target="../media/image28.png"/><Relationship Id="rId28" Type="http://schemas.openxmlformats.org/officeDocument/2006/relationships/image" Target="../media/image33.png"/><Relationship Id="rId36" Type="http://schemas.openxmlformats.org/officeDocument/2006/relationships/image" Target="../media/image41.png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31" Type="http://schemas.openxmlformats.org/officeDocument/2006/relationships/image" Target="../media/image36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Relationship Id="rId22" Type="http://schemas.openxmlformats.org/officeDocument/2006/relationships/image" Target="../media/image27.png"/><Relationship Id="rId27" Type="http://schemas.openxmlformats.org/officeDocument/2006/relationships/image" Target="../media/image32.png"/><Relationship Id="rId30" Type="http://schemas.openxmlformats.org/officeDocument/2006/relationships/image" Target="../media/image35.png"/><Relationship Id="rId35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693400" cy="7561580"/>
          </a:xfrm>
          <a:custGeom>
            <a:avLst/>
            <a:gdLst/>
            <a:ahLst/>
            <a:cxnLst/>
            <a:rect l="l" t="t" r="r" b="b"/>
            <a:pathLst>
              <a:path w="10693400" h="7561580">
                <a:moveTo>
                  <a:pt x="0" y="7561326"/>
                </a:moveTo>
                <a:lnTo>
                  <a:pt x="10693400" y="7561326"/>
                </a:lnTo>
                <a:lnTo>
                  <a:pt x="10693400" y="0"/>
                </a:lnTo>
                <a:lnTo>
                  <a:pt x="0" y="0"/>
                </a:lnTo>
                <a:lnTo>
                  <a:pt x="0" y="7561326"/>
                </a:lnTo>
                <a:close/>
              </a:path>
            </a:pathLst>
          </a:custGeom>
          <a:solidFill>
            <a:srgbClr val="336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66700" y="252476"/>
            <a:ext cx="10168001" cy="27208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72376" y="2011426"/>
            <a:ext cx="3364229" cy="787400"/>
          </a:xfrm>
          <a:custGeom>
            <a:avLst/>
            <a:gdLst/>
            <a:ahLst/>
            <a:cxnLst/>
            <a:rect l="l" t="t" r="r" b="b"/>
            <a:pathLst>
              <a:path w="3364229" h="787400">
                <a:moveTo>
                  <a:pt x="3363849" y="0"/>
                </a:moveTo>
                <a:lnTo>
                  <a:pt x="3356355" y="0"/>
                </a:lnTo>
                <a:lnTo>
                  <a:pt x="3214624" y="22098"/>
                </a:lnTo>
                <a:lnTo>
                  <a:pt x="3070479" y="46736"/>
                </a:lnTo>
                <a:lnTo>
                  <a:pt x="2772155" y="100837"/>
                </a:lnTo>
                <a:lnTo>
                  <a:pt x="2458847" y="164846"/>
                </a:lnTo>
                <a:lnTo>
                  <a:pt x="2130679" y="238633"/>
                </a:lnTo>
                <a:lnTo>
                  <a:pt x="1829816" y="310007"/>
                </a:lnTo>
                <a:lnTo>
                  <a:pt x="984503" y="489585"/>
                </a:lnTo>
                <a:lnTo>
                  <a:pt x="725931" y="538861"/>
                </a:lnTo>
                <a:lnTo>
                  <a:pt x="233679" y="624966"/>
                </a:lnTo>
                <a:lnTo>
                  <a:pt x="0" y="661797"/>
                </a:lnTo>
                <a:lnTo>
                  <a:pt x="315722" y="703707"/>
                </a:lnTo>
                <a:lnTo>
                  <a:pt x="464820" y="720851"/>
                </a:lnTo>
                <a:lnTo>
                  <a:pt x="753237" y="750442"/>
                </a:lnTo>
                <a:lnTo>
                  <a:pt x="1021842" y="770127"/>
                </a:lnTo>
                <a:lnTo>
                  <a:pt x="1151127" y="777493"/>
                </a:lnTo>
                <a:lnTo>
                  <a:pt x="1277874" y="782447"/>
                </a:lnTo>
                <a:lnTo>
                  <a:pt x="1516506" y="787400"/>
                </a:lnTo>
                <a:lnTo>
                  <a:pt x="1630933" y="787400"/>
                </a:lnTo>
                <a:lnTo>
                  <a:pt x="1852168" y="782447"/>
                </a:lnTo>
                <a:lnTo>
                  <a:pt x="1956562" y="777493"/>
                </a:lnTo>
                <a:lnTo>
                  <a:pt x="2155571" y="762762"/>
                </a:lnTo>
                <a:lnTo>
                  <a:pt x="2252472" y="752855"/>
                </a:lnTo>
                <a:lnTo>
                  <a:pt x="2436495" y="728345"/>
                </a:lnTo>
                <a:lnTo>
                  <a:pt x="2610484" y="698753"/>
                </a:lnTo>
                <a:lnTo>
                  <a:pt x="2774569" y="664337"/>
                </a:lnTo>
                <a:lnTo>
                  <a:pt x="2931287" y="624966"/>
                </a:lnTo>
                <a:lnTo>
                  <a:pt x="3080384" y="580643"/>
                </a:lnTo>
                <a:lnTo>
                  <a:pt x="3222117" y="531495"/>
                </a:lnTo>
                <a:lnTo>
                  <a:pt x="3358896" y="479805"/>
                </a:lnTo>
                <a:lnTo>
                  <a:pt x="3363849" y="477265"/>
                </a:lnTo>
                <a:lnTo>
                  <a:pt x="3363849" y="0"/>
                </a:lnTo>
                <a:close/>
              </a:path>
            </a:pathLst>
          </a:custGeom>
          <a:solidFill>
            <a:srgbClr val="C5E7FB">
              <a:alpha val="28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63875" y="1870075"/>
            <a:ext cx="6483350" cy="936625"/>
          </a:xfrm>
          <a:custGeom>
            <a:avLst/>
            <a:gdLst/>
            <a:ahLst/>
            <a:cxnLst/>
            <a:rect l="l" t="t" r="r" b="b"/>
            <a:pathLst>
              <a:path w="6483350" h="936625">
                <a:moveTo>
                  <a:pt x="996823" y="0"/>
                </a:moveTo>
                <a:lnTo>
                  <a:pt x="800480" y="0"/>
                </a:lnTo>
                <a:lnTo>
                  <a:pt x="616458" y="4952"/>
                </a:lnTo>
                <a:lnTo>
                  <a:pt x="445008" y="12318"/>
                </a:lnTo>
                <a:lnTo>
                  <a:pt x="285876" y="24637"/>
                </a:lnTo>
                <a:lnTo>
                  <a:pt x="136779" y="39369"/>
                </a:lnTo>
                <a:lnTo>
                  <a:pt x="0" y="59054"/>
                </a:lnTo>
                <a:lnTo>
                  <a:pt x="390271" y="105663"/>
                </a:lnTo>
                <a:lnTo>
                  <a:pt x="810387" y="172085"/>
                </a:lnTo>
                <a:lnTo>
                  <a:pt x="1260348" y="258063"/>
                </a:lnTo>
                <a:lnTo>
                  <a:pt x="1498980" y="307339"/>
                </a:lnTo>
                <a:lnTo>
                  <a:pt x="2182622" y="464565"/>
                </a:lnTo>
                <a:lnTo>
                  <a:pt x="2993136" y="634238"/>
                </a:lnTo>
                <a:lnTo>
                  <a:pt x="3366008" y="703072"/>
                </a:lnTo>
                <a:lnTo>
                  <a:pt x="3544951" y="735076"/>
                </a:lnTo>
                <a:lnTo>
                  <a:pt x="3887978" y="789177"/>
                </a:lnTo>
                <a:lnTo>
                  <a:pt x="4052061" y="813688"/>
                </a:lnTo>
                <a:lnTo>
                  <a:pt x="4365371" y="853059"/>
                </a:lnTo>
                <a:lnTo>
                  <a:pt x="4661154" y="887476"/>
                </a:lnTo>
                <a:lnTo>
                  <a:pt x="4802885" y="899794"/>
                </a:lnTo>
                <a:lnTo>
                  <a:pt x="5071364" y="919479"/>
                </a:lnTo>
                <a:lnTo>
                  <a:pt x="5200650" y="926846"/>
                </a:lnTo>
                <a:lnTo>
                  <a:pt x="5449189" y="936625"/>
                </a:lnTo>
                <a:lnTo>
                  <a:pt x="5680329" y="936625"/>
                </a:lnTo>
                <a:lnTo>
                  <a:pt x="5899150" y="931672"/>
                </a:lnTo>
                <a:lnTo>
                  <a:pt x="6003544" y="926846"/>
                </a:lnTo>
                <a:lnTo>
                  <a:pt x="6105525" y="919479"/>
                </a:lnTo>
                <a:lnTo>
                  <a:pt x="6393815" y="889888"/>
                </a:lnTo>
                <a:lnTo>
                  <a:pt x="6483350" y="877569"/>
                </a:lnTo>
                <a:lnTo>
                  <a:pt x="6194933" y="843152"/>
                </a:lnTo>
                <a:lnTo>
                  <a:pt x="5889244" y="801369"/>
                </a:lnTo>
                <a:lnTo>
                  <a:pt x="5225415" y="693292"/>
                </a:lnTo>
                <a:lnTo>
                  <a:pt x="4484624" y="548259"/>
                </a:lnTo>
                <a:lnTo>
                  <a:pt x="3333623" y="290067"/>
                </a:lnTo>
                <a:lnTo>
                  <a:pt x="3020441" y="226187"/>
                </a:lnTo>
                <a:lnTo>
                  <a:pt x="2722117" y="172085"/>
                </a:lnTo>
                <a:lnTo>
                  <a:pt x="2577973" y="147447"/>
                </a:lnTo>
                <a:lnTo>
                  <a:pt x="2436241" y="125349"/>
                </a:lnTo>
                <a:lnTo>
                  <a:pt x="2299462" y="105663"/>
                </a:lnTo>
                <a:lnTo>
                  <a:pt x="1904238" y="56514"/>
                </a:lnTo>
                <a:lnTo>
                  <a:pt x="1658112" y="34416"/>
                </a:lnTo>
                <a:lnTo>
                  <a:pt x="1426972" y="17144"/>
                </a:lnTo>
                <a:lnTo>
                  <a:pt x="1205738" y="4952"/>
                </a:lnTo>
                <a:lnTo>
                  <a:pt x="996823" y="0"/>
                </a:lnTo>
                <a:close/>
              </a:path>
            </a:pathLst>
          </a:custGeom>
          <a:solidFill>
            <a:srgbClr val="C5E7FB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308350" y="1882775"/>
            <a:ext cx="6394450" cy="854075"/>
          </a:xfrm>
          <a:custGeom>
            <a:avLst/>
            <a:gdLst/>
            <a:ahLst/>
            <a:cxnLst/>
            <a:rect l="l" t="t" r="r" b="b"/>
            <a:pathLst>
              <a:path w="6394450" h="854075">
                <a:moveTo>
                  <a:pt x="0" y="86105"/>
                </a:moveTo>
                <a:lnTo>
                  <a:pt x="22351" y="81279"/>
                </a:lnTo>
                <a:lnTo>
                  <a:pt x="89535" y="68961"/>
                </a:lnTo>
                <a:lnTo>
                  <a:pt x="203835" y="51688"/>
                </a:lnTo>
                <a:lnTo>
                  <a:pt x="278511" y="41783"/>
                </a:lnTo>
                <a:lnTo>
                  <a:pt x="365505" y="32003"/>
                </a:lnTo>
                <a:lnTo>
                  <a:pt x="462407" y="24637"/>
                </a:lnTo>
                <a:lnTo>
                  <a:pt x="574294" y="17272"/>
                </a:lnTo>
                <a:lnTo>
                  <a:pt x="696087" y="9905"/>
                </a:lnTo>
                <a:lnTo>
                  <a:pt x="832865" y="4952"/>
                </a:lnTo>
                <a:lnTo>
                  <a:pt x="982090" y="2412"/>
                </a:lnTo>
                <a:lnTo>
                  <a:pt x="1143635" y="0"/>
                </a:lnTo>
                <a:lnTo>
                  <a:pt x="1317625" y="2412"/>
                </a:lnTo>
                <a:lnTo>
                  <a:pt x="1504188" y="7365"/>
                </a:lnTo>
                <a:lnTo>
                  <a:pt x="1705483" y="17272"/>
                </a:lnTo>
                <a:lnTo>
                  <a:pt x="1919351" y="29590"/>
                </a:lnTo>
                <a:lnTo>
                  <a:pt x="2145538" y="49275"/>
                </a:lnTo>
                <a:lnTo>
                  <a:pt x="2386711" y="71374"/>
                </a:lnTo>
                <a:lnTo>
                  <a:pt x="2642870" y="98425"/>
                </a:lnTo>
                <a:lnTo>
                  <a:pt x="2911348" y="130428"/>
                </a:lnTo>
                <a:lnTo>
                  <a:pt x="3194684" y="169799"/>
                </a:lnTo>
                <a:lnTo>
                  <a:pt x="3490595" y="214122"/>
                </a:lnTo>
                <a:lnTo>
                  <a:pt x="3801364" y="265811"/>
                </a:lnTo>
                <a:lnTo>
                  <a:pt x="4126992" y="327405"/>
                </a:lnTo>
                <a:lnTo>
                  <a:pt x="4467606" y="393826"/>
                </a:lnTo>
                <a:lnTo>
                  <a:pt x="4823206" y="467613"/>
                </a:lnTo>
                <a:lnTo>
                  <a:pt x="5193665" y="551306"/>
                </a:lnTo>
                <a:lnTo>
                  <a:pt x="5578983" y="642365"/>
                </a:lnTo>
                <a:lnTo>
                  <a:pt x="5979286" y="743330"/>
                </a:lnTo>
                <a:lnTo>
                  <a:pt x="6394450" y="854075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559550" y="1868551"/>
            <a:ext cx="3869054" cy="719455"/>
          </a:xfrm>
          <a:custGeom>
            <a:avLst/>
            <a:gdLst/>
            <a:ahLst/>
            <a:cxnLst/>
            <a:rect l="l" t="t" r="r" b="b"/>
            <a:pathLst>
              <a:path w="3869054" h="719455">
                <a:moveTo>
                  <a:pt x="0" y="719074"/>
                </a:moveTo>
                <a:lnTo>
                  <a:pt x="111886" y="689483"/>
                </a:lnTo>
                <a:lnTo>
                  <a:pt x="417702" y="613155"/>
                </a:lnTo>
                <a:lnTo>
                  <a:pt x="629030" y="561466"/>
                </a:lnTo>
                <a:lnTo>
                  <a:pt x="872744" y="504825"/>
                </a:lnTo>
                <a:lnTo>
                  <a:pt x="1143761" y="443229"/>
                </a:lnTo>
                <a:lnTo>
                  <a:pt x="1434592" y="376682"/>
                </a:lnTo>
                <a:lnTo>
                  <a:pt x="1742948" y="312674"/>
                </a:lnTo>
                <a:lnTo>
                  <a:pt x="2058670" y="248665"/>
                </a:lnTo>
                <a:lnTo>
                  <a:pt x="2381884" y="189611"/>
                </a:lnTo>
                <a:lnTo>
                  <a:pt x="2702686" y="132968"/>
                </a:lnTo>
                <a:lnTo>
                  <a:pt x="2861818" y="108330"/>
                </a:lnTo>
                <a:lnTo>
                  <a:pt x="3015869" y="83692"/>
                </a:lnTo>
                <a:lnTo>
                  <a:pt x="3170047" y="64008"/>
                </a:lnTo>
                <a:lnTo>
                  <a:pt x="3319272" y="44323"/>
                </a:lnTo>
                <a:lnTo>
                  <a:pt x="3465956" y="29463"/>
                </a:lnTo>
                <a:lnTo>
                  <a:pt x="3605149" y="17145"/>
                </a:lnTo>
                <a:lnTo>
                  <a:pt x="3739388" y="7365"/>
                </a:lnTo>
                <a:lnTo>
                  <a:pt x="3868674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47650" y="1851025"/>
            <a:ext cx="10201275" cy="1466850"/>
          </a:xfrm>
          <a:custGeom>
            <a:avLst/>
            <a:gdLst/>
            <a:ahLst/>
            <a:cxnLst/>
            <a:rect l="l" t="t" r="r" b="b"/>
            <a:pathLst>
              <a:path w="10201275" h="1466850">
                <a:moveTo>
                  <a:pt x="1819656" y="0"/>
                </a:moveTo>
                <a:lnTo>
                  <a:pt x="1640458" y="0"/>
                </a:lnTo>
                <a:lnTo>
                  <a:pt x="1471168" y="4952"/>
                </a:lnTo>
                <a:lnTo>
                  <a:pt x="1311910" y="12318"/>
                </a:lnTo>
                <a:lnTo>
                  <a:pt x="1023112" y="36956"/>
                </a:lnTo>
                <a:lnTo>
                  <a:pt x="891184" y="54101"/>
                </a:lnTo>
                <a:lnTo>
                  <a:pt x="771690" y="71374"/>
                </a:lnTo>
                <a:lnTo>
                  <a:pt x="659676" y="91059"/>
                </a:lnTo>
                <a:lnTo>
                  <a:pt x="560095" y="113156"/>
                </a:lnTo>
                <a:lnTo>
                  <a:pt x="465505" y="132841"/>
                </a:lnTo>
                <a:lnTo>
                  <a:pt x="383362" y="155066"/>
                </a:lnTo>
                <a:lnTo>
                  <a:pt x="241465" y="196850"/>
                </a:lnTo>
                <a:lnTo>
                  <a:pt x="184213" y="216535"/>
                </a:lnTo>
                <a:lnTo>
                  <a:pt x="59740" y="265811"/>
                </a:lnTo>
                <a:lnTo>
                  <a:pt x="0" y="295401"/>
                </a:lnTo>
                <a:lnTo>
                  <a:pt x="0" y="1466850"/>
                </a:lnTo>
                <a:lnTo>
                  <a:pt x="10196322" y="1466850"/>
                </a:lnTo>
                <a:lnTo>
                  <a:pt x="10201275" y="1459484"/>
                </a:lnTo>
                <a:lnTo>
                  <a:pt x="10201275" y="937640"/>
                </a:lnTo>
                <a:lnTo>
                  <a:pt x="8399018" y="937640"/>
                </a:lnTo>
                <a:lnTo>
                  <a:pt x="8237220" y="935227"/>
                </a:lnTo>
                <a:lnTo>
                  <a:pt x="8067929" y="930275"/>
                </a:lnTo>
                <a:lnTo>
                  <a:pt x="7893684" y="922909"/>
                </a:lnTo>
                <a:lnTo>
                  <a:pt x="7711948" y="910589"/>
                </a:lnTo>
                <a:lnTo>
                  <a:pt x="7321169" y="873760"/>
                </a:lnTo>
                <a:lnTo>
                  <a:pt x="6900418" y="822071"/>
                </a:lnTo>
                <a:lnTo>
                  <a:pt x="6676390" y="790066"/>
                </a:lnTo>
                <a:lnTo>
                  <a:pt x="6442329" y="753110"/>
                </a:lnTo>
                <a:lnTo>
                  <a:pt x="6200902" y="711326"/>
                </a:lnTo>
                <a:lnTo>
                  <a:pt x="5685663" y="615314"/>
                </a:lnTo>
                <a:lnTo>
                  <a:pt x="4836795" y="435610"/>
                </a:lnTo>
                <a:lnTo>
                  <a:pt x="4226941" y="295401"/>
                </a:lnTo>
                <a:lnTo>
                  <a:pt x="3651885" y="182117"/>
                </a:lnTo>
                <a:lnTo>
                  <a:pt x="3383026" y="137794"/>
                </a:lnTo>
                <a:lnTo>
                  <a:pt x="3126613" y="100964"/>
                </a:lnTo>
                <a:lnTo>
                  <a:pt x="2880106" y="68961"/>
                </a:lnTo>
                <a:lnTo>
                  <a:pt x="2646172" y="44323"/>
                </a:lnTo>
                <a:lnTo>
                  <a:pt x="2424557" y="24637"/>
                </a:lnTo>
                <a:lnTo>
                  <a:pt x="2011426" y="2412"/>
                </a:lnTo>
                <a:lnTo>
                  <a:pt x="1819656" y="0"/>
                </a:lnTo>
                <a:close/>
              </a:path>
              <a:path w="10201275" h="1466850">
                <a:moveTo>
                  <a:pt x="10201275" y="627634"/>
                </a:moveTo>
                <a:lnTo>
                  <a:pt x="10101707" y="667003"/>
                </a:lnTo>
                <a:lnTo>
                  <a:pt x="10007092" y="701421"/>
                </a:lnTo>
                <a:lnTo>
                  <a:pt x="9907524" y="733425"/>
                </a:lnTo>
                <a:lnTo>
                  <a:pt x="9700895" y="792479"/>
                </a:lnTo>
                <a:lnTo>
                  <a:pt x="9591421" y="819530"/>
                </a:lnTo>
                <a:lnTo>
                  <a:pt x="9362313" y="863853"/>
                </a:lnTo>
                <a:lnTo>
                  <a:pt x="9240393" y="883538"/>
                </a:lnTo>
                <a:lnTo>
                  <a:pt x="8981440" y="913129"/>
                </a:lnTo>
                <a:lnTo>
                  <a:pt x="8702675" y="932814"/>
                </a:lnTo>
                <a:lnTo>
                  <a:pt x="8553323" y="937640"/>
                </a:lnTo>
                <a:lnTo>
                  <a:pt x="10201275" y="937640"/>
                </a:lnTo>
                <a:lnTo>
                  <a:pt x="10201275" y="627634"/>
                </a:lnTo>
                <a:close/>
              </a:path>
            </a:pathLst>
          </a:custGeom>
          <a:solidFill>
            <a:srgbClr val="336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66700" y="252476"/>
            <a:ext cx="10168001" cy="66531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080250" y="6062598"/>
            <a:ext cx="3368675" cy="789305"/>
          </a:xfrm>
          <a:custGeom>
            <a:avLst/>
            <a:gdLst/>
            <a:ahLst/>
            <a:cxnLst/>
            <a:rect l="l" t="t" r="r" b="b"/>
            <a:pathLst>
              <a:path w="3368675" h="789304">
                <a:moveTo>
                  <a:pt x="3368675" y="0"/>
                </a:moveTo>
                <a:lnTo>
                  <a:pt x="3361181" y="0"/>
                </a:lnTo>
                <a:lnTo>
                  <a:pt x="3219323" y="22224"/>
                </a:lnTo>
                <a:lnTo>
                  <a:pt x="3074924" y="46862"/>
                </a:lnTo>
                <a:lnTo>
                  <a:pt x="2776093" y="101091"/>
                </a:lnTo>
                <a:lnTo>
                  <a:pt x="2462403" y="165226"/>
                </a:lnTo>
                <a:lnTo>
                  <a:pt x="2133727" y="239229"/>
                </a:lnTo>
                <a:lnTo>
                  <a:pt x="1832482" y="310730"/>
                </a:lnTo>
                <a:lnTo>
                  <a:pt x="985901" y="490715"/>
                </a:lnTo>
                <a:lnTo>
                  <a:pt x="727075" y="540029"/>
                </a:lnTo>
                <a:lnTo>
                  <a:pt x="234060" y="626325"/>
                </a:lnTo>
                <a:lnTo>
                  <a:pt x="0" y="663308"/>
                </a:lnTo>
                <a:lnTo>
                  <a:pt x="316229" y="705218"/>
                </a:lnTo>
                <a:lnTo>
                  <a:pt x="465581" y="722477"/>
                </a:lnTo>
                <a:lnTo>
                  <a:pt x="754379" y="752068"/>
                </a:lnTo>
                <a:lnTo>
                  <a:pt x="1023239" y="771791"/>
                </a:lnTo>
                <a:lnTo>
                  <a:pt x="1152778" y="779183"/>
                </a:lnTo>
                <a:lnTo>
                  <a:pt x="1279778" y="784123"/>
                </a:lnTo>
                <a:lnTo>
                  <a:pt x="1518793" y="789050"/>
                </a:lnTo>
                <a:lnTo>
                  <a:pt x="1633347" y="789050"/>
                </a:lnTo>
                <a:lnTo>
                  <a:pt x="1854834" y="784123"/>
                </a:lnTo>
                <a:lnTo>
                  <a:pt x="1959482" y="779183"/>
                </a:lnTo>
                <a:lnTo>
                  <a:pt x="2158619" y="764400"/>
                </a:lnTo>
                <a:lnTo>
                  <a:pt x="2255774" y="754532"/>
                </a:lnTo>
                <a:lnTo>
                  <a:pt x="2439924" y="729881"/>
                </a:lnTo>
                <a:lnTo>
                  <a:pt x="2614295" y="700290"/>
                </a:lnTo>
                <a:lnTo>
                  <a:pt x="2778632" y="665772"/>
                </a:lnTo>
                <a:lnTo>
                  <a:pt x="2935478" y="626325"/>
                </a:lnTo>
                <a:lnTo>
                  <a:pt x="3084829" y="581939"/>
                </a:lnTo>
                <a:lnTo>
                  <a:pt x="3226816" y="532625"/>
                </a:lnTo>
                <a:lnTo>
                  <a:pt x="3363722" y="480847"/>
                </a:lnTo>
                <a:lnTo>
                  <a:pt x="3368675" y="478383"/>
                </a:lnTo>
                <a:lnTo>
                  <a:pt x="3368675" y="0"/>
                </a:lnTo>
                <a:close/>
              </a:path>
            </a:pathLst>
          </a:custGeom>
          <a:solidFill>
            <a:srgbClr val="C5E7FB">
              <a:alpha val="28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067050" y="5921375"/>
            <a:ext cx="6491605" cy="938530"/>
          </a:xfrm>
          <a:custGeom>
            <a:avLst/>
            <a:gdLst/>
            <a:ahLst/>
            <a:cxnLst/>
            <a:rect l="l" t="t" r="r" b="b"/>
            <a:pathLst>
              <a:path w="6491605" h="938529">
                <a:moveTo>
                  <a:pt x="998092" y="0"/>
                </a:moveTo>
                <a:lnTo>
                  <a:pt x="801497" y="0"/>
                </a:lnTo>
                <a:lnTo>
                  <a:pt x="617220" y="4952"/>
                </a:lnTo>
                <a:lnTo>
                  <a:pt x="445515" y="12318"/>
                </a:lnTo>
                <a:lnTo>
                  <a:pt x="286258" y="24637"/>
                </a:lnTo>
                <a:lnTo>
                  <a:pt x="136906" y="39369"/>
                </a:lnTo>
                <a:lnTo>
                  <a:pt x="0" y="59054"/>
                </a:lnTo>
                <a:lnTo>
                  <a:pt x="390778" y="105917"/>
                </a:lnTo>
                <a:lnTo>
                  <a:pt x="811402" y="172338"/>
                </a:lnTo>
                <a:lnTo>
                  <a:pt x="1261872" y="258572"/>
                </a:lnTo>
                <a:lnTo>
                  <a:pt x="1500886" y="307847"/>
                </a:lnTo>
                <a:lnTo>
                  <a:pt x="2185289" y="465416"/>
                </a:lnTo>
                <a:lnTo>
                  <a:pt x="2996691" y="635330"/>
                </a:lnTo>
                <a:lnTo>
                  <a:pt x="3370072" y="704278"/>
                </a:lnTo>
                <a:lnTo>
                  <a:pt x="3549269" y="736282"/>
                </a:lnTo>
                <a:lnTo>
                  <a:pt x="3892804" y="790460"/>
                </a:lnTo>
                <a:lnTo>
                  <a:pt x="4057015" y="815085"/>
                </a:lnTo>
                <a:lnTo>
                  <a:pt x="4370705" y="854481"/>
                </a:lnTo>
                <a:lnTo>
                  <a:pt x="4666869" y="888961"/>
                </a:lnTo>
                <a:lnTo>
                  <a:pt x="4808728" y="901280"/>
                </a:lnTo>
                <a:lnTo>
                  <a:pt x="5077586" y="920978"/>
                </a:lnTo>
                <a:lnTo>
                  <a:pt x="5207000" y="928357"/>
                </a:lnTo>
                <a:lnTo>
                  <a:pt x="5455920" y="938212"/>
                </a:lnTo>
                <a:lnTo>
                  <a:pt x="5687314" y="938212"/>
                </a:lnTo>
                <a:lnTo>
                  <a:pt x="5906389" y="933284"/>
                </a:lnTo>
                <a:lnTo>
                  <a:pt x="6010909" y="928357"/>
                </a:lnTo>
                <a:lnTo>
                  <a:pt x="6113018" y="920978"/>
                </a:lnTo>
                <a:lnTo>
                  <a:pt x="6401689" y="891425"/>
                </a:lnTo>
                <a:lnTo>
                  <a:pt x="6491351" y="879106"/>
                </a:lnTo>
                <a:lnTo>
                  <a:pt x="6202553" y="844638"/>
                </a:lnTo>
                <a:lnTo>
                  <a:pt x="5896356" y="802779"/>
                </a:lnTo>
                <a:lnTo>
                  <a:pt x="5231892" y="694423"/>
                </a:lnTo>
                <a:lnTo>
                  <a:pt x="4490084" y="549135"/>
                </a:lnTo>
                <a:lnTo>
                  <a:pt x="3337687" y="290575"/>
                </a:lnTo>
                <a:lnTo>
                  <a:pt x="3024124" y="226567"/>
                </a:lnTo>
                <a:lnTo>
                  <a:pt x="2725420" y="172338"/>
                </a:lnTo>
                <a:lnTo>
                  <a:pt x="2581021" y="147700"/>
                </a:lnTo>
                <a:lnTo>
                  <a:pt x="2439162" y="125602"/>
                </a:lnTo>
                <a:lnTo>
                  <a:pt x="2302255" y="105917"/>
                </a:lnTo>
                <a:lnTo>
                  <a:pt x="1906524" y="56641"/>
                </a:lnTo>
                <a:lnTo>
                  <a:pt x="1660144" y="34416"/>
                </a:lnTo>
                <a:lnTo>
                  <a:pt x="1428623" y="17271"/>
                </a:lnTo>
                <a:lnTo>
                  <a:pt x="1207135" y="4952"/>
                </a:lnTo>
                <a:lnTo>
                  <a:pt x="998092" y="0"/>
                </a:lnTo>
                <a:close/>
              </a:path>
            </a:pathLst>
          </a:custGeom>
          <a:solidFill>
            <a:srgbClr val="C5E7FB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311525" y="5934075"/>
            <a:ext cx="6402705" cy="855980"/>
          </a:xfrm>
          <a:custGeom>
            <a:avLst/>
            <a:gdLst/>
            <a:ahLst/>
            <a:cxnLst/>
            <a:rect l="l" t="t" r="r" b="b"/>
            <a:pathLst>
              <a:path w="6402705" h="855979">
                <a:moveTo>
                  <a:pt x="0" y="86359"/>
                </a:moveTo>
                <a:lnTo>
                  <a:pt x="22351" y="81406"/>
                </a:lnTo>
                <a:lnTo>
                  <a:pt x="89662" y="69087"/>
                </a:lnTo>
                <a:lnTo>
                  <a:pt x="204088" y="51815"/>
                </a:lnTo>
                <a:lnTo>
                  <a:pt x="278764" y="41909"/>
                </a:lnTo>
                <a:lnTo>
                  <a:pt x="365887" y="32003"/>
                </a:lnTo>
                <a:lnTo>
                  <a:pt x="463041" y="24637"/>
                </a:lnTo>
                <a:lnTo>
                  <a:pt x="575055" y="17271"/>
                </a:lnTo>
                <a:lnTo>
                  <a:pt x="696976" y="9905"/>
                </a:lnTo>
                <a:lnTo>
                  <a:pt x="833882" y="4952"/>
                </a:lnTo>
                <a:lnTo>
                  <a:pt x="983234" y="2412"/>
                </a:lnTo>
                <a:lnTo>
                  <a:pt x="1145032" y="0"/>
                </a:lnTo>
                <a:lnTo>
                  <a:pt x="1319276" y="2412"/>
                </a:lnTo>
                <a:lnTo>
                  <a:pt x="1505965" y="7365"/>
                </a:lnTo>
                <a:lnTo>
                  <a:pt x="1707641" y="17271"/>
                </a:lnTo>
                <a:lnTo>
                  <a:pt x="1921764" y="29590"/>
                </a:lnTo>
                <a:lnTo>
                  <a:pt x="2148204" y="49275"/>
                </a:lnTo>
                <a:lnTo>
                  <a:pt x="2389632" y="71500"/>
                </a:lnTo>
                <a:lnTo>
                  <a:pt x="2646045" y="98678"/>
                </a:lnTo>
                <a:lnTo>
                  <a:pt x="2914904" y="130682"/>
                </a:lnTo>
                <a:lnTo>
                  <a:pt x="3198749" y="170179"/>
                </a:lnTo>
                <a:lnTo>
                  <a:pt x="3494913" y="214502"/>
                </a:lnTo>
                <a:lnTo>
                  <a:pt x="3806063" y="266319"/>
                </a:lnTo>
                <a:lnTo>
                  <a:pt x="4132199" y="327913"/>
                </a:lnTo>
                <a:lnTo>
                  <a:pt x="4473194" y="394538"/>
                </a:lnTo>
                <a:lnTo>
                  <a:pt x="4829175" y="468515"/>
                </a:lnTo>
                <a:lnTo>
                  <a:pt x="5200015" y="552361"/>
                </a:lnTo>
                <a:lnTo>
                  <a:pt x="5585968" y="643597"/>
                </a:lnTo>
                <a:lnTo>
                  <a:pt x="5986653" y="744702"/>
                </a:lnTo>
                <a:lnTo>
                  <a:pt x="6402451" y="855662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567551" y="5919723"/>
            <a:ext cx="3873500" cy="719455"/>
          </a:xfrm>
          <a:custGeom>
            <a:avLst/>
            <a:gdLst/>
            <a:ahLst/>
            <a:cxnLst/>
            <a:rect l="l" t="t" r="r" b="b"/>
            <a:pathLst>
              <a:path w="3873500" h="719454">
                <a:moveTo>
                  <a:pt x="0" y="719201"/>
                </a:moveTo>
                <a:lnTo>
                  <a:pt x="112014" y="689648"/>
                </a:lnTo>
                <a:lnTo>
                  <a:pt x="418210" y="613295"/>
                </a:lnTo>
                <a:lnTo>
                  <a:pt x="629793" y="561581"/>
                </a:lnTo>
                <a:lnTo>
                  <a:pt x="873759" y="504939"/>
                </a:lnTo>
                <a:lnTo>
                  <a:pt x="1145031" y="443369"/>
                </a:lnTo>
                <a:lnTo>
                  <a:pt x="1436370" y="376872"/>
                </a:lnTo>
                <a:lnTo>
                  <a:pt x="1744979" y="312800"/>
                </a:lnTo>
                <a:lnTo>
                  <a:pt x="2061209" y="248792"/>
                </a:lnTo>
                <a:lnTo>
                  <a:pt x="2384805" y="189737"/>
                </a:lnTo>
                <a:lnTo>
                  <a:pt x="2705862" y="133095"/>
                </a:lnTo>
                <a:lnTo>
                  <a:pt x="2865247" y="108457"/>
                </a:lnTo>
                <a:lnTo>
                  <a:pt x="3019552" y="83819"/>
                </a:lnTo>
                <a:lnTo>
                  <a:pt x="3173856" y="64134"/>
                </a:lnTo>
                <a:lnTo>
                  <a:pt x="3323335" y="44449"/>
                </a:lnTo>
                <a:lnTo>
                  <a:pt x="3470148" y="29590"/>
                </a:lnTo>
                <a:lnTo>
                  <a:pt x="3609594" y="17271"/>
                </a:lnTo>
                <a:lnTo>
                  <a:pt x="3743959" y="7492"/>
                </a:lnTo>
                <a:lnTo>
                  <a:pt x="3873500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47650" y="5902325"/>
            <a:ext cx="10201275" cy="1468755"/>
          </a:xfrm>
          <a:custGeom>
            <a:avLst/>
            <a:gdLst/>
            <a:ahLst/>
            <a:cxnLst/>
            <a:rect l="l" t="t" r="r" b="b"/>
            <a:pathLst>
              <a:path w="10201275" h="1468754">
                <a:moveTo>
                  <a:pt x="1819656" y="0"/>
                </a:moveTo>
                <a:lnTo>
                  <a:pt x="1640458" y="0"/>
                </a:lnTo>
                <a:lnTo>
                  <a:pt x="1471168" y="4952"/>
                </a:lnTo>
                <a:lnTo>
                  <a:pt x="1311910" y="12318"/>
                </a:lnTo>
                <a:lnTo>
                  <a:pt x="1023112" y="36956"/>
                </a:lnTo>
                <a:lnTo>
                  <a:pt x="891184" y="54228"/>
                </a:lnTo>
                <a:lnTo>
                  <a:pt x="771690" y="71500"/>
                </a:lnTo>
                <a:lnTo>
                  <a:pt x="659676" y="91185"/>
                </a:lnTo>
                <a:lnTo>
                  <a:pt x="560095" y="113283"/>
                </a:lnTo>
                <a:lnTo>
                  <a:pt x="465505" y="133095"/>
                </a:lnTo>
                <a:lnTo>
                  <a:pt x="383362" y="155194"/>
                </a:lnTo>
                <a:lnTo>
                  <a:pt x="241465" y="197103"/>
                </a:lnTo>
                <a:lnTo>
                  <a:pt x="184213" y="216788"/>
                </a:lnTo>
                <a:lnTo>
                  <a:pt x="59740" y="266064"/>
                </a:lnTo>
                <a:lnTo>
                  <a:pt x="0" y="295655"/>
                </a:lnTo>
                <a:lnTo>
                  <a:pt x="0" y="1468437"/>
                </a:lnTo>
                <a:lnTo>
                  <a:pt x="10196322" y="1468437"/>
                </a:lnTo>
                <a:lnTo>
                  <a:pt x="10201275" y="1461046"/>
                </a:lnTo>
                <a:lnTo>
                  <a:pt x="10201275" y="938720"/>
                </a:lnTo>
                <a:lnTo>
                  <a:pt x="8399018" y="938720"/>
                </a:lnTo>
                <a:lnTo>
                  <a:pt x="8237220" y="936256"/>
                </a:lnTo>
                <a:lnTo>
                  <a:pt x="8067929" y="931329"/>
                </a:lnTo>
                <a:lnTo>
                  <a:pt x="7893684" y="923937"/>
                </a:lnTo>
                <a:lnTo>
                  <a:pt x="7711948" y="911618"/>
                </a:lnTo>
                <a:lnTo>
                  <a:pt x="7321169" y="874661"/>
                </a:lnTo>
                <a:lnTo>
                  <a:pt x="6900418" y="822921"/>
                </a:lnTo>
                <a:lnTo>
                  <a:pt x="6676390" y="790892"/>
                </a:lnTo>
                <a:lnTo>
                  <a:pt x="6442329" y="753922"/>
                </a:lnTo>
                <a:lnTo>
                  <a:pt x="6200902" y="712038"/>
                </a:lnTo>
                <a:lnTo>
                  <a:pt x="5685663" y="615950"/>
                </a:lnTo>
                <a:lnTo>
                  <a:pt x="4836795" y="436092"/>
                </a:lnTo>
                <a:lnTo>
                  <a:pt x="4226941" y="295655"/>
                </a:lnTo>
                <a:lnTo>
                  <a:pt x="3651885" y="182372"/>
                </a:lnTo>
                <a:lnTo>
                  <a:pt x="3383026" y="137922"/>
                </a:lnTo>
                <a:lnTo>
                  <a:pt x="3126613" y="100964"/>
                </a:lnTo>
                <a:lnTo>
                  <a:pt x="2880106" y="68960"/>
                </a:lnTo>
                <a:lnTo>
                  <a:pt x="2646172" y="44322"/>
                </a:lnTo>
                <a:lnTo>
                  <a:pt x="2424557" y="24637"/>
                </a:lnTo>
                <a:lnTo>
                  <a:pt x="2011426" y="2412"/>
                </a:lnTo>
                <a:lnTo>
                  <a:pt x="1819656" y="0"/>
                </a:lnTo>
                <a:close/>
              </a:path>
              <a:path w="10201275" h="1468754">
                <a:moveTo>
                  <a:pt x="10201275" y="628269"/>
                </a:moveTo>
                <a:lnTo>
                  <a:pt x="10101707" y="667689"/>
                </a:lnTo>
                <a:lnTo>
                  <a:pt x="10007092" y="702182"/>
                </a:lnTo>
                <a:lnTo>
                  <a:pt x="9907524" y="734212"/>
                </a:lnTo>
                <a:lnTo>
                  <a:pt x="9700895" y="793343"/>
                </a:lnTo>
                <a:lnTo>
                  <a:pt x="9591421" y="820458"/>
                </a:lnTo>
                <a:lnTo>
                  <a:pt x="9362313" y="864806"/>
                </a:lnTo>
                <a:lnTo>
                  <a:pt x="9240393" y="884516"/>
                </a:lnTo>
                <a:lnTo>
                  <a:pt x="8981440" y="914082"/>
                </a:lnTo>
                <a:lnTo>
                  <a:pt x="8702675" y="933792"/>
                </a:lnTo>
                <a:lnTo>
                  <a:pt x="8553323" y="938720"/>
                </a:lnTo>
                <a:lnTo>
                  <a:pt x="10201275" y="938720"/>
                </a:lnTo>
                <a:lnTo>
                  <a:pt x="10201275" y="628269"/>
                </a:lnTo>
                <a:close/>
              </a:path>
            </a:pathLst>
          </a:custGeom>
          <a:solidFill>
            <a:srgbClr val="336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588" y="0"/>
            <a:ext cx="10691749" cy="75605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083050" y="2827274"/>
            <a:ext cx="2611501" cy="635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934008" y="3171190"/>
            <a:ext cx="898271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5" dirty="0">
                <a:solidFill>
                  <a:srgbClr val="FFFFFF"/>
                </a:solidFill>
              </a:rPr>
              <a:t>Специальные </a:t>
            </a:r>
            <a:r>
              <a:rPr spc="-5" dirty="0">
                <a:solidFill>
                  <a:srgbClr val="FFFFFF"/>
                </a:solidFill>
              </a:rPr>
              <a:t>налоговые режимы для </a:t>
            </a:r>
            <a:r>
              <a:rPr dirty="0">
                <a:solidFill>
                  <a:srgbClr val="FFFFFF"/>
                </a:solidFill>
              </a:rPr>
              <a:t>малого</a:t>
            </a:r>
            <a:r>
              <a:rPr spc="-55" dirty="0">
                <a:solidFill>
                  <a:srgbClr val="FFFFFF"/>
                </a:solidFill>
              </a:rPr>
              <a:t> </a:t>
            </a:r>
            <a:r>
              <a:rPr spc="-5" dirty="0">
                <a:solidFill>
                  <a:srgbClr val="FFFFFF"/>
                </a:solidFill>
              </a:rPr>
              <a:t>бизнеса:</a:t>
            </a:r>
            <a:endParaRPr sz="3000" dirty="0"/>
          </a:p>
        </p:txBody>
      </p:sp>
      <p:sp>
        <p:nvSpPr>
          <p:cNvPr id="18" name="object 18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2434335" rIns="0" bIns="0" rtlCol="0">
            <a:spAutoFit/>
          </a:bodyPr>
          <a:lstStyle/>
          <a:p>
            <a:pPr marL="203835" algn="ctr">
              <a:lnSpc>
                <a:spcPct val="100000"/>
              </a:lnSpc>
              <a:spcBef>
                <a:spcPts val="700"/>
              </a:spcBef>
            </a:pPr>
            <a:r>
              <a:rPr sz="2800" i="0" spc="-5" dirty="0">
                <a:solidFill>
                  <a:srgbClr val="FFFFFF"/>
                </a:solidFill>
                <a:latin typeface="Times New Roman"/>
                <a:cs typeface="Times New Roman"/>
              </a:rPr>
              <a:t>УСН</a:t>
            </a:r>
            <a:r>
              <a:rPr sz="3000" i="0" spc="-5" dirty="0">
                <a:solidFill>
                  <a:srgbClr val="FFFFFF"/>
                </a:solidFill>
                <a:latin typeface="Times New Roman"/>
                <a:cs typeface="Times New Roman"/>
              </a:rPr>
              <a:t>, </a:t>
            </a:r>
            <a:r>
              <a:rPr sz="3000" i="0" dirty="0">
                <a:solidFill>
                  <a:srgbClr val="FFFFFF"/>
                </a:solidFill>
                <a:latin typeface="Times New Roman"/>
                <a:cs typeface="Times New Roman"/>
              </a:rPr>
              <a:t>ЕНВД, ЕСХН,</a:t>
            </a:r>
            <a:r>
              <a:rPr sz="3000" i="0" spc="-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000" i="0" dirty="0">
                <a:solidFill>
                  <a:srgbClr val="FFFFFF"/>
                </a:solidFill>
                <a:latin typeface="Times New Roman"/>
                <a:cs typeface="Times New Roman"/>
              </a:rPr>
              <a:t>ПСН.</a:t>
            </a:r>
            <a:endParaRPr sz="3000">
              <a:latin typeface="Times New Roman"/>
              <a:cs typeface="Times New Roman"/>
            </a:endParaRPr>
          </a:p>
          <a:p>
            <a:pPr marL="203835" algn="ctr">
              <a:lnSpc>
                <a:spcPct val="100000"/>
              </a:lnSpc>
              <a:spcBef>
                <a:spcPts val="600"/>
              </a:spcBef>
            </a:pPr>
            <a:r>
              <a:rPr sz="3000" i="0" dirty="0">
                <a:solidFill>
                  <a:srgbClr val="FFFFFF"/>
                </a:solidFill>
                <a:latin typeface="Times New Roman"/>
                <a:cs typeface="Times New Roman"/>
              </a:rPr>
              <a:t>Особенности и </a:t>
            </a:r>
            <a:r>
              <a:rPr sz="3000" i="0" spc="-5" dirty="0">
                <a:solidFill>
                  <a:srgbClr val="FFFFFF"/>
                </a:solidFill>
                <a:latin typeface="Times New Roman"/>
                <a:cs typeface="Times New Roman"/>
              </a:rPr>
              <a:t>преимущества</a:t>
            </a:r>
            <a:r>
              <a:rPr sz="3000" i="0" spc="-8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000" i="0" spc="-5" dirty="0">
                <a:solidFill>
                  <a:srgbClr val="FFFFFF"/>
                </a:solidFill>
                <a:latin typeface="Times New Roman"/>
                <a:cs typeface="Times New Roman"/>
              </a:rPr>
              <a:t>применения.</a:t>
            </a:r>
            <a:endParaRPr sz="3000">
              <a:latin typeface="Times New Roman"/>
              <a:cs typeface="Times New Roman"/>
            </a:endParaRPr>
          </a:p>
          <a:p>
            <a:pPr marL="205104" algn="ctr">
              <a:lnSpc>
                <a:spcPct val="100000"/>
              </a:lnSpc>
              <a:spcBef>
                <a:spcPts val="600"/>
              </a:spcBef>
            </a:pPr>
            <a:r>
              <a:rPr sz="3000" i="0" dirty="0">
                <a:solidFill>
                  <a:srgbClr val="FFFFFF"/>
                </a:solidFill>
                <a:latin typeface="Times New Roman"/>
                <a:cs typeface="Times New Roman"/>
              </a:rPr>
              <a:t>Типичные ошибки и</a:t>
            </a:r>
            <a:r>
              <a:rPr sz="3000" i="0" spc="-5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3000" i="0" spc="-5" dirty="0">
                <a:solidFill>
                  <a:srgbClr val="FFFFFF"/>
                </a:solidFill>
                <a:latin typeface="Times New Roman"/>
                <a:cs typeface="Times New Roman"/>
              </a:rPr>
              <a:t>нарушения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061584" y="6453181"/>
            <a:ext cx="1348105" cy="5378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2014"/>
              </a:lnSpc>
              <a:spcBef>
                <a:spcPts val="100"/>
              </a:spcBef>
            </a:pPr>
            <a:r>
              <a:rPr sz="1800" b="1" spc="10" dirty="0">
                <a:solidFill>
                  <a:srgbClr val="FFFFFF"/>
                </a:solidFill>
                <a:latin typeface="Arial"/>
                <a:cs typeface="Arial"/>
              </a:rPr>
              <a:t>15.08.2019г.</a:t>
            </a:r>
            <a:endParaRPr sz="1800">
              <a:latin typeface="Arial"/>
              <a:cs typeface="Arial"/>
            </a:endParaRPr>
          </a:p>
          <a:p>
            <a:pPr marR="14604" algn="ctr">
              <a:lnSpc>
                <a:spcPts val="2014"/>
              </a:lnSpc>
            </a:pP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г.</a:t>
            </a:r>
            <a:r>
              <a:rPr sz="18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20" dirty="0">
                <a:solidFill>
                  <a:srgbClr val="FFFFFF"/>
                </a:solidFill>
                <a:latin typeface="Arial"/>
                <a:cs typeface="Arial"/>
              </a:rPr>
              <a:t>Тула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11842" y="6731304"/>
            <a:ext cx="382270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r>
              <a:rPr lang="en-US" sz="27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0</a:t>
            </a:r>
            <a:endParaRPr sz="2700" dirty="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71537" y="1405001"/>
            <a:ext cx="2591435" cy="1323975"/>
          </a:xfrm>
          <a:custGeom>
            <a:avLst/>
            <a:gdLst/>
            <a:ahLst/>
            <a:cxnLst/>
            <a:rect l="l" t="t" r="r" b="b"/>
            <a:pathLst>
              <a:path w="2591435" h="1323975">
                <a:moveTo>
                  <a:pt x="2370137" y="0"/>
                </a:moveTo>
                <a:lnTo>
                  <a:pt x="220662" y="0"/>
                </a:lnTo>
                <a:lnTo>
                  <a:pt x="176191" y="4478"/>
                </a:lnTo>
                <a:lnTo>
                  <a:pt x="134770" y="17323"/>
                </a:lnTo>
                <a:lnTo>
                  <a:pt x="97287" y="37652"/>
                </a:lnTo>
                <a:lnTo>
                  <a:pt x="64630" y="64579"/>
                </a:lnTo>
                <a:lnTo>
                  <a:pt x="37685" y="97221"/>
                </a:lnTo>
                <a:lnTo>
                  <a:pt x="17340" y="134695"/>
                </a:lnTo>
                <a:lnTo>
                  <a:pt x="4483" y="176115"/>
                </a:lnTo>
                <a:lnTo>
                  <a:pt x="0" y="220599"/>
                </a:lnTo>
                <a:lnTo>
                  <a:pt x="0" y="1103249"/>
                </a:lnTo>
                <a:lnTo>
                  <a:pt x="4483" y="1147732"/>
                </a:lnTo>
                <a:lnTo>
                  <a:pt x="17340" y="1189152"/>
                </a:lnTo>
                <a:lnTo>
                  <a:pt x="37685" y="1226626"/>
                </a:lnTo>
                <a:lnTo>
                  <a:pt x="64630" y="1259268"/>
                </a:lnTo>
                <a:lnTo>
                  <a:pt x="97287" y="1286195"/>
                </a:lnTo>
                <a:lnTo>
                  <a:pt x="134770" y="1306524"/>
                </a:lnTo>
                <a:lnTo>
                  <a:pt x="176191" y="1319369"/>
                </a:lnTo>
                <a:lnTo>
                  <a:pt x="220662" y="1323848"/>
                </a:lnTo>
                <a:lnTo>
                  <a:pt x="2370137" y="1323848"/>
                </a:lnTo>
                <a:lnTo>
                  <a:pt x="2414626" y="1319369"/>
                </a:lnTo>
                <a:lnTo>
                  <a:pt x="2456060" y="1306524"/>
                </a:lnTo>
                <a:lnTo>
                  <a:pt x="2493554" y="1286195"/>
                </a:lnTo>
                <a:lnTo>
                  <a:pt x="2526220" y="1259268"/>
                </a:lnTo>
                <a:lnTo>
                  <a:pt x="2553171" y="1226626"/>
                </a:lnTo>
                <a:lnTo>
                  <a:pt x="2573520" y="1189152"/>
                </a:lnTo>
                <a:lnTo>
                  <a:pt x="2586379" y="1147732"/>
                </a:lnTo>
                <a:lnTo>
                  <a:pt x="2590863" y="1103249"/>
                </a:lnTo>
                <a:lnTo>
                  <a:pt x="2590863" y="220599"/>
                </a:lnTo>
                <a:lnTo>
                  <a:pt x="2586379" y="176115"/>
                </a:lnTo>
                <a:lnTo>
                  <a:pt x="2573520" y="134695"/>
                </a:lnTo>
                <a:lnTo>
                  <a:pt x="2553171" y="97221"/>
                </a:lnTo>
                <a:lnTo>
                  <a:pt x="2526220" y="64579"/>
                </a:lnTo>
                <a:lnTo>
                  <a:pt x="2493554" y="37652"/>
                </a:lnTo>
                <a:lnTo>
                  <a:pt x="2456060" y="17323"/>
                </a:lnTo>
                <a:lnTo>
                  <a:pt x="2414626" y="4478"/>
                </a:lnTo>
                <a:lnTo>
                  <a:pt x="2370137" y="0"/>
                </a:lnTo>
                <a:close/>
              </a:path>
            </a:pathLst>
          </a:custGeom>
          <a:solidFill>
            <a:srgbClr val="E6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71537" y="1405001"/>
            <a:ext cx="2591435" cy="1323975"/>
          </a:xfrm>
          <a:custGeom>
            <a:avLst/>
            <a:gdLst/>
            <a:ahLst/>
            <a:cxnLst/>
            <a:rect l="l" t="t" r="r" b="b"/>
            <a:pathLst>
              <a:path w="2591435" h="1323975">
                <a:moveTo>
                  <a:pt x="0" y="220599"/>
                </a:moveTo>
                <a:lnTo>
                  <a:pt x="4483" y="176115"/>
                </a:lnTo>
                <a:lnTo>
                  <a:pt x="17340" y="134695"/>
                </a:lnTo>
                <a:lnTo>
                  <a:pt x="37685" y="97221"/>
                </a:lnTo>
                <a:lnTo>
                  <a:pt x="64630" y="64579"/>
                </a:lnTo>
                <a:lnTo>
                  <a:pt x="97287" y="37652"/>
                </a:lnTo>
                <a:lnTo>
                  <a:pt x="134770" y="17323"/>
                </a:lnTo>
                <a:lnTo>
                  <a:pt x="176191" y="4478"/>
                </a:lnTo>
                <a:lnTo>
                  <a:pt x="220662" y="0"/>
                </a:lnTo>
                <a:lnTo>
                  <a:pt x="2370137" y="0"/>
                </a:lnTo>
                <a:lnTo>
                  <a:pt x="2414626" y="4478"/>
                </a:lnTo>
                <a:lnTo>
                  <a:pt x="2456060" y="17323"/>
                </a:lnTo>
                <a:lnTo>
                  <a:pt x="2493554" y="37652"/>
                </a:lnTo>
                <a:lnTo>
                  <a:pt x="2526220" y="64579"/>
                </a:lnTo>
                <a:lnTo>
                  <a:pt x="2553171" y="97221"/>
                </a:lnTo>
                <a:lnTo>
                  <a:pt x="2573520" y="134695"/>
                </a:lnTo>
                <a:lnTo>
                  <a:pt x="2586379" y="176115"/>
                </a:lnTo>
                <a:lnTo>
                  <a:pt x="2590863" y="220599"/>
                </a:lnTo>
                <a:lnTo>
                  <a:pt x="2590863" y="1103249"/>
                </a:lnTo>
                <a:lnTo>
                  <a:pt x="2586379" y="1147732"/>
                </a:lnTo>
                <a:lnTo>
                  <a:pt x="2573520" y="1189152"/>
                </a:lnTo>
                <a:lnTo>
                  <a:pt x="2553171" y="1226626"/>
                </a:lnTo>
                <a:lnTo>
                  <a:pt x="2526220" y="1259268"/>
                </a:lnTo>
                <a:lnTo>
                  <a:pt x="2493554" y="1286195"/>
                </a:lnTo>
                <a:lnTo>
                  <a:pt x="2456060" y="1306524"/>
                </a:lnTo>
                <a:lnTo>
                  <a:pt x="2414626" y="1319369"/>
                </a:lnTo>
                <a:lnTo>
                  <a:pt x="2370137" y="1323848"/>
                </a:lnTo>
                <a:lnTo>
                  <a:pt x="220662" y="1323848"/>
                </a:lnTo>
                <a:lnTo>
                  <a:pt x="176191" y="1319369"/>
                </a:lnTo>
                <a:lnTo>
                  <a:pt x="134770" y="1306524"/>
                </a:lnTo>
                <a:lnTo>
                  <a:pt x="97287" y="1286195"/>
                </a:lnTo>
                <a:lnTo>
                  <a:pt x="64630" y="1259268"/>
                </a:lnTo>
                <a:lnTo>
                  <a:pt x="37685" y="1226626"/>
                </a:lnTo>
                <a:lnTo>
                  <a:pt x="17340" y="1189152"/>
                </a:lnTo>
                <a:lnTo>
                  <a:pt x="4483" y="1147732"/>
                </a:lnTo>
                <a:lnTo>
                  <a:pt x="0" y="1103249"/>
                </a:lnTo>
                <a:lnTo>
                  <a:pt x="0" y="22059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167790" y="1681098"/>
            <a:ext cx="199771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С</a:t>
            </a:r>
            <a:r>
              <a:rPr sz="2400" b="1" spc="-70" dirty="0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sz="2400" b="1" spc="-25" dirty="0">
                <a:solidFill>
                  <a:srgbClr val="FFFFFF"/>
                </a:solidFill>
                <a:latin typeface="Arial"/>
                <a:cs typeface="Arial"/>
              </a:rPr>
              <a:t>т</a:t>
            </a:r>
            <a:r>
              <a:rPr sz="2400" b="1" spc="-40" dirty="0">
                <a:solidFill>
                  <a:srgbClr val="FFFFFF"/>
                </a:solidFill>
                <a:latin typeface="Arial"/>
                <a:cs typeface="Arial"/>
              </a:rPr>
              <a:t>р</a:t>
            </a:r>
            <a:r>
              <a:rPr sz="2400" b="1" spc="-90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дн</a:t>
            </a:r>
            <a:r>
              <a:rPr sz="2400" b="1" spc="10" dirty="0">
                <a:solidFill>
                  <a:srgbClr val="FFFFFF"/>
                </a:solidFill>
                <a:latin typeface="Arial"/>
                <a:cs typeface="Arial"/>
              </a:rPr>
              <a:t>и</a:t>
            </a:r>
            <a:r>
              <a:rPr sz="2400" b="1" spc="-40" dirty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ов</a:t>
            </a:r>
            <a:endParaRPr sz="2400">
              <a:latin typeface="Arial"/>
              <a:cs typeface="Arial"/>
            </a:endParaRPr>
          </a:p>
          <a:p>
            <a:pPr marL="2540" algn="ctr">
              <a:lnSpc>
                <a:spcPct val="100000"/>
              </a:lnSpc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&lt;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100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71537" y="2912999"/>
            <a:ext cx="8818880" cy="1081405"/>
          </a:xfrm>
          <a:custGeom>
            <a:avLst/>
            <a:gdLst/>
            <a:ahLst/>
            <a:cxnLst/>
            <a:rect l="l" t="t" r="r" b="b"/>
            <a:pathLst>
              <a:path w="8818880" h="1081404">
                <a:moveTo>
                  <a:pt x="8638349" y="0"/>
                </a:moveTo>
                <a:lnTo>
                  <a:pt x="180187" y="0"/>
                </a:lnTo>
                <a:lnTo>
                  <a:pt x="132285" y="6443"/>
                </a:lnTo>
                <a:lnTo>
                  <a:pt x="89242" y="24623"/>
                </a:lnTo>
                <a:lnTo>
                  <a:pt x="52774" y="52816"/>
                </a:lnTo>
                <a:lnTo>
                  <a:pt x="24600" y="89295"/>
                </a:lnTo>
                <a:lnTo>
                  <a:pt x="6436" y="132335"/>
                </a:lnTo>
                <a:lnTo>
                  <a:pt x="0" y="180212"/>
                </a:lnTo>
                <a:lnTo>
                  <a:pt x="0" y="900938"/>
                </a:lnTo>
                <a:lnTo>
                  <a:pt x="6436" y="948859"/>
                </a:lnTo>
                <a:lnTo>
                  <a:pt x="24600" y="991912"/>
                </a:lnTo>
                <a:lnTo>
                  <a:pt x="52774" y="1028382"/>
                </a:lnTo>
                <a:lnTo>
                  <a:pt x="89242" y="1056555"/>
                </a:lnTo>
                <a:lnTo>
                  <a:pt x="132285" y="1074716"/>
                </a:lnTo>
                <a:lnTo>
                  <a:pt x="180187" y="1081151"/>
                </a:lnTo>
                <a:lnTo>
                  <a:pt x="8638349" y="1081151"/>
                </a:lnTo>
                <a:lnTo>
                  <a:pt x="8686270" y="1074716"/>
                </a:lnTo>
                <a:lnTo>
                  <a:pt x="8729323" y="1056555"/>
                </a:lnTo>
                <a:lnTo>
                  <a:pt x="8765794" y="1028382"/>
                </a:lnTo>
                <a:lnTo>
                  <a:pt x="8793966" y="991912"/>
                </a:lnTo>
                <a:lnTo>
                  <a:pt x="8812127" y="948859"/>
                </a:lnTo>
                <a:lnTo>
                  <a:pt x="8818562" y="900938"/>
                </a:lnTo>
                <a:lnTo>
                  <a:pt x="8818562" y="180212"/>
                </a:lnTo>
                <a:lnTo>
                  <a:pt x="8812127" y="132335"/>
                </a:lnTo>
                <a:lnTo>
                  <a:pt x="8793966" y="89295"/>
                </a:lnTo>
                <a:lnTo>
                  <a:pt x="8765793" y="52816"/>
                </a:lnTo>
                <a:lnTo>
                  <a:pt x="8729323" y="24623"/>
                </a:lnTo>
                <a:lnTo>
                  <a:pt x="8686270" y="6443"/>
                </a:lnTo>
                <a:lnTo>
                  <a:pt x="8638349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71537" y="2912999"/>
            <a:ext cx="8818880" cy="1081405"/>
          </a:xfrm>
          <a:custGeom>
            <a:avLst/>
            <a:gdLst/>
            <a:ahLst/>
            <a:cxnLst/>
            <a:rect l="l" t="t" r="r" b="b"/>
            <a:pathLst>
              <a:path w="8818880" h="1081404">
                <a:moveTo>
                  <a:pt x="0" y="180212"/>
                </a:moveTo>
                <a:lnTo>
                  <a:pt x="6436" y="132335"/>
                </a:lnTo>
                <a:lnTo>
                  <a:pt x="24600" y="89295"/>
                </a:lnTo>
                <a:lnTo>
                  <a:pt x="52774" y="52816"/>
                </a:lnTo>
                <a:lnTo>
                  <a:pt x="89242" y="24623"/>
                </a:lnTo>
                <a:lnTo>
                  <a:pt x="132285" y="6443"/>
                </a:lnTo>
                <a:lnTo>
                  <a:pt x="180187" y="0"/>
                </a:lnTo>
                <a:lnTo>
                  <a:pt x="8638349" y="0"/>
                </a:lnTo>
                <a:lnTo>
                  <a:pt x="8686270" y="6443"/>
                </a:lnTo>
                <a:lnTo>
                  <a:pt x="8729323" y="24623"/>
                </a:lnTo>
                <a:lnTo>
                  <a:pt x="8765793" y="52816"/>
                </a:lnTo>
                <a:lnTo>
                  <a:pt x="8793966" y="89295"/>
                </a:lnTo>
                <a:lnTo>
                  <a:pt x="8812127" y="132335"/>
                </a:lnTo>
                <a:lnTo>
                  <a:pt x="8818562" y="180212"/>
                </a:lnTo>
                <a:lnTo>
                  <a:pt x="8818562" y="900938"/>
                </a:lnTo>
                <a:lnTo>
                  <a:pt x="8812127" y="948859"/>
                </a:lnTo>
                <a:lnTo>
                  <a:pt x="8793966" y="991912"/>
                </a:lnTo>
                <a:lnTo>
                  <a:pt x="8765794" y="1028382"/>
                </a:lnTo>
                <a:lnTo>
                  <a:pt x="8729323" y="1056555"/>
                </a:lnTo>
                <a:lnTo>
                  <a:pt x="8686270" y="1074716"/>
                </a:lnTo>
                <a:lnTo>
                  <a:pt x="8638349" y="1081151"/>
                </a:lnTo>
                <a:lnTo>
                  <a:pt x="180187" y="1081151"/>
                </a:lnTo>
                <a:lnTo>
                  <a:pt x="132285" y="1074716"/>
                </a:lnTo>
                <a:lnTo>
                  <a:pt x="89242" y="1056555"/>
                </a:lnTo>
                <a:lnTo>
                  <a:pt x="52774" y="1028382"/>
                </a:lnTo>
                <a:lnTo>
                  <a:pt x="24600" y="991912"/>
                </a:lnTo>
                <a:lnTo>
                  <a:pt x="6436" y="948859"/>
                </a:lnTo>
                <a:lnTo>
                  <a:pt x="0" y="900938"/>
                </a:lnTo>
                <a:lnTo>
                  <a:pt x="0" y="18021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01700" y="4213225"/>
            <a:ext cx="8818880" cy="1224280"/>
          </a:xfrm>
          <a:custGeom>
            <a:avLst/>
            <a:gdLst/>
            <a:ahLst/>
            <a:cxnLst/>
            <a:rect l="l" t="t" r="r" b="b"/>
            <a:pathLst>
              <a:path w="8818880" h="1224279">
                <a:moveTo>
                  <a:pt x="8614537" y="0"/>
                </a:moveTo>
                <a:lnTo>
                  <a:pt x="204000" y="0"/>
                </a:lnTo>
                <a:lnTo>
                  <a:pt x="157226" y="5386"/>
                </a:lnTo>
                <a:lnTo>
                  <a:pt x="114287" y="20730"/>
                </a:lnTo>
                <a:lnTo>
                  <a:pt x="76410" y="44806"/>
                </a:lnTo>
                <a:lnTo>
                  <a:pt x="44817" y="76392"/>
                </a:lnTo>
                <a:lnTo>
                  <a:pt x="20735" y="114262"/>
                </a:lnTo>
                <a:lnTo>
                  <a:pt x="5388" y="157194"/>
                </a:lnTo>
                <a:lnTo>
                  <a:pt x="0" y="203962"/>
                </a:lnTo>
                <a:lnTo>
                  <a:pt x="0" y="1019937"/>
                </a:lnTo>
                <a:lnTo>
                  <a:pt x="5388" y="1066704"/>
                </a:lnTo>
                <a:lnTo>
                  <a:pt x="20735" y="1109636"/>
                </a:lnTo>
                <a:lnTo>
                  <a:pt x="44817" y="1147506"/>
                </a:lnTo>
                <a:lnTo>
                  <a:pt x="76410" y="1179092"/>
                </a:lnTo>
                <a:lnTo>
                  <a:pt x="114287" y="1203168"/>
                </a:lnTo>
                <a:lnTo>
                  <a:pt x="157226" y="1218512"/>
                </a:lnTo>
                <a:lnTo>
                  <a:pt x="204000" y="1223899"/>
                </a:lnTo>
                <a:lnTo>
                  <a:pt x="8614537" y="1223899"/>
                </a:lnTo>
                <a:lnTo>
                  <a:pt x="8661311" y="1218512"/>
                </a:lnTo>
                <a:lnTo>
                  <a:pt x="8704261" y="1203168"/>
                </a:lnTo>
                <a:lnTo>
                  <a:pt x="8742156" y="1179092"/>
                </a:lnTo>
                <a:lnTo>
                  <a:pt x="8773769" y="1147506"/>
                </a:lnTo>
                <a:lnTo>
                  <a:pt x="8797870" y="1109636"/>
                </a:lnTo>
                <a:lnTo>
                  <a:pt x="8813232" y="1066704"/>
                </a:lnTo>
                <a:lnTo>
                  <a:pt x="8818626" y="1019937"/>
                </a:lnTo>
                <a:lnTo>
                  <a:pt x="8818626" y="203962"/>
                </a:lnTo>
                <a:lnTo>
                  <a:pt x="8813232" y="157194"/>
                </a:lnTo>
                <a:lnTo>
                  <a:pt x="8797870" y="114262"/>
                </a:lnTo>
                <a:lnTo>
                  <a:pt x="8773769" y="76392"/>
                </a:lnTo>
                <a:lnTo>
                  <a:pt x="8742156" y="44806"/>
                </a:lnTo>
                <a:lnTo>
                  <a:pt x="8704261" y="20730"/>
                </a:lnTo>
                <a:lnTo>
                  <a:pt x="8661311" y="5386"/>
                </a:lnTo>
                <a:lnTo>
                  <a:pt x="8614537" y="0"/>
                </a:lnTo>
                <a:close/>
              </a:path>
            </a:pathLst>
          </a:custGeom>
          <a:solidFill>
            <a:srgbClr val="005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01700" y="4213225"/>
            <a:ext cx="8818880" cy="1224280"/>
          </a:xfrm>
          <a:custGeom>
            <a:avLst/>
            <a:gdLst/>
            <a:ahLst/>
            <a:cxnLst/>
            <a:rect l="l" t="t" r="r" b="b"/>
            <a:pathLst>
              <a:path w="8818880" h="1224279">
                <a:moveTo>
                  <a:pt x="0" y="203962"/>
                </a:moveTo>
                <a:lnTo>
                  <a:pt x="5388" y="157194"/>
                </a:lnTo>
                <a:lnTo>
                  <a:pt x="20735" y="114262"/>
                </a:lnTo>
                <a:lnTo>
                  <a:pt x="44817" y="76392"/>
                </a:lnTo>
                <a:lnTo>
                  <a:pt x="76410" y="44806"/>
                </a:lnTo>
                <a:lnTo>
                  <a:pt x="114287" y="20730"/>
                </a:lnTo>
                <a:lnTo>
                  <a:pt x="157226" y="5386"/>
                </a:lnTo>
                <a:lnTo>
                  <a:pt x="204000" y="0"/>
                </a:lnTo>
                <a:lnTo>
                  <a:pt x="8614537" y="0"/>
                </a:lnTo>
                <a:lnTo>
                  <a:pt x="8661311" y="5386"/>
                </a:lnTo>
                <a:lnTo>
                  <a:pt x="8704261" y="20730"/>
                </a:lnTo>
                <a:lnTo>
                  <a:pt x="8742156" y="44806"/>
                </a:lnTo>
                <a:lnTo>
                  <a:pt x="8773769" y="76392"/>
                </a:lnTo>
                <a:lnTo>
                  <a:pt x="8797870" y="114262"/>
                </a:lnTo>
                <a:lnTo>
                  <a:pt x="8813232" y="157194"/>
                </a:lnTo>
                <a:lnTo>
                  <a:pt x="8818626" y="203962"/>
                </a:lnTo>
                <a:lnTo>
                  <a:pt x="8818626" y="1019937"/>
                </a:lnTo>
                <a:lnTo>
                  <a:pt x="8813232" y="1066704"/>
                </a:lnTo>
                <a:lnTo>
                  <a:pt x="8797870" y="1109636"/>
                </a:lnTo>
                <a:lnTo>
                  <a:pt x="8773769" y="1147506"/>
                </a:lnTo>
                <a:lnTo>
                  <a:pt x="8742156" y="1179092"/>
                </a:lnTo>
                <a:lnTo>
                  <a:pt x="8704261" y="1203168"/>
                </a:lnTo>
                <a:lnTo>
                  <a:pt x="8661311" y="1218512"/>
                </a:lnTo>
                <a:lnTo>
                  <a:pt x="8614537" y="1223899"/>
                </a:lnTo>
                <a:lnTo>
                  <a:pt x="204000" y="1223899"/>
                </a:lnTo>
                <a:lnTo>
                  <a:pt x="157226" y="1218512"/>
                </a:lnTo>
                <a:lnTo>
                  <a:pt x="114287" y="1203168"/>
                </a:lnTo>
                <a:lnTo>
                  <a:pt x="76410" y="1179092"/>
                </a:lnTo>
                <a:lnTo>
                  <a:pt x="44817" y="1147506"/>
                </a:lnTo>
                <a:lnTo>
                  <a:pt x="20735" y="1109636"/>
                </a:lnTo>
                <a:lnTo>
                  <a:pt x="5388" y="1066704"/>
                </a:lnTo>
                <a:lnTo>
                  <a:pt x="0" y="1019937"/>
                </a:lnTo>
                <a:lnTo>
                  <a:pt x="0" y="203962"/>
                </a:lnTo>
                <a:close/>
              </a:path>
            </a:pathLst>
          </a:custGeom>
          <a:ln w="25400">
            <a:solidFill>
              <a:srgbClr val="005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40383" y="3068192"/>
            <a:ext cx="8042909" cy="23120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9580" marR="508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В 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местном 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нормативном правовом 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акте упомянут  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осуществляемый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вид</a:t>
            </a:r>
            <a:r>
              <a:rPr sz="2400" b="1" spc="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деятельности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100">
              <a:latin typeface="Times New Roman"/>
              <a:cs typeface="Times New Roman"/>
            </a:endParaRPr>
          </a:p>
          <a:p>
            <a:pPr marL="335915" algn="ctr">
              <a:lnSpc>
                <a:spcPct val="100000"/>
              </a:lnSpc>
            </a:pP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Деятельность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не 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осуществляется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2400" b="1" spc="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рамках:</a:t>
            </a:r>
            <a:endParaRPr sz="2400">
              <a:latin typeface="Arial"/>
              <a:cs typeface="Arial"/>
            </a:endParaRPr>
          </a:p>
          <a:p>
            <a:pPr marL="120014" indent="-107314">
              <a:lnSpc>
                <a:spcPct val="100000"/>
              </a:lnSpc>
              <a:buSzPct val="95833"/>
              <a:buFont typeface="Arial"/>
              <a:buChar char="•"/>
              <a:tabLst>
                <a:tab pos="120650" algn="l"/>
              </a:tabLst>
            </a:pP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договора 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простого</a:t>
            </a:r>
            <a:r>
              <a:rPr sz="2400" b="1" spc="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товарищества</a:t>
            </a:r>
            <a:endParaRPr sz="2400">
              <a:latin typeface="Arial"/>
              <a:cs typeface="Arial"/>
            </a:endParaRPr>
          </a:p>
          <a:p>
            <a:pPr marL="120014" indent="-107314">
              <a:lnSpc>
                <a:spcPct val="100000"/>
              </a:lnSpc>
              <a:buSzPct val="95833"/>
              <a:buFont typeface="Arial"/>
              <a:buChar char="•"/>
              <a:tabLst>
                <a:tab pos="120650" algn="l"/>
              </a:tabLst>
            </a:pP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договора доверительного управления</a:t>
            </a:r>
            <a:r>
              <a:rPr sz="2400" b="1" spc="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имущества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03287" y="5653023"/>
            <a:ext cx="4156710" cy="1440180"/>
          </a:xfrm>
          <a:custGeom>
            <a:avLst/>
            <a:gdLst/>
            <a:ahLst/>
            <a:cxnLst/>
            <a:rect l="l" t="t" r="r" b="b"/>
            <a:pathLst>
              <a:path w="4156710" h="1440179">
                <a:moveTo>
                  <a:pt x="3916108" y="0"/>
                </a:moveTo>
                <a:lnTo>
                  <a:pt x="239979" y="0"/>
                </a:lnTo>
                <a:lnTo>
                  <a:pt x="191614" y="4880"/>
                </a:lnTo>
                <a:lnTo>
                  <a:pt x="146568" y="18877"/>
                </a:lnTo>
                <a:lnTo>
                  <a:pt x="105804" y="41020"/>
                </a:lnTo>
                <a:lnTo>
                  <a:pt x="70288" y="70342"/>
                </a:lnTo>
                <a:lnTo>
                  <a:pt x="40984" y="105872"/>
                </a:lnTo>
                <a:lnTo>
                  <a:pt x="18858" y="146643"/>
                </a:lnTo>
                <a:lnTo>
                  <a:pt x="4875" y="191685"/>
                </a:lnTo>
                <a:lnTo>
                  <a:pt x="0" y="240029"/>
                </a:lnTo>
                <a:lnTo>
                  <a:pt x="0" y="1199946"/>
                </a:lnTo>
                <a:lnTo>
                  <a:pt x="4875" y="1248311"/>
                </a:lnTo>
                <a:lnTo>
                  <a:pt x="18858" y="1293357"/>
                </a:lnTo>
                <a:lnTo>
                  <a:pt x="40984" y="1334121"/>
                </a:lnTo>
                <a:lnTo>
                  <a:pt x="70288" y="1369637"/>
                </a:lnTo>
                <a:lnTo>
                  <a:pt x="105804" y="1398941"/>
                </a:lnTo>
                <a:lnTo>
                  <a:pt x="146568" y="1421067"/>
                </a:lnTo>
                <a:lnTo>
                  <a:pt x="191614" y="1435050"/>
                </a:lnTo>
                <a:lnTo>
                  <a:pt x="239979" y="1439926"/>
                </a:lnTo>
                <a:lnTo>
                  <a:pt x="3916108" y="1439926"/>
                </a:lnTo>
                <a:lnTo>
                  <a:pt x="3964453" y="1435050"/>
                </a:lnTo>
                <a:lnTo>
                  <a:pt x="4009495" y="1421067"/>
                </a:lnTo>
                <a:lnTo>
                  <a:pt x="4050265" y="1398941"/>
                </a:lnTo>
                <a:lnTo>
                  <a:pt x="4085796" y="1369637"/>
                </a:lnTo>
                <a:lnTo>
                  <a:pt x="4115117" y="1334121"/>
                </a:lnTo>
                <a:lnTo>
                  <a:pt x="4137261" y="1293357"/>
                </a:lnTo>
                <a:lnTo>
                  <a:pt x="4151257" y="1248311"/>
                </a:lnTo>
                <a:lnTo>
                  <a:pt x="4156138" y="1199946"/>
                </a:lnTo>
                <a:lnTo>
                  <a:pt x="4156138" y="240029"/>
                </a:lnTo>
                <a:lnTo>
                  <a:pt x="4151257" y="191685"/>
                </a:lnTo>
                <a:lnTo>
                  <a:pt x="4137261" y="146643"/>
                </a:lnTo>
                <a:lnTo>
                  <a:pt x="4115117" y="105872"/>
                </a:lnTo>
                <a:lnTo>
                  <a:pt x="4085796" y="70342"/>
                </a:lnTo>
                <a:lnTo>
                  <a:pt x="4050265" y="41020"/>
                </a:lnTo>
                <a:lnTo>
                  <a:pt x="4009495" y="18877"/>
                </a:lnTo>
                <a:lnTo>
                  <a:pt x="3964453" y="4880"/>
                </a:lnTo>
                <a:lnTo>
                  <a:pt x="3916108" y="0"/>
                </a:lnTo>
                <a:close/>
              </a:path>
            </a:pathLst>
          </a:custGeom>
          <a:solidFill>
            <a:srgbClr val="5F497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03287" y="5653023"/>
            <a:ext cx="4156710" cy="1440180"/>
          </a:xfrm>
          <a:custGeom>
            <a:avLst/>
            <a:gdLst/>
            <a:ahLst/>
            <a:cxnLst/>
            <a:rect l="l" t="t" r="r" b="b"/>
            <a:pathLst>
              <a:path w="4156710" h="1440179">
                <a:moveTo>
                  <a:pt x="0" y="240029"/>
                </a:moveTo>
                <a:lnTo>
                  <a:pt x="4875" y="191685"/>
                </a:lnTo>
                <a:lnTo>
                  <a:pt x="18858" y="146643"/>
                </a:lnTo>
                <a:lnTo>
                  <a:pt x="40984" y="105872"/>
                </a:lnTo>
                <a:lnTo>
                  <a:pt x="70288" y="70342"/>
                </a:lnTo>
                <a:lnTo>
                  <a:pt x="105804" y="41020"/>
                </a:lnTo>
                <a:lnTo>
                  <a:pt x="146568" y="18877"/>
                </a:lnTo>
                <a:lnTo>
                  <a:pt x="191614" y="4880"/>
                </a:lnTo>
                <a:lnTo>
                  <a:pt x="239979" y="0"/>
                </a:lnTo>
                <a:lnTo>
                  <a:pt x="3916108" y="0"/>
                </a:lnTo>
                <a:lnTo>
                  <a:pt x="3964453" y="4880"/>
                </a:lnTo>
                <a:lnTo>
                  <a:pt x="4009495" y="18877"/>
                </a:lnTo>
                <a:lnTo>
                  <a:pt x="4050265" y="41020"/>
                </a:lnTo>
                <a:lnTo>
                  <a:pt x="4085796" y="70342"/>
                </a:lnTo>
                <a:lnTo>
                  <a:pt x="4115117" y="105872"/>
                </a:lnTo>
                <a:lnTo>
                  <a:pt x="4137261" y="146643"/>
                </a:lnTo>
                <a:lnTo>
                  <a:pt x="4151257" y="191685"/>
                </a:lnTo>
                <a:lnTo>
                  <a:pt x="4156138" y="240029"/>
                </a:lnTo>
                <a:lnTo>
                  <a:pt x="4156138" y="1199946"/>
                </a:lnTo>
                <a:lnTo>
                  <a:pt x="4151257" y="1248311"/>
                </a:lnTo>
                <a:lnTo>
                  <a:pt x="4137261" y="1293357"/>
                </a:lnTo>
                <a:lnTo>
                  <a:pt x="4115117" y="1334121"/>
                </a:lnTo>
                <a:lnTo>
                  <a:pt x="4085796" y="1369637"/>
                </a:lnTo>
                <a:lnTo>
                  <a:pt x="4050265" y="1398941"/>
                </a:lnTo>
                <a:lnTo>
                  <a:pt x="4009495" y="1421067"/>
                </a:lnTo>
                <a:lnTo>
                  <a:pt x="3964453" y="1435050"/>
                </a:lnTo>
                <a:lnTo>
                  <a:pt x="3916108" y="1439926"/>
                </a:lnTo>
                <a:lnTo>
                  <a:pt x="239979" y="1439926"/>
                </a:lnTo>
                <a:lnTo>
                  <a:pt x="191614" y="1435050"/>
                </a:lnTo>
                <a:lnTo>
                  <a:pt x="146568" y="1421067"/>
                </a:lnTo>
                <a:lnTo>
                  <a:pt x="105804" y="1398941"/>
                </a:lnTo>
                <a:lnTo>
                  <a:pt x="70288" y="1369637"/>
                </a:lnTo>
                <a:lnTo>
                  <a:pt x="40984" y="1334121"/>
                </a:lnTo>
                <a:lnTo>
                  <a:pt x="18858" y="1293357"/>
                </a:lnTo>
                <a:lnTo>
                  <a:pt x="4875" y="1248311"/>
                </a:lnTo>
                <a:lnTo>
                  <a:pt x="0" y="1199946"/>
                </a:lnTo>
                <a:lnTo>
                  <a:pt x="0" y="24002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284477" y="5805042"/>
            <a:ext cx="339979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Налогоплательщик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не  </a:t>
            </a:r>
            <a:r>
              <a:rPr sz="2400" b="1" spc="-25" dirty="0">
                <a:solidFill>
                  <a:srgbClr val="FFFFFF"/>
                </a:solidFill>
                <a:latin typeface="Arial"/>
                <a:cs typeface="Arial"/>
              </a:rPr>
              <a:t>относится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к</a:t>
            </a:r>
            <a:r>
              <a:rPr sz="240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категории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«крупнейших»</a:t>
            </a:r>
            <a:endParaRPr sz="24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961251" y="1405001"/>
            <a:ext cx="2759075" cy="1323975"/>
          </a:xfrm>
          <a:custGeom>
            <a:avLst/>
            <a:gdLst/>
            <a:ahLst/>
            <a:cxnLst/>
            <a:rect l="l" t="t" r="r" b="b"/>
            <a:pathLst>
              <a:path w="2759075" h="1323975">
                <a:moveTo>
                  <a:pt x="2538349" y="0"/>
                </a:moveTo>
                <a:lnTo>
                  <a:pt x="220599" y="0"/>
                </a:lnTo>
                <a:lnTo>
                  <a:pt x="176115" y="4478"/>
                </a:lnTo>
                <a:lnTo>
                  <a:pt x="134695" y="17323"/>
                </a:lnTo>
                <a:lnTo>
                  <a:pt x="97221" y="37652"/>
                </a:lnTo>
                <a:lnTo>
                  <a:pt x="64579" y="64579"/>
                </a:lnTo>
                <a:lnTo>
                  <a:pt x="37652" y="97221"/>
                </a:lnTo>
                <a:lnTo>
                  <a:pt x="17323" y="134695"/>
                </a:lnTo>
                <a:lnTo>
                  <a:pt x="4478" y="176115"/>
                </a:lnTo>
                <a:lnTo>
                  <a:pt x="0" y="220599"/>
                </a:lnTo>
                <a:lnTo>
                  <a:pt x="0" y="1103249"/>
                </a:lnTo>
                <a:lnTo>
                  <a:pt x="4478" y="1147732"/>
                </a:lnTo>
                <a:lnTo>
                  <a:pt x="17323" y="1189152"/>
                </a:lnTo>
                <a:lnTo>
                  <a:pt x="37652" y="1226626"/>
                </a:lnTo>
                <a:lnTo>
                  <a:pt x="64579" y="1259268"/>
                </a:lnTo>
                <a:lnTo>
                  <a:pt x="97221" y="1286195"/>
                </a:lnTo>
                <a:lnTo>
                  <a:pt x="134695" y="1306524"/>
                </a:lnTo>
                <a:lnTo>
                  <a:pt x="176115" y="1319369"/>
                </a:lnTo>
                <a:lnTo>
                  <a:pt x="220599" y="1323848"/>
                </a:lnTo>
                <a:lnTo>
                  <a:pt x="2538349" y="1323848"/>
                </a:lnTo>
                <a:lnTo>
                  <a:pt x="2582837" y="1319369"/>
                </a:lnTo>
                <a:lnTo>
                  <a:pt x="2624272" y="1306524"/>
                </a:lnTo>
                <a:lnTo>
                  <a:pt x="2661766" y="1286195"/>
                </a:lnTo>
                <a:lnTo>
                  <a:pt x="2694431" y="1259268"/>
                </a:lnTo>
                <a:lnTo>
                  <a:pt x="2721382" y="1226626"/>
                </a:lnTo>
                <a:lnTo>
                  <a:pt x="2741731" y="1189152"/>
                </a:lnTo>
                <a:lnTo>
                  <a:pt x="2754591" y="1147732"/>
                </a:lnTo>
                <a:lnTo>
                  <a:pt x="2759075" y="1103249"/>
                </a:lnTo>
                <a:lnTo>
                  <a:pt x="2759075" y="220599"/>
                </a:lnTo>
                <a:lnTo>
                  <a:pt x="2754591" y="176115"/>
                </a:lnTo>
                <a:lnTo>
                  <a:pt x="2741731" y="134695"/>
                </a:lnTo>
                <a:lnTo>
                  <a:pt x="2721382" y="97221"/>
                </a:lnTo>
                <a:lnTo>
                  <a:pt x="2694431" y="64579"/>
                </a:lnTo>
                <a:lnTo>
                  <a:pt x="2661766" y="37652"/>
                </a:lnTo>
                <a:lnTo>
                  <a:pt x="2624272" y="17323"/>
                </a:lnTo>
                <a:lnTo>
                  <a:pt x="2582837" y="4478"/>
                </a:lnTo>
                <a:lnTo>
                  <a:pt x="2538349" y="0"/>
                </a:lnTo>
                <a:close/>
              </a:path>
            </a:pathLst>
          </a:custGeom>
          <a:solidFill>
            <a:srgbClr val="00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961251" y="1405001"/>
            <a:ext cx="2759075" cy="1323975"/>
          </a:xfrm>
          <a:custGeom>
            <a:avLst/>
            <a:gdLst/>
            <a:ahLst/>
            <a:cxnLst/>
            <a:rect l="l" t="t" r="r" b="b"/>
            <a:pathLst>
              <a:path w="2759075" h="1323975">
                <a:moveTo>
                  <a:pt x="0" y="220599"/>
                </a:moveTo>
                <a:lnTo>
                  <a:pt x="4478" y="176115"/>
                </a:lnTo>
                <a:lnTo>
                  <a:pt x="17323" y="134695"/>
                </a:lnTo>
                <a:lnTo>
                  <a:pt x="37652" y="97221"/>
                </a:lnTo>
                <a:lnTo>
                  <a:pt x="64579" y="64579"/>
                </a:lnTo>
                <a:lnTo>
                  <a:pt x="97221" y="37652"/>
                </a:lnTo>
                <a:lnTo>
                  <a:pt x="134695" y="17323"/>
                </a:lnTo>
                <a:lnTo>
                  <a:pt x="176115" y="4478"/>
                </a:lnTo>
                <a:lnTo>
                  <a:pt x="220599" y="0"/>
                </a:lnTo>
                <a:lnTo>
                  <a:pt x="2538349" y="0"/>
                </a:lnTo>
                <a:lnTo>
                  <a:pt x="2582837" y="4478"/>
                </a:lnTo>
                <a:lnTo>
                  <a:pt x="2624272" y="17323"/>
                </a:lnTo>
                <a:lnTo>
                  <a:pt x="2661766" y="37652"/>
                </a:lnTo>
                <a:lnTo>
                  <a:pt x="2694431" y="64579"/>
                </a:lnTo>
                <a:lnTo>
                  <a:pt x="2721382" y="97221"/>
                </a:lnTo>
                <a:lnTo>
                  <a:pt x="2741731" y="134695"/>
                </a:lnTo>
                <a:lnTo>
                  <a:pt x="2754591" y="176115"/>
                </a:lnTo>
                <a:lnTo>
                  <a:pt x="2759075" y="220599"/>
                </a:lnTo>
                <a:lnTo>
                  <a:pt x="2759075" y="1103249"/>
                </a:lnTo>
                <a:lnTo>
                  <a:pt x="2754591" y="1147732"/>
                </a:lnTo>
                <a:lnTo>
                  <a:pt x="2741731" y="1189152"/>
                </a:lnTo>
                <a:lnTo>
                  <a:pt x="2721382" y="1226626"/>
                </a:lnTo>
                <a:lnTo>
                  <a:pt x="2694431" y="1259268"/>
                </a:lnTo>
                <a:lnTo>
                  <a:pt x="2661766" y="1286195"/>
                </a:lnTo>
                <a:lnTo>
                  <a:pt x="2624272" y="1306524"/>
                </a:lnTo>
                <a:lnTo>
                  <a:pt x="2582837" y="1319369"/>
                </a:lnTo>
                <a:lnTo>
                  <a:pt x="2538349" y="1323848"/>
                </a:lnTo>
                <a:lnTo>
                  <a:pt x="220599" y="1323848"/>
                </a:lnTo>
                <a:lnTo>
                  <a:pt x="176115" y="1319369"/>
                </a:lnTo>
                <a:lnTo>
                  <a:pt x="134695" y="1306524"/>
                </a:lnTo>
                <a:lnTo>
                  <a:pt x="97221" y="1286195"/>
                </a:lnTo>
                <a:lnTo>
                  <a:pt x="64579" y="1259268"/>
                </a:lnTo>
                <a:lnTo>
                  <a:pt x="37652" y="1226626"/>
                </a:lnTo>
                <a:lnTo>
                  <a:pt x="17323" y="1189152"/>
                </a:lnTo>
                <a:lnTo>
                  <a:pt x="4478" y="1147732"/>
                </a:lnTo>
                <a:lnTo>
                  <a:pt x="0" y="1103249"/>
                </a:lnTo>
                <a:lnTo>
                  <a:pt x="0" y="22059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212583" y="1406779"/>
            <a:ext cx="2256790" cy="1306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100"/>
              </a:spcBef>
            </a:pPr>
            <a:r>
              <a:rPr sz="2100" b="1" spc="-15" dirty="0">
                <a:solidFill>
                  <a:srgbClr val="FFFFFF"/>
                </a:solidFill>
                <a:latin typeface="Arial"/>
                <a:cs typeface="Arial"/>
              </a:rPr>
              <a:t>Режим </a:t>
            </a:r>
            <a:r>
              <a:rPr sz="2100" b="1" spc="-10" dirty="0">
                <a:solidFill>
                  <a:srgbClr val="FFFFFF"/>
                </a:solidFill>
                <a:latin typeface="Arial"/>
                <a:cs typeface="Arial"/>
              </a:rPr>
              <a:t>введен  </a:t>
            </a:r>
            <a:r>
              <a:rPr sz="2100" b="1" dirty="0">
                <a:solidFill>
                  <a:srgbClr val="FFFFFF"/>
                </a:solidFill>
                <a:latin typeface="Arial"/>
                <a:cs typeface="Arial"/>
              </a:rPr>
              <a:t>на </a:t>
            </a:r>
            <a:r>
              <a:rPr sz="2100" b="1" spc="-15" dirty="0">
                <a:solidFill>
                  <a:srgbClr val="FFFFFF"/>
                </a:solidFill>
                <a:latin typeface="Arial"/>
                <a:cs typeface="Arial"/>
              </a:rPr>
              <a:t>территории  </a:t>
            </a:r>
            <a:r>
              <a:rPr sz="2100" b="1" spc="-35" dirty="0">
                <a:solidFill>
                  <a:srgbClr val="FFFFFF"/>
                </a:solidFill>
                <a:latin typeface="Arial"/>
                <a:cs typeface="Arial"/>
              </a:rPr>
              <a:t>м</a:t>
            </a:r>
            <a:r>
              <a:rPr sz="2100" b="1" spc="-45" dirty="0">
                <a:solidFill>
                  <a:srgbClr val="FFFFFF"/>
                </a:solidFill>
                <a:latin typeface="Arial"/>
                <a:cs typeface="Arial"/>
              </a:rPr>
              <a:t>у</a:t>
            </a:r>
            <a:r>
              <a:rPr sz="2100" b="1" dirty="0">
                <a:solidFill>
                  <a:srgbClr val="FFFFFF"/>
                </a:solidFill>
                <a:latin typeface="Arial"/>
                <a:cs typeface="Arial"/>
              </a:rPr>
              <a:t>ни</a:t>
            </a:r>
            <a:r>
              <a:rPr sz="2100" b="1" spc="5" dirty="0">
                <a:solidFill>
                  <a:srgbClr val="FFFFFF"/>
                </a:solidFill>
                <a:latin typeface="Arial"/>
                <a:cs typeface="Arial"/>
              </a:rPr>
              <a:t>ц</a:t>
            </a:r>
            <a:r>
              <a:rPr sz="2100" b="1" dirty="0">
                <a:solidFill>
                  <a:srgbClr val="FFFFFF"/>
                </a:solidFill>
                <a:latin typeface="Arial"/>
                <a:cs typeface="Arial"/>
              </a:rPr>
              <a:t>ипально</a:t>
            </a:r>
            <a:r>
              <a:rPr sz="2100" b="1" spc="-30" dirty="0">
                <a:solidFill>
                  <a:srgbClr val="FFFFFF"/>
                </a:solidFill>
                <a:latin typeface="Arial"/>
                <a:cs typeface="Arial"/>
              </a:rPr>
              <a:t>г</a:t>
            </a:r>
            <a:r>
              <a:rPr sz="2100" b="1" dirty="0">
                <a:solidFill>
                  <a:srgbClr val="FFFFFF"/>
                </a:solidFill>
                <a:latin typeface="Arial"/>
                <a:cs typeface="Arial"/>
              </a:rPr>
              <a:t>о  </a:t>
            </a:r>
            <a:r>
              <a:rPr sz="2100" b="1" spc="-10" dirty="0">
                <a:solidFill>
                  <a:srgbClr val="FFFFFF"/>
                </a:solidFill>
                <a:latin typeface="Arial"/>
                <a:cs typeface="Arial"/>
              </a:rPr>
              <a:t>образования</a:t>
            </a:r>
            <a:endParaRPr sz="21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675126" y="1405001"/>
            <a:ext cx="2968625" cy="1323975"/>
          </a:xfrm>
          <a:custGeom>
            <a:avLst/>
            <a:gdLst/>
            <a:ahLst/>
            <a:cxnLst/>
            <a:rect l="l" t="t" r="r" b="b"/>
            <a:pathLst>
              <a:path w="2968625" h="1323975">
                <a:moveTo>
                  <a:pt x="2747899" y="0"/>
                </a:moveTo>
                <a:lnTo>
                  <a:pt x="220599" y="0"/>
                </a:lnTo>
                <a:lnTo>
                  <a:pt x="176115" y="4478"/>
                </a:lnTo>
                <a:lnTo>
                  <a:pt x="134695" y="17323"/>
                </a:lnTo>
                <a:lnTo>
                  <a:pt x="97221" y="37652"/>
                </a:lnTo>
                <a:lnTo>
                  <a:pt x="64579" y="64579"/>
                </a:lnTo>
                <a:lnTo>
                  <a:pt x="37652" y="97221"/>
                </a:lnTo>
                <a:lnTo>
                  <a:pt x="17323" y="134695"/>
                </a:lnTo>
                <a:lnTo>
                  <a:pt x="4478" y="176115"/>
                </a:lnTo>
                <a:lnTo>
                  <a:pt x="0" y="220599"/>
                </a:lnTo>
                <a:lnTo>
                  <a:pt x="0" y="1103249"/>
                </a:lnTo>
                <a:lnTo>
                  <a:pt x="4478" y="1147732"/>
                </a:lnTo>
                <a:lnTo>
                  <a:pt x="17323" y="1189152"/>
                </a:lnTo>
                <a:lnTo>
                  <a:pt x="37652" y="1226626"/>
                </a:lnTo>
                <a:lnTo>
                  <a:pt x="64579" y="1259268"/>
                </a:lnTo>
                <a:lnTo>
                  <a:pt x="97221" y="1286195"/>
                </a:lnTo>
                <a:lnTo>
                  <a:pt x="134695" y="1306524"/>
                </a:lnTo>
                <a:lnTo>
                  <a:pt x="176115" y="1319369"/>
                </a:lnTo>
                <a:lnTo>
                  <a:pt x="220599" y="1323848"/>
                </a:lnTo>
                <a:lnTo>
                  <a:pt x="2747899" y="1323848"/>
                </a:lnTo>
                <a:lnTo>
                  <a:pt x="2792387" y="1319369"/>
                </a:lnTo>
                <a:lnTo>
                  <a:pt x="2833822" y="1306524"/>
                </a:lnTo>
                <a:lnTo>
                  <a:pt x="2871316" y="1286195"/>
                </a:lnTo>
                <a:lnTo>
                  <a:pt x="2903981" y="1259268"/>
                </a:lnTo>
                <a:lnTo>
                  <a:pt x="2930932" y="1226626"/>
                </a:lnTo>
                <a:lnTo>
                  <a:pt x="2951281" y="1189152"/>
                </a:lnTo>
                <a:lnTo>
                  <a:pt x="2964141" y="1147732"/>
                </a:lnTo>
                <a:lnTo>
                  <a:pt x="2968625" y="1103249"/>
                </a:lnTo>
                <a:lnTo>
                  <a:pt x="2968625" y="220599"/>
                </a:lnTo>
                <a:lnTo>
                  <a:pt x="2964141" y="176115"/>
                </a:lnTo>
                <a:lnTo>
                  <a:pt x="2951281" y="134695"/>
                </a:lnTo>
                <a:lnTo>
                  <a:pt x="2930932" y="97221"/>
                </a:lnTo>
                <a:lnTo>
                  <a:pt x="2903981" y="64579"/>
                </a:lnTo>
                <a:lnTo>
                  <a:pt x="2871316" y="37652"/>
                </a:lnTo>
                <a:lnTo>
                  <a:pt x="2833822" y="17323"/>
                </a:lnTo>
                <a:lnTo>
                  <a:pt x="2792387" y="4478"/>
                </a:lnTo>
                <a:lnTo>
                  <a:pt x="2747899" y="0"/>
                </a:lnTo>
                <a:close/>
              </a:path>
            </a:pathLst>
          </a:custGeom>
          <a:solidFill>
            <a:srgbClr val="E6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675126" y="1405001"/>
            <a:ext cx="2968625" cy="1323975"/>
          </a:xfrm>
          <a:custGeom>
            <a:avLst/>
            <a:gdLst/>
            <a:ahLst/>
            <a:cxnLst/>
            <a:rect l="l" t="t" r="r" b="b"/>
            <a:pathLst>
              <a:path w="2968625" h="1323975">
                <a:moveTo>
                  <a:pt x="0" y="220599"/>
                </a:moveTo>
                <a:lnTo>
                  <a:pt x="4478" y="176115"/>
                </a:lnTo>
                <a:lnTo>
                  <a:pt x="17323" y="134695"/>
                </a:lnTo>
                <a:lnTo>
                  <a:pt x="37652" y="97221"/>
                </a:lnTo>
                <a:lnTo>
                  <a:pt x="64579" y="64579"/>
                </a:lnTo>
                <a:lnTo>
                  <a:pt x="97221" y="37652"/>
                </a:lnTo>
                <a:lnTo>
                  <a:pt x="134695" y="17323"/>
                </a:lnTo>
                <a:lnTo>
                  <a:pt x="176115" y="4478"/>
                </a:lnTo>
                <a:lnTo>
                  <a:pt x="220599" y="0"/>
                </a:lnTo>
                <a:lnTo>
                  <a:pt x="2747899" y="0"/>
                </a:lnTo>
                <a:lnTo>
                  <a:pt x="2792387" y="4478"/>
                </a:lnTo>
                <a:lnTo>
                  <a:pt x="2833822" y="17323"/>
                </a:lnTo>
                <a:lnTo>
                  <a:pt x="2871316" y="37652"/>
                </a:lnTo>
                <a:lnTo>
                  <a:pt x="2903981" y="64579"/>
                </a:lnTo>
                <a:lnTo>
                  <a:pt x="2930932" y="97221"/>
                </a:lnTo>
                <a:lnTo>
                  <a:pt x="2951281" y="134695"/>
                </a:lnTo>
                <a:lnTo>
                  <a:pt x="2964141" y="176115"/>
                </a:lnTo>
                <a:lnTo>
                  <a:pt x="2968625" y="220599"/>
                </a:lnTo>
                <a:lnTo>
                  <a:pt x="2968625" y="1103249"/>
                </a:lnTo>
                <a:lnTo>
                  <a:pt x="2964141" y="1147732"/>
                </a:lnTo>
                <a:lnTo>
                  <a:pt x="2951281" y="1189152"/>
                </a:lnTo>
                <a:lnTo>
                  <a:pt x="2930932" y="1226626"/>
                </a:lnTo>
                <a:lnTo>
                  <a:pt x="2903981" y="1259268"/>
                </a:lnTo>
                <a:lnTo>
                  <a:pt x="2871316" y="1286195"/>
                </a:lnTo>
                <a:lnTo>
                  <a:pt x="2833822" y="1306524"/>
                </a:lnTo>
                <a:lnTo>
                  <a:pt x="2792387" y="1319369"/>
                </a:lnTo>
                <a:lnTo>
                  <a:pt x="2747899" y="1323848"/>
                </a:lnTo>
                <a:lnTo>
                  <a:pt x="220599" y="1323848"/>
                </a:lnTo>
                <a:lnTo>
                  <a:pt x="176115" y="1319369"/>
                </a:lnTo>
                <a:lnTo>
                  <a:pt x="134695" y="1306524"/>
                </a:lnTo>
                <a:lnTo>
                  <a:pt x="97221" y="1286195"/>
                </a:lnTo>
                <a:lnTo>
                  <a:pt x="64579" y="1259268"/>
                </a:lnTo>
                <a:lnTo>
                  <a:pt x="37652" y="1226626"/>
                </a:lnTo>
                <a:lnTo>
                  <a:pt x="17323" y="1189152"/>
                </a:lnTo>
                <a:lnTo>
                  <a:pt x="4478" y="1147732"/>
                </a:lnTo>
                <a:lnTo>
                  <a:pt x="0" y="1103249"/>
                </a:lnTo>
                <a:lnTo>
                  <a:pt x="0" y="22059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4207890" y="1543938"/>
            <a:ext cx="1903095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2200" b="1" spc="-15" dirty="0">
                <a:solidFill>
                  <a:srgbClr val="FFFFFF"/>
                </a:solidFill>
                <a:latin typeface="Arial"/>
                <a:cs typeface="Arial"/>
              </a:rPr>
              <a:t>Доля</a:t>
            </a:r>
            <a:r>
              <a:rPr sz="2200" b="1" spc="-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Arial"/>
                <a:cs typeface="Arial"/>
              </a:rPr>
              <a:t>участия</a:t>
            </a:r>
            <a:endParaRPr sz="220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</a:pPr>
            <a:r>
              <a:rPr sz="2200" b="1" spc="-15" dirty="0">
                <a:solidFill>
                  <a:srgbClr val="FFFFFF"/>
                </a:solidFill>
                <a:latin typeface="Arial"/>
                <a:cs typeface="Arial"/>
              </a:rPr>
              <a:t>других</a:t>
            </a:r>
            <a:r>
              <a:rPr sz="22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b="1" spc="-45" dirty="0">
                <a:solidFill>
                  <a:srgbClr val="FFFFFF"/>
                </a:solidFill>
                <a:latin typeface="Arial"/>
                <a:cs typeface="Arial"/>
              </a:rPr>
              <a:t>ЮЛ</a:t>
            </a:r>
            <a:endParaRPr sz="2200">
              <a:latin typeface="Arial"/>
              <a:cs typeface="Arial"/>
            </a:endParaRPr>
          </a:p>
          <a:p>
            <a:pPr marL="85725" algn="ctr">
              <a:lnSpc>
                <a:spcPct val="100000"/>
              </a:lnSpc>
            </a:pPr>
            <a:r>
              <a:rPr sz="2200" b="1" spc="-5" dirty="0">
                <a:solidFill>
                  <a:srgbClr val="FFFFFF"/>
                </a:solidFill>
                <a:latin typeface="Arial"/>
                <a:cs typeface="Arial"/>
              </a:rPr>
              <a:t>&lt;</a:t>
            </a:r>
            <a:r>
              <a:rPr sz="22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Arial"/>
                <a:cs typeface="Arial"/>
              </a:rPr>
              <a:t>25%</a:t>
            </a:r>
            <a:endParaRPr sz="2200">
              <a:latin typeface="Arial"/>
              <a:cs typeface="Arial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715261" y="518287"/>
            <a:ext cx="72002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60" dirty="0"/>
              <a:t>Условия </a:t>
            </a:r>
            <a:r>
              <a:rPr spc="-35" dirty="0"/>
              <a:t>перехода </a:t>
            </a:r>
            <a:r>
              <a:rPr spc="-5" dirty="0"/>
              <a:t>на </a:t>
            </a:r>
            <a:r>
              <a:rPr spc="-35" dirty="0"/>
              <a:t>ЕНВД </a:t>
            </a:r>
            <a:r>
              <a:rPr spc="-5" dirty="0"/>
              <a:t>для</a:t>
            </a:r>
            <a:r>
              <a:rPr spc="85" dirty="0"/>
              <a:t> </a:t>
            </a:r>
            <a:r>
              <a:rPr spc="-5" dirty="0"/>
              <a:t>организаций</a:t>
            </a:r>
          </a:p>
        </p:txBody>
      </p:sp>
      <p:sp>
        <p:nvSpPr>
          <p:cNvPr id="21" name="object 21"/>
          <p:cNvSpPr/>
          <p:nvPr/>
        </p:nvSpPr>
        <p:spPr>
          <a:xfrm>
            <a:off x="5521325" y="5653023"/>
            <a:ext cx="4154804" cy="1440180"/>
          </a:xfrm>
          <a:custGeom>
            <a:avLst/>
            <a:gdLst/>
            <a:ahLst/>
            <a:cxnLst/>
            <a:rect l="l" t="t" r="r" b="b"/>
            <a:pathLst>
              <a:path w="4154804" h="1440179">
                <a:moveTo>
                  <a:pt x="3914521" y="0"/>
                </a:moveTo>
                <a:lnTo>
                  <a:pt x="240029" y="0"/>
                </a:lnTo>
                <a:lnTo>
                  <a:pt x="191648" y="4880"/>
                </a:lnTo>
                <a:lnTo>
                  <a:pt x="146589" y="18877"/>
                </a:lnTo>
                <a:lnTo>
                  <a:pt x="105816" y="41020"/>
                </a:lnTo>
                <a:lnTo>
                  <a:pt x="70294" y="70342"/>
                </a:lnTo>
                <a:lnTo>
                  <a:pt x="40987" y="105872"/>
                </a:lnTo>
                <a:lnTo>
                  <a:pt x="18859" y="146643"/>
                </a:lnTo>
                <a:lnTo>
                  <a:pt x="4875" y="191685"/>
                </a:lnTo>
                <a:lnTo>
                  <a:pt x="0" y="240029"/>
                </a:lnTo>
                <a:lnTo>
                  <a:pt x="0" y="1199946"/>
                </a:lnTo>
                <a:lnTo>
                  <a:pt x="4875" y="1248311"/>
                </a:lnTo>
                <a:lnTo>
                  <a:pt x="18859" y="1293357"/>
                </a:lnTo>
                <a:lnTo>
                  <a:pt x="40987" y="1334121"/>
                </a:lnTo>
                <a:lnTo>
                  <a:pt x="70294" y="1369637"/>
                </a:lnTo>
                <a:lnTo>
                  <a:pt x="105816" y="1398941"/>
                </a:lnTo>
                <a:lnTo>
                  <a:pt x="146589" y="1421067"/>
                </a:lnTo>
                <a:lnTo>
                  <a:pt x="191648" y="1435050"/>
                </a:lnTo>
                <a:lnTo>
                  <a:pt x="240029" y="1439926"/>
                </a:lnTo>
                <a:lnTo>
                  <a:pt x="3914521" y="1439926"/>
                </a:lnTo>
                <a:lnTo>
                  <a:pt x="3962865" y="1435050"/>
                </a:lnTo>
                <a:lnTo>
                  <a:pt x="4007907" y="1421067"/>
                </a:lnTo>
                <a:lnTo>
                  <a:pt x="4048678" y="1398941"/>
                </a:lnTo>
                <a:lnTo>
                  <a:pt x="4084208" y="1369637"/>
                </a:lnTo>
                <a:lnTo>
                  <a:pt x="4113530" y="1334121"/>
                </a:lnTo>
                <a:lnTo>
                  <a:pt x="4135673" y="1293357"/>
                </a:lnTo>
                <a:lnTo>
                  <a:pt x="4149670" y="1248311"/>
                </a:lnTo>
                <a:lnTo>
                  <a:pt x="4154551" y="1199946"/>
                </a:lnTo>
                <a:lnTo>
                  <a:pt x="4154551" y="240029"/>
                </a:lnTo>
                <a:lnTo>
                  <a:pt x="4149670" y="191685"/>
                </a:lnTo>
                <a:lnTo>
                  <a:pt x="4135673" y="146643"/>
                </a:lnTo>
                <a:lnTo>
                  <a:pt x="4113530" y="105872"/>
                </a:lnTo>
                <a:lnTo>
                  <a:pt x="4084208" y="70342"/>
                </a:lnTo>
                <a:lnTo>
                  <a:pt x="4048678" y="41020"/>
                </a:lnTo>
                <a:lnTo>
                  <a:pt x="4007907" y="18877"/>
                </a:lnTo>
                <a:lnTo>
                  <a:pt x="3962865" y="4880"/>
                </a:lnTo>
                <a:lnTo>
                  <a:pt x="3914521" y="0"/>
                </a:lnTo>
                <a:close/>
              </a:path>
            </a:pathLst>
          </a:custGeom>
          <a:solidFill>
            <a:srgbClr val="F687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521325" y="5653023"/>
            <a:ext cx="4154804" cy="1440180"/>
          </a:xfrm>
          <a:custGeom>
            <a:avLst/>
            <a:gdLst/>
            <a:ahLst/>
            <a:cxnLst/>
            <a:rect l="l" t="t" r="r" b="b"/>
            <a:pathLst>
              <a:path w="4154804" h="1440179">
                <a:moveTo>
                  <a:pt x="0" y="240029"/>
                </a:moveTo>
                <a:lnTo>
                  <a:pt x="4875" y="191685"/>
                </a:lnTo>
                <a:lnTo>
                  <a:pt x="18859" y="146643"/>
                </a:lnTo>
                <a:lnTo>
                  <a:pt x="40987" y="105872"/>
                </a:lnTo>
                <a:lnTo>
                  <a:pt x="70294" y="70342"/>
                </a:lnTo>
                <a:lnTo>
                  <a:pt x="105816" y="41020"/>
                </a:lnTo>
                <a:lnTo>
                  <a:pt x="146589" y="18877"/>
                </a:lnTo>
                <a:lnTo>
                  <a:pt x="191648" y="4880"/>
                </a:lnTo>
                <a:lnTo>
                  <a:pt x="240029" y="0"/>
                </a:lnTo>
                <a:lnTo>
                  <a:pt x="3914521" y="0"/>
                </a:lnTo>
                <a:lnTo>
                  <a:pt x="3962865" y="4880"/>
                </a:lnTo>
                <a:lnTo>
                  <a:pt x="4007907" y="18877"/>
                </a:lnTo>
                <a:lnTo>
                  <a:pt x="4048678" y="41020"/>
                </a:lnTo>
                <a:lnTo>
                  <a:pt x="4084208" y="70342"/>
                </a:lnTo>
                <a:lnTo>
                  <a:pt x="4113530" y="105872"/>
                </a:lnTo>
                <a:lnTo>
                  <a:pt x="4135673" y="146643"/>
                </a:lnTo>
                <a:lnTo>
                  <a:pt x="4149670" y="191685"/>
                </a:lnTo>
                <a:lnTo>
                  <a:pt x="4154551" y="240029"/>
                </a:lnTo>
                <a:lnTo>
                  <a:pt x="4154551" y="1199946"/>
                </a:lnTo>
                <a:lnTo>
                  <a:pt x="4149670" y="1248311"/>
                </a:lnTo>
                <a:lnTo>
                  <a:pt x="4135673" y="1293357"/>
                </a:lnTo>
                <a:lnTo>
                  <a:pt x="4113530" y="1334121"/>
                </a:lnTo>
                <a:lnTo>
                  <a:pt x="4084208" y="1369637"/>
                </a:lnTo>
                <a:lnTo>
                  <a:pt x="4048678" y="1398941"/>
                </a:lnTo>
                <a:lnTo>
                  <a:pt x="4007907" y="1421067"/>
                </a:lnTo>
                <a:lnTo>
                  <a:pt x="3962865" y="1435050"/>
                </a:lnTo>
                <a:lnTo>
                  <a:pt x="3914521" y="1439926"/>
                </a:lnTo>
                <a:lnTo>
                  <a:pt x="240029" y="1439926"/>
                </a:lnTo>
                <a:lnTo>
                  <a:pt x="191648" y="1435050"/>
                </a:lnTo>
                <a:lnTo>
                  <a:pt x="146589" y="1421067"/>
                </a:lnTo>
                <a:lnTo>
                  <a:pt x="105816" y="1398941"/>
                </a:lnTo>
                <a:lnTo>
                  <a:pt x="70294" y="1369637"/>
                </a:lnTo>
                <a:lnTo>
                  <a:pt x="40987" y="1334121"/>
                </a:lnTo>
                <a:lnTo>
                  <a:pt x="18859" y="1293357"/>
                </a:lnTo>
                <a:lnTo>
                  <a:pt x="4875" y="1248311"/>
                </a:lnTo>
                <a:lnTo>
                  <a:pt x="0" y="1199946"/>
                </a:lnTo>
                <a:lnTo>
                  <a:pt x="0" y="24002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5797677" y="5622163"/>
            <a:ext cx="3604260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Не 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оказываются </a:t>
            </a:r>
            <a:r>
              <a:rPr sz="2400" b="1" spc="-30" dirty="0">
                <a:solidFill>
                  <a:srgbClr val="FFFFFF"/>
                </a:solidFill>
                <a:latin typeface="Arial"/>
                <a:cs typeface="Arial"/>
              </a:rPr>
              <a:t>услуги 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по 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сдаче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в аренду  </a:t>
            </a:r>
            <a:r>
              <a:rPr sz="2400" b="1" spc="-25" dirty="0">
                <a:solidFill>
                  <a:srgbClr val="FFFFFF"/>
                </a:solidFill>
                <a:latin typeface="Arial"/>
                <a:cs typeface="Arial"/>
              </a:rPr>
              <a:t>автозаправочных  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станций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693400" cy="7561580"/>
          </a:xfrm>
          <a:custGeom>
            <a:avLst/>
            <a:gdLst/>
            <a:ahLst/>
            <a:cxnLst/>
            <a:rect l="l" t="t" r="r" b="b"/>
            <a:pathLst>
              <a:path w="10693400" h="7561580">
                <a:moveTo>
                  <a:pt x="0" y="7561326"/>
                </a:moveTo>
                <a:lnTo>
                  <a:pt x="10693400" y="7561326"/>
                </a:lnTo>
                <a:lnTo>
                  <a:pt x="10693400" y="0"/>
                </a:lnTo>
                <a:lnTo>
                  <a:pt x="0" y="0"/>
                </a:lnTo>
                <a:lnTo>
                  <a:pt x="0" y="7561326"/>
                </a:lnTo>
                <a:close/>
              </a:path>
            </a:pathLst>
          </a:custGeom>
          <a:solidFill>
            <a:srgbClr val="336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66700" y="252476"/>
            <a:ext cx="10168001" cy="27208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72376" y="2011426"/>
            <a:ext cx="3364229" cy="787400"/>
          </a:xfrm>
          <a:custGeom>
            <a:avLst/>
            <a:gdLst/>
            <a:ahLst/>
            <a:cxnLst/>
            <a:rect l="l" t="t" r="r" b="b"/>
            <a:pathLst>
              <a:path w="3364229" h="787400">
                <a:moveTo>
                  <a:pt x="3363849" y="0"/>
                </a:moveTo>
                <a:lnTo>
                  <a:pt x="3356355" y="0"/>
                </a:lnTo>
                <a:lnTo>
                  <a:pt x="3214624" y="22098"/>
                </a:lnTo>
                <a:lnTo>
                  <a:pt x="3070479" y="46736"/>
                </a:lnTo>
                <a:lnTo>
                  <a:pt x="2772155" y="100837"/>
                </a:lnTo>
                <a:lnTo>
                  <a:pt x="2458847" y="164846"/>
                </a:lnTo>
                <a:lnTo>
                  <a:pt x="2130679" y="238633"/>
                </a:lnTo>
                <a:lnTo>
                  <a:pt x="1829816" y="310007"/>
                </a:lnTo>
                <a:lnTo>
                  <a:pt x="984503" y="489585"/>
                </a:lnTo>
                <a:lnTo>
                  <a:pt x="725931" y="538861"/>
                </a:lnTo>
                <a:lnTo>
                  <a:pt x="233679" y="624966"/>
                </a:lnTo>
                <a:lnTo>
                  <a:pt x="0" y="661797"/>
                </a:lnTo>
                <a:lnTo>
                  <a:pt x="315722" y="703707"/>
                </a:lnTo>
                <a:lnTo>
                  <a:pt x="464820" y="720851"/>
                </a:lnTo>
                <a:lnTo>
                  <a:pt x="753237" y="750442"/>
                </a:lnTo>
                <a:lnTo>
                  <a:pt x="1021842" y="770127"/>
                </a:lnTo>
                <a:lnTo>
                  <a:pt x="1151127" y="777493"/>
                </a:lnTo>
                <a:lnTo>
                  <a:pt x="1277874" y="782447"/>
                </a:lnTo>
                <a:lnTo>
                  <a:pt x="1516506" y="787400"/>
                </a:lnTo>
                <a:lnTo>
                  <a:pt x="1630933" y="787400"/>
                </a:lnTo>
                <a:lnTo>
                  <a:pt x="1852168" y="782447"/>
                </a:lnTo>
                <a:lnTo>
                  <a:pt x="1956562" y="777493"/>
                </a:lnTo>
                <a:lnTo>
                  <a:pt x="2155571" y="762762"/>
                </a:lnTo>
                <a:lnTo>
                  <a:pt x="2252472" y="752855"/>
                </a:lnTo>
                <a:lnTo>
                  <a:pt x="2436495" y="728345"/>
                </a:lnTo>
                <a:lnTo>
                  <a:pt x="2610484" y="698753"/>
                </a:lnTo>
                <a:lnTo>
                  <a:pt x="2774569" y="664337"/>
                </a:lnTo>
                <a:lnTo>
                  <a:pt x="2931287" y="624966"/>
                </a:lnTo>
                <a:lnTo>
                  <a:pt x="3080384" y="580643"/>
                </a:lnTo>
                <a:lnTo>
                  <a:pt x="3222117" y="531495"/>
                </a:lnTo>
                <a:lnTo>
                  <a:pt x="3358896" y="479805"/>
                </a:lnTo>
                <a:lnTo>
                  <a:pt x="3363849" y="477265"/>
                </a:lnTo>
                <a:lnTo>
                  <a:pt x="3363849" y="0"/>
                </a:lnTo>
                <a:close/>
              </a:path>
            </a:pathLst>
          </a:custGeom>
          <a:solidFill>
            <a:srgbClr val="C5E7FB">
              <a:alpha val="28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63875" y="1870075"/>
            <a:ext cx="6483350" cy="936625"/>
          </a:xfrm>
          <a:custGeom>
            <a:avLst/>
            <a:gdLst/>
            <a:ahLst/>
            <a:cxnLst/>
            <a:rect l="l" t="t" r="r" b="b"/>
            <a:pathLst>
              <a:path w="6483350" h="936625">
                <a:moveTo>
                  <a:pt x="996823" y="0"/>
                </a:moveTo>
                <a:lnTo>
                  <a:pt x="800480" y="0"/>
                </a:lnTo>
                <a:lnTo>
                  <a:pt x="616458" y="4952"/>
                </a:lnTo>
                <a:lnTo>
                  <a:pt x="445008" y="12318"/>
                </a:lnTo>
                <a:lnTo>
                  <a:pt x="285876" y="24637"/>
                </a:lnTo>
                <a:lnTo>
                  <a:pt x="136779" y="39369"/>
                </a:lnTo>
                <a:lnTo>
                  <a:pt x="0" y="59054"/>
                </a:lnTo>
                <a:lnTo>
                  <a:pt x="390271" y="105663"/>
                </a:lnTo>
                <a:lnTo>
                  <a:pt x="810387" y="172085"/>
                </a:lnTo>
                <a:lnTo>
                  <a:pt x="1260348" y="258063"/>
                </a:lnTo>
                <a:lnTo>
                  <a:pt x="1498980" y="307339"/>
                </a:lnTo>
                <a:lnTo>
                  <a:pt x="2182622" y="464565"/>
                </a:lnTo>
                <a:lnTo>
                  <a:pt x="2993136" y="634238"/>
                </a:lnTo>
                <a:lnTo>
                  <a:pt x="3366008" y="703072"/>
                </a:lnTo>
                <a:lnTo>
                  <a:pt x="3544951" y="735076"/>
                </a:lnTo>
                <a:lnTo>
                  <a:pt x="3887978" y="789177"/>
                </a:lnTo>
                <a:lnTo>
                  <a:pt x="4052061" y="813688"/>
                </a:lnTo>
                <a:lnTo>
                  <a:pt x="4365371" y="853059"/>
                </a:lnTo>
                <a:lnTo>
                  <a:pt x="4661154" y="887476"/>
                </a:lnTo>
                <a:lnTo>
                  <a:pt x="4802885" y="899794"/>
                </a:lnTo>
                <a:lnTo>
                  <a:pt x="5071364" y="919479"/>
                </a:lnTo>
                <a:lnTo>
                  <a:pt x="5200650" y="926846"/>
                </a:lnTo>
                <a:lnTo>
                  <a:pt x="5449189" y="936625"/>
                </a:lnTo>
                <a:lnTo>
                  <a:pt x="5680329" y="936625"/>
                </a:lnTo>
                <a:lnTo>
                  <a:pt x="5899150" y="931672"/>
                </a:lnTo>
                <a:lnTo>
                  <a:pt x="6003544" y="926846"/>
                </a:lnTo>
                <a:lnTo>
                  <a:pt x="6105525" y="919479"/>
                </a:lnTo>
                <a:lnTo>
                  <a:pt x="6393815" y="889888"/>
                </a:lnTo>
                <a:lnTo>
                  <a:pt x="6483350" y="877569"/>
                </a:lnTo>
                <a:lnTo>
                  <a:pt x="6194933" y="843152"/>
                </a:lnTo>
                <a:lnTo>
                  <a:pt x="5889244" y="801369"/>
                </a:lnTo>
                <a:lnTo>
                  <a:pt x="5225415" y="693292"/>
                </a:lnTo>
                <a:lnTo>
                  <a:pt x="4484624" y="548259"/>
                </a:lnTo>
                <a:lnTo>
                  <a:pt x="3333623" y="290067"/>
                </a:lnTo>
                <a:lnTo>
                  <a:pt x="3020441" y="226187"/>
                </a:lnTo>
                <a:lnTo>
                  <a:pt x="2722117" y="172085"/>
                </a:lnTo>
                <a:lnTo>
                  <a:pt x="2577973" y="147447"/>
                </a:lnTo>
                <a:lnTo>
                  <a:pt x="2436241" y="125349"/>
                </a:lnTo>
                <a:lnTo>
                  <a:pt x="2299462" y="105663"/>
                </a:lnTo>
                <a:lnTo>
                  <a:pt x="1904238" y="56514"/>
                </a:lnTo>
                <a:lnTo>
                  <a:pt x="1658112" y="34416"/>
                </a:lnTo>
                <a:lnTo>
                  <a:pt x="1426972" y="17144"/>
                </a:lnTo>
                <a:lnTo>
                  <a:pt x="1205738" y="4952"/>
                </a:lnTo>
                <a:lnTo>
                  <a:pt x="996823" y="0"/>
                </a:lnTo>
                <a:close/>
              </a:path>
            </a:pathLst>
          </a:custGeom>
          <a:solidFill>
            <a:srgbClr val="C5E7FB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308350" y="1882775"/>
            <a:ext cx="6394450" cy="854075"/>
          </a:xfrm>
          <a:custGeom>
            <a:avLst/>
            <a:gdLst/>
            <a:ahLst/>
            <a:cxnLst/>
            <a:rect l="l" t="t" r="r" b="b"/>
            <a:pathLst>
              <a:path w="6394450" h="854075">
                <a:moveTo>
                  <a:pt x="0" y="86105"/>
                </a:moveTo>
                <a:lnTo>
                  <a:pt x="22351" y="81279"/>
                </a:lnTo>
                <a:lnTo>
                  <a:pt x="89535" y="68961"/>
                </a:lnTo>
                <a:lnTo>
                  <a:pt x="203835" y="51688"/>
                </a:lnTo>
                <a:lnTo>
                  <a:pt x="278511" y="41783"/>
                </a:lnTo>
                <a:lnTo>
                  <a:pt x="365505" y="32003"/>
                </a:lnTo>
                <a:lnTo>
                  <a:pt x="462407" y="24637"/>
                </a:lnTo>
                <a:lnTo>
                  <a:pt x="574294" y="17272"/>
                </a:lnTo>
                <a:lnTo>
                  <a:pt x="696087" y="9905"/>
                </a:lnTo>
                <a:lnTo>
                  <a:pt x="832865" y="4952"/>
                </a:lnTo>
                <a:lnTo>
                  <a:pt x="982090" y="2412"/>
                </a:lnTo>
                <a:lnTo>
                  <a:pt x="1143635" y="0"/>
                </a:lnTo>
                <a:lnTo>
                  <a:pt x="1317625" y="2412"/>
                </a:lnTo>
                <a:lnTo>
                  <a:pt x="1504188" y="7365"/>
                </a:lnTo>
                <a:lnTo>
                  <a:pt x="1705483" y="17272"/>
                </a:lnTo>
                <a:lnTo>
                  <a:pt x="1919351" y="29590"/>
                </a:lnTo>
                <a:lnTo>
                  <a:pt x="2145538" y="49275"/>
                </a:lnTo>
                <a:lnTo>
                  <a:pt x="2386711" y="71374"/>
                </a:lnTo>
                <a:lnTo>
                  <a:pt x="2642870" y="98425"/>
                </a:lnTo>
                <a:lnTo>
                  <a:pt x="2911348" y="130428"/>
                </a:lnTo>
                <a:lnTo>
                  <a:pt x="3194684" y="169799"/>
                </a:lnTo>
                <a:lnTo>
                  <a:pt x="3490595" y="214122"/>
                </a:lnTo>
                <a:lnTo>
                  <a:pt x="3801364" y="265811"/>
                </a:lnTo>
                <a:lnTo>
                  <a:pt x="4126992" y="327405"/>
                </a:lnTo>
                <a:lnTo>
                  <a:pt x="4467606" y="393826"/>
                </a:lnTo>
                <a:lnTo>
                  <a:pt x="4823206" y="467613"/>
                </a:lnTo>
                <a:lnTo>
                  <a:pt x="5193665" y="551306"/>
                </a:lnTo>
                <a:lnTo>
                  <a:pt x="5578983" y="642365"/>
                </a:lnTo>
                <a:lnTo>
                  <a:pt x="5979286" y="743330"/>
                </a:lnTo>
                <a:lnTo>
                  <a:pt x="6394450" y="854075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559550" y="1868551"/>
            <a:ext cx="3869054" cy="719455"/>
          </a:xfrm>
          <a:custGeom>
            <a:avLst/>
            <a:gdLst/>
            <a:ahLst/>
            <a:cxnLst/>
            <a:rect l="l" t="t" r="r" b="b"/>
            <a:pathLst>
              <a:path w="3869054" h="719455">
                <a:moveTo>
                  <a:pt x="0" y="719074"/>
                </a:moveTo>
                <a:lnTo>
                  <a:pt x="111886" y="689483"/>
                </a:lnTo>
                <a:lnTo>
                  <a:pt x="417702" y="613155"/>
                </a:lnTo>
                <a:lnTo>
                  <a:pt x="629030" y="561466"/>
                </a:lnTo>
                <a:lnTo>
                  <a:pt x="872744" y="504825"/>
                </a:lnTo>
                <a:lnTo>
                  <a:pt x="1143761" y="443229"/>
                </a:lnTo>
                <a:lnTo>
                  <a:pt x="1434592" y="376682"/>
                </a:lnTo>
                <a:lnTo>
                  <a:pt x="1742948" y="312674"/>
                </a:lnTo>
                <a:lnTo>
                  <a:pt x="2058670" y="248665"/>
                </a:lnTo>
                <a:lnTo>
                  <a:pt x="2381884" y="189611"/>
                </a:lnTo>
                <a:lnTo>
                  <a:pt x="2702686" y="132968"/>
                </a:lnTo>
                <a:lnTo>
                  <a:pt x="2861818" y="108330"/>
                </a:lnTo>
                <a:lnTo>
                  <a:pt x="3015869" y="83692"/>
                </a:lnTo>
                <a:lnTo>
                  <a:pt x="3170047" y="64008"/>
                </a:lnTo>
                <a:lnTo>
                  <a:pt x="3319272" y="44323"/>
                </a:lnTo>
                <a:lnTo>
                  <a:pt x="3465956" y="29463"/>
                </a:lnTo>
                <a:lnTo>
                  <a:pt x="3605149" y="17145"/>
                </a:lnTo>
                <a:lnTo>
                  <a:pt x="3739388" y="7365"/>
                </a:lnTo>
                <a:lnTo>
                  <a:pt x="3868674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47650" y="1851025"/>
            <a:ext cx="10201275" cy="1466850"/>
          </a:xfrm>
          <a:custGeom>
            <a:avLst/>
            <a:gdLst/>
            <a:ahLst/>
            <a:cxnLst/>
            <a:rect l="l" t="t" r="r" b="b"/>
            <a:pathLst>
              <a:path w="10201275" h="1466850">
                <a:moveTo>
                  <a:pt x="1819656" y="0"/>
                </a:moveTo>
                <a:lnTo>
                  <a:pt x="1640458" y="0"/>
                </a:lnTo>
                <a:lnTo>
                  <a:pt x="1471168" y="4952"/>
                </a:lnTo>
                <a:lnTo>
                  <a:pt x="1311910" y="12318"/>
                </a:lnTo>
                <a:lnTo>
                  <a:pt x="1023112" y="36956"/>
                </a:lnTo>
                <a:lnTo>
                  <a:pt x="891184" y="54101"/>
                </a:lnTo>
                <a:lnTo>
                  <a:pt x="771690" y="71374"/>
                </a:lnTo>
                <a:lnTo>
                  <a:pt x="659676" y="91059"/>
                </a:lnTo>
                <a:lnTo>
                  <a:pt x="560095" y="113156"/>
                </a:lnTo>
                <a:lnTo>
                  <a:pt x="465505" y="132841"/>
                </a:lnTo>
                <a:lnTo>
                  <a:pt x="383362" y="155066"/>
                </a:lnTo>
                <a:lnTo>
                  <a:pt x="241465" y="196850"/>
                </a:lnTo>
                <a:lnTo>
                  <a:pt x="184213" y="216535"/>
                </a:lnTo>
                <a:lnTo>
                  <a:pt x="59740" y="265811"/>
                </a:lnTo>
                <a:lnTo>
                  <a:pt x="0" y="295401"/>
                </a:lnTo>
                <a:lnTo>
                  <a:pt x="0" y="1466850"/>
                </a:lnTo>
                <a:lnTo>
                  <a:pt x="10196322" y="1466850"/>
                </a:lnTo>
                <a:lnTo>
                  <a:pt x="10201275" y="1459484"/>
                </a:lnTo>
                <a:lnTo>
                  <a:pt x="10201275" y="937640"/>
                </a:lnTo>
                <a:lnTo>
                  <a:pt x="8399018" y="937640"/>
                </a:lnTo>
                <a:lnTo>
                  <a:pt x="8237220" y="935227"/>
                </a:lnTo>
                <a:lnTo>
                  <a:pt x="8067929" y="930275"/>
                </a:lnTo>
                <a:lnTo>
                  <a:pt x="7893684" y="922909"/>
                </a:lnTo>
                <a:lnTo>
                  <a:pt x="7711948" y="910589"/>
                </a:lnTo>
                <a:lnTo>
                  <a:pt x="7321169" y="873760"/>
                </a:lnTo>
                <a:lnTo>
                  <a:pt x="6900418" y="822071"/>
                </a:lnTo>
                <a:lnTo>
                  <a:pt x="6676390" y="790066"/>
                </a:lnTo>
                <a:lnTo>
                  <a:pt x="6442329" y="753110"/>
                </a:lnTo>
                <a:lnTo>
                  <a:pt x="6200902" y="711326"/>
                </a:lnTo>
                <a:lnTo>
                  <a:pt x="5685663" y="615314"/>
                </a:lnTo>
                <a:lnTo>
                  <a:pt x="4836795" y="435610"/>
                </a:lnTo>
                <a:lnTo>
                  <a:pt x="4226941" y="295401"/>
                </a:lnTo>
                <a:lnTo>
                  <a:pt x="3651885" y="182117"/>
                </a:lnTo>
                <a:lnTo>
                  <a:pt x="3383026" y="137794"/>
                </a:lnTo>
                <a:lnTo>
                  <a:pt x="3126613" y="100964"/>
                </a:lnTo>
                <a:lnTo>
                  <a:pt x="2880106" y="68961"/>
                </a:lnTo>
                <a:lnTo>
                  <a:pt x="2646172" y="44323"/>
                </a:lnTo>
                <a:lnTo>
                  <a:pt x="2424557" y="24637"/>
                </a:lnTo>
                <a:lnTo>
                  <a:pt x="2011426" y="2412"/>
                </a:lnTo>
                <a:lnTo>
                  <a:pt x="1819656" y="0"/>
                </a:lnTo>
                <a:close/>
              </a:path>
              <a:path w="10201275" h="1466850">
                <a:moveTo>
                  <a:pt x="10201275" y="627634"/>
                </a:moveTo>
                <a:lnTo>
                  <a:pt x="10101707" y="667003"/>
                </a:lnTo>
                <a:lnTo>
                  <a:pt x="10007092" y="701421"/>
                </a:lnTo>
                <a:lnTo>
                  <a:pt x="9907524" y="733425"/>
                </a:lnTo>
                <a:lnTo>
                  <a:pt x="9700895" y="792479"/>
                </a:lnTo>
                <a:lnTo>
                  <a:pt x="9591421" y="819530"/>
                </a:lnTo>
                <a:lnTo>
                  <a:pt x="9362313" y="863853"/>
                </a:lnTo>
                <a:lnTo>
                  <a:pt x="9240393" y="883538"/>
                </a:lnTo>
                <a:lnTo>
                  <a:pt x="8981440" y="913129"/>
                </a:lnTo>
                <a:lnTo>
                  <a:pt x="8702675" y="932814"/>
                </a:lnTo>
                <a:lnTo>
                  <a:pt x="8553323" y="937640"/>
                </a:lnTo>
                <a:lnTo>
                  <a:pt x="10201275" y="937640"/>
                </a:lnTo>
                <a:lnTo>
                  <a:pt x="10201275" y="627634"/>
                </a:lnTo>
                <a:close/>
              </a:path>
            </a:pathLst>
          </a:custGeom>
          <a:solidFill>
            <a:srgbClr val="336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10691749" cy="755961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9911842" y="6731304"/>
            <a:ext cx="382270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r>
              <a:rPr lang="en-US" sz="27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2354707" y="344804"/>
            <a:ext cx="6370955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Развитие </a:t>
            </a:r>
            <a:r>
              <a:rPr spc="-20" dirty="0"/>
              <a:t>законодательной</a:t>
            </a:r>
            <a:r>
              <a:rPr spc="10" dirty="0"/>
              <a:t> </a:t>
            </a:r>
            <a:r>
              <a:rPr spc="-5" dirty="0"/>
              <a:t>базы</a:t>
            </a:r>
          </a:p>
          <a:p>
            <a:pPr algn="ctr">
              <a:lnSpc>
                <a:spcPct val="100000"/>
              </a:lnSpc>
            </a:pPr>
            <a:r>
              <a:rPr spc="-5" dirty="0"/>
              <a:t>по </a:t>
            </a:r>
            <a:r>
              <a:rPr spc="-20" dirty="0"/>
              <a:t>единому </a:t>
            </a:r>
            <a:r>
              <a:rPr spc="-5" dirty="0"/>
              <a:t>налогу на </a:t>
            </a:r>
            <a:r>
              <a:rPr spc="-15" dirty="0"/>
              <a:t>вмененный</a:t>
            </a:r>
            <a:r>
              <a:rPr spc="55" dirty="0"/>
              <a:t> </a:t>
            </a:r>
            <a:r>
              <a:rPr spc="-55" dirty="0"/>
              <a:t>доход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48817" y="1797329"/>
            <a:ext cx="9095105" cy="1630680"/>
          </a:xfrm>
          <a:prstGeom prst="rect">
            <a:avLst/>
          </a:prstGeom>
        </p:spPr>
        <p:txBody>
          <a:bodyPr vert="horz" wrap="square" lIns="0" tIns="628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sz="2700" b="1" spc="15" dirty="0">
                <a:solidFill>
                  <a:srgbClr val="073D87"/>
                </a:solidFill>
                <a:latin typeface="Arial"/>
                <a:cs typeface="Arial"/>
              </a:rPr>
              <a:t>1</a:t>
            </a:r>
            <a:r>
              <a:rPr sz="2300" b="1" spc="15" dirty="0">
                <a:solidFill>
                  <a:srgbClr val="073D86"/>
                </a:solidFill>
                <a:latin typeface="Times New Roman"/>
                <a:cs typeface="Times New Roman"/>
              </a:rPr>
              <a:t>. </a:t>
            </a:r>
            <a:r>
              <a:rPr sz="2300" b="1" dirty="0">
                <a:solidFill>
                  <a:srgbClr val="073D86"/>
                </a:solidFill>
                <a:latin typeface="Times New Roman"/>
                <a:cs typeface="Times New Roman"/>
              </a:rPr>
              <a:t>У </a:t>
            </a:r>
            <a:r>
              <a:rPr sz="23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индивидуальных </a:t>
            </a:r>
            <a:r>
              <a:rPr sz="2300" b="1" spc="-10" dirty="0">
                <a:solidFill>
                  <a:srgbClr val="073D86"/>
                </a:solidFill>
                <a:latin typeface="Times New Roman"/>
                <a:cs typeface="Times New Roman"/>
              </a:rPr>
              <a:t>предпринимателей </a:t>
            </a:r>
            <a:r>
              <a:rPr sz="2300" b="1" dirty="0">
                <a:solidFill>
                  <a:srgbClr val="073D86"/>
                </a:solidFill>
                <a:latin typeface="Times New Roman"/>
                <a:cs typeface="Times New Roman"/>
              </a:rPr>
              <a:t>– </a:t>
            </a:r>
            <a:r>
              <a:rPr sz="2300" b="1" spc="-20" dirty="0">
                <a:solidFill>
                  <a:srgbClr val="073D86"/>
                </a:solidFill>
                <a:latin typeface="Times New Roman"/>
                <a:cs typeface="Times New Roman"/>
              </a:rPr>
              <a:t>работодателей, </a:t>
            </a:r>
            <a:r>
              <a:rPr sz="2300" b="1" dirty="0">
                <a:solidFill>
                  <a:srgbClr val="073D86"/>
                </a:solidFill>
                <a:latin typeface="Times New Roman"/>
                <a:cs typeface="Times New Roman"/>
              </a:rPr>
              <a:t>с</a:t>
            </a:r>
            <a:r>
              <a:rPr sz="2300" b="1" spc="-60" dirty="0">
                <a:solidFill>
                  <a:srgbClr val="073D86"/>
                </a:solidFill>
                <a:latin typeface="Times New Roman"/>
                <a:cs typeface="Times New Roman"/>
              </a:rPr>
              <a:t> </a:t>
            </a:r>
            <a:r>
              <a:rPr sz="2300" b="1" dirty="0">
                <a:solidFill>
                  <a:srgbClr val="073D86"/>
                </a:solidFill>
                <a:latin typeface="Times New Roman"/>
                <a:cs typeface="Times New Roman"/>
              </a:rPr>
              <a:t>2017</a:t>
            </a:r>
            <a:endParaRPr sz="2300">
              <a:latin typeface="Times New Roman"/>
              <a:cs typeface="Times New Roman"/>
            </a:endParaRPr>
          </a:p>
          <a:p>
            <a:pPr marL="101600" marR="5080">
              <a:lnSpc>
                <a:spcPct val="100000"/>
              </a:lnSpc>
              <a:spcBef>
                <a:spcPts val="720"/>
              </a:spcBef>
            </a:pPr>
            <a:r>
              <a:rPr sz="2300" b="1" spc="-35" dirty="0">
                <a:solidFill>
                  <a:srgbClr val="073D86"/>
                </a:solidFill>
                <a:latin typeface="Times New Roman"/>
                <a:cs typeface="Times New Roman"/>
              </a:rPr>
              <a:t>года </a:t>
            </a:r>
            <a:r>
              <a:rPr sz="23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возникло право </a:t>
            </a:r>
            <a:r>
              <a:rPr sz="2300" b="1" spc="-15" dirty="0">
                <a:solidFill>
                  <a:srgbClr val="073D86"/>
                </a:solidFill>
                <a:latin typeface="Times New Roman"/>
                <a:cs typeface="Times New Roman"/>
              </a:rPr>
              <a:t>уменьшать </a:t>
            </a:r>
            <a:r>
              <a:rPr sz="23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исчисленный </a:t>
            </a:r>
            <a:r>
              <a:rPr sz="2300" b="1" dirty="0">
                <a:solidFill>
                  <a:srgbClr val="073D86"/>
                </a:solidFill>
                <a:latin typeface="Times New Roman"/>
                <a:cs typeface="Times New Roman"/>
              </a:rPr>
              <a:t>налог </a:t>
            </a:r>
            <a:r>
              <a:rPr sz="23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не </a:t>
            </a:r>
            <a:r>
              <a:rPr sz="2300" b="1" spc="-20" dirty="0">
                <a:solidFill>
                  <a:srgbClr val="073D86"/>
                </a:solidFill>
                <a:latin typeface="Times New Roman"/>
                <a:cs typeface="Times New Roman"/>
              </a:rPr>
              <a:t>только </a:t>
            </a:r>
            <a:r>
              <a:rPr sz="23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на  </a:t>
            </a:r>
            <a:r>
              <a:rPr sz="2300" b="1" spc="-15" dirty="0">
                <a:solidFill>
                  <a:srgbClr val="073D86"/>
                </a:solidFill>
                <a:latin typeface="Times New Roman"/>
                <a:cs typeface="Times New Roman"/>
              </a:rPr>
              <a:t>сумму страховых взносов </a:t>
            </a:r>
            <a:r>
              <a:rPr sz="2300" b="1" dirty="0">
                <a:solidFill>
                  <a:srgbClr val="073D86"/>
                </a:solidFill>
                <a:latin typeface="Times New Roman"/>
                <a:cs typeface="Times New Roman"/>
              </a:rPr>
              <a:t>за </a:t>
            </a:r>
            <a:r>
              <a:rPr sz="2300" b="1" spc="-15" dirty="0">
                <a:solidFill>
                  <a:srgbClr val="073D86"/>
                </a:solidFill>
                <a:latin typeface="Times New Roman"/>
                <a:cs typeface="Times New Roman"/>
              </a:rPr>
              <a:t>страхование </a:t>
            </a:r>
            <a:r>
              <a:rPr sz="2300" b="1" spc="-20" dirty="0">
                <a:solidFill>
                  <a:srgbClr val="073D86"/>
                </a:solidFill>
                <a:latin typeface="Times New Roman"/>
                <a:cs typeface="Times New Roman"/>
              </a:rPr>
              <a:t>работников, </a:t>
            </a:r>
            <a:r>
              <a:rPr sz="23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но </a:t>
            </a:r>
            <a:r>
              <a:rPr sz="2300" b="1" dirty="0">
                <a:solidFill>
                  <a:srgbClr val="073D86"/>
                </a:solidFill>
                <a:latin typeface="Times New Roman"/>
                <a:cs typeface="Times New Roman"/>
              </a:rPr>
              <a:t>и </a:t>
            </a:r>
            <a:r>
              <a:rPr sz="23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на </a:t>
            </a:r>
            <a:r>
              <a:rPr sz="2300" b="1" spc="-15" dirty="0">
                <a:solidFill>
                  <a:srgbClr val="073D86"/>
                </a:solidFill>
                <a:latin typeface="Times New Roman"/>
                <a:cs typeface="Times New Roman"/>
              </a:rPr>
              <a:t>сумму  </a:t>
            </a:r>
            <a:r>
              <a:rPr sz="2300" b="1" spc="-10" dirty="0">
                <a:solidFill>
                  <a:srgbClr val="073D86"/>
                </a:solidFill>
                <a:latin typeface="Times New Roman"/>
                <a:cs typeface="Times New Roman"/>
              </a:rPr>
              <a:t>уплаченных </a:t>
            </a:r>
            <a:r>
              <a:rPr sz="2300" b="1" spc="-15" dirty="0">
                <a:solidFill>
                  <a:srgbClr val="073D86"/>
                </a:solidFill>
                <a:latin typeface="Times New Roman"/>
                <a:cs typeface="Times New Roman"/>
              </a:rPr>
              <a:t>страховых взносов </a:t>
            </a:r>
            <a:r>
              <a:rPr sz="2300" b="1" dirty="0">
                <a:solidFill>
                  <a:srgbClr val="073D86"/>
                </a:solidFill>
                <a:latin typeface="Times New Roman"/>
                <a:cs typeface="Times New Roman"/>
              </a:rPr>
              <a:t>в </a:t>
            </a:r>
            <a:r>
              <a:rPr sz="2300" b="1" spc="-15" dirty="0">
                <a:solidFill>
                  <a:srgbClr val="073D86"/>
                </a:solidFill>
                <a:latin typeface="Times New Roman"/>
                <a:cs typeface="Times New Roman"/>
              </a:rPr>
              <a:t>фиксированном</a:t>
            </a:r>
            <a:r>
              <a:rPr sz="2300" b="1" spc="-80" dirty="0">
                <a:solidFill>
                  <a:srgbClr val="073D86"/>
                </a:solidFill>
                <a:latin typeface="Times New Roman"/>
                <a:cs typeface="Times New Roman"/>
              </a:rPr>
              <a:t> </a:t>
            </a:r>
            <a:r>
              <a:rPr sz="2300" b="1" spc="-10" dirty="0">
                <a:solidFill>
                  <a:srgbClr val="073D86"/>
                </a:solidFill>
                <a:latin typeface="Times New Roman"/>
                <a:cs typeface="Times New Roman"/>
              </a:rPr>
              <a:t>размере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48817" y="4064584"/>
            <a:ext cx="8933180" cy="31026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b="1" spc="10" dirty="0">
                <a:solidFill>
                  <a:srgbClr val="073D87"/>
                </a:solidFill>
                <a:latin typeface="Arial"/>
                <a:cs typeface="Arial"/>
              </a:rPr>
              <a:t>2</a:t>
            </a:r>
            <a:r>
              <a:rPr sz="2500" b="1" spc="10" dirty="0">
                <a:solidFill>
                  <a:srgbClr val="073D86"/>
                </a:solidFill>
                <a:latin typeface="Times New Roman"/>
                <a:cs typeface="Times New Roman"/>
              </a:rPr>
              <a:t>. </a:t>
            </a:r>
            <a:r>
              <a:rPr sz="2300" b="1" dirty="0">
                <a:solidFill>
                  <a:srgbClr val="073D86"/>
                </a:solidFill>
                <a:latin typeface="Times New Roman"/>
                <a:cs typeface="Times New Roman"/>
              </a:rPr>
              <a:t>С 2018 </a:t>
            </a:r>
            <a:r>
              <a:rPr sz="2300" b="1" spc="-35" dirty="0">
                <a:solidFill>
                  <a:srgbClr val="073D86"/>
                </a:solidFill>
                <a:latin typeface="Times New Roman"/>
                <a:cs typeface="Times New Roman"/>
              </a:rPr>
              <a:t>года </a:t>
            </a:r>
            <a:r>
              <a:rPr sz="2300" b="1" spc="-15" dirty="0">
                <a:solidFill>
                  <a:srgbClr val="073D86"/>
                </a:solidFill>
                <a:latin typeface="Times New Roman"/>
                <a:cs typeface="Times New Roman"/>
              </a:rPr>
              <a:t>сумма </a:t>
            </a:r>
            <a:r>
              <a:rPr sz="2300" b="1" dirty="0">
                <a:solidFill>
                  <a:srgbClr val="073D86"/>
                </a:solidFill>
                <a:latin typeface="Times New Roman"/>
                <a:cs typeface="Times New Roman"/>
              </a:rPr>
              <a:t>налога, </a:t>
            </a:r>
            <a:r>
              <a:rPr sz="2300" b="1" spc="-10" dirty="0">
                <a:solidFill>
                  <a:srgbClr val="073D86"/>
                </a:solidFill>
                <a:latin typeface="Times New Roman"/>
                <a:cs typeface="Times New Roman"/>
              </a:rPr>
              <a:t>уплачиваемая </a:t>
            </a:r>
            <a:r>
              <a:rPr sz="2300" b="1" dirty="0">
                <a:solidFill>
                  <a:srgbClr val="073D86"/>
                </a:solidFill>
                <a:latin typeface="Times New Roman"/>
                <a:cs typeface="Times New Roman"/>
              </a:rPr>
              <a:t>при </a:t>
            </a:r>
            <a:r>
              <a:rPr sz="23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применении</a:t>
            </a:r>
            <a:r>
              <a:rPr sz="2300" b="1" spc="-70" dirty="0">
                <a:solidFill>
                  <a:srgbClr val="073D86"/>
                </a:solidFill>
                <a:latin typeface="Times New Roman"/>
                <a:cs typeface="Times New Roman"/>
              </a:rPr>
              <a:t> </a:t>
            </a:r>
            <a:r>
              <a:rPr sz="2300" b="1" spc="-25" dirty="0">
                <a:solidFill>
                  <a:srgbClr val="073D86"/>
                </a:solidFill>
                <a:latin typeface="Times New Roman"/>
                <a:cs typeface="Times New Roman"/>
              </a:rPr>
              <a:t>ЕНВД</a:t>
            </a:r>
            <a:endParaRPr sz="2300">
              <a:latin typeface="Times New Roman"/>
              <a:cs typeface="Times New Roman"/>
            </a:endParaRPr>
          </a:p>
          <a:p>
            <a:pPr marL="191135" marR="53975">
              <a:lnSpc>
                <a:spcPct val="100000"/>
              </a:lnSpc>
              <a:spcBef>
                <a:spcPts val="1915"/>
              </a:spcBef>
            </a:pPr>
            <a:r>
              <a:rPr sz="23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ИП, </a:t>
            </a:r>
            <a:r>
              <a:rPr sz="2300" b="1" spc="-25" dirty="0">
                <a:solidFill>
                  <a:srgbClr val="073D86"/>
                </a:solidFill>
                <a:latin typeface="Times New Roman"/>
                <a:cs typeface="Times New Roman"/>
              </a:rPr>
              <a:t>может </a:t>
            </a:r>
            <a:r>
              <a:rPr sz="23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быть дополнительно уменьшена на </a:t>
            </a:r>
            <a:r>
              <a:rPr sz="2300" b="1" spc="-15" dirty="0">
                <a:solidFill>
                  <a:srgbClr val="073D86"/>
                </a:solidFill>
                <a:latin typeface="Times New Roman"/>
                <a:cs typeface="Times New Roman"/>
              </a:rPr>
              <a:t>сумму </a:t>
            </a:r>
            <a:r>
              <a:rPr sz="2300" b="1" spc="-35" dirty="0">
                <a:solidFill>
                  <a:srgbClr val="073D86"/>
                </a:solidFill>
                <a:latin typeface="Times New Roman"/>
                <a:cs typeface="Times New Roman"/>
              </a:rPr>
              <a:t>расходов </a:t>
            </a:r>
            <a:r>
              <a:rPr sz="23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по  приобретению</a:t>
            </a:r>
            <a:r>
              <a:rPr sz="2300" b="1" spc="-40" dirty="0">
                <a:solidFill>
                  <a:srgbClr val="073D86"/>
                </a:solidFill>
                <a:latin typeface="Times New Roman"/>
                <a:cs typeface="Times New Roman"/>
              </a:rPr>
              <a:t> </a:t>
            </a:r>
            <a:r>
              <a:rPr sz="23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ККТ</a:t>
            </a:r>
            <a:endParaRPr sz="2300">
              <a:latin typeface="Times New Roman"/>
              <a:cs typeface="Times New Roman"/>
            </a:endParaRPr>
          </a:p>
          <a:p>
            <a:pPr marL="275590" marR="5080">
              <a:lnSpc>
                <a:spcPts val="1670"/>
              </a:lnSpc>
              <a:spcBef>
                <a:spcPts val="440"/>
              </a:spcBef>
            </a:pP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Согласно Федерального закона от от 27.11.2017 </a:t>
            </a:r>
            <a:r>
              <a:rPr sz="1500" b="1" i="1" dirty="0">
                <a:solidFill>
                  <a:srgbClr val="005DA3"/>
                </a:solidFill>
                <a:latin typeface="Arial"/>
                <a:cs typeface="Arial"/>
              </a:rPr>
              <a:t>N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349-ФЗ </a:t>
            </a:r>
            <a:r>
              <a:rPr sz="1500" b="1" i="1" spc="10" dirty="0">
                <a:solidFill>
                  <a:srgbClr val="005DA3"/>
                </a:solidFill>
                <a:latin typeface="Arial"/>
                <a:cs typeface="Arial"/>
              </a:rPr>
              <a:t>«О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внесении изменений </a:t>
            </a:r>
            <a:r>
              <a:rPr sz="1500" b="1" i="1" dirty="0">
                <a:solidFill>
                  <a:srgbClr val="005DA3"/>
                </a:solidFill>
                <a:latin typeface="Arial"/>
                <a:cs typeface="Arial"/>
              </a:rPr>
              <a:t>в 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часть </a:t>
            </a:r>
            <a:r>
              <a:rPr sz="1500" b="1" i="1" spc="25" dirty="0">
                <a:solidFill>
                  <a:srgbClr val="005DA3"/>
                </a:solidFill>
                <a:latin typeface="Arial"/>
                <a:cs typeface="Arial"/>
              </a:rPr>
              <a:t>вторую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Налогового кодекса Российской Федерации» уменьшить </a:t>
            </a:r>
            <a:r>
              <a:rPr sz="1500" b="1" i="1" spc="20" dirty="0">
                <a:solidFill>
                  <a:srgbClr val="005DA3"/>
                </a:solidFill>
                <a:latin typeface="Arial"/>
                <a:cs typeface="Arial"/>
              </a:rPr>
              <a:t>налог 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допускается </a:t>
            </a:r>
            <a:r>
              <a:rPr sz="1500" b="1" i="1" spc="10" dirty="0">
                <a:solidFill>
                  <a:srgbClr val="005DA3"/>
                </a:solidFill>
                <a:latin typeface="Arial"/>
                <a:cs typeface="Arial"/>
              </a:rPr>
              <a:t>на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стоимость </a:t>
            </a:r>
            <a:r>
              <a:rPr sz="1500" b="1" i="1" spc="5" dirty="0">
                <a:solidFill>
                  <a:srgbClr val="005DA3"/>
                </a:solidFill>
                <a:latin typeface="Arial"/>
                <a:cs typeface="Arial"/>
              </a:rPr>
              <a:t>кассы,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покупку фискального </a:t>
            </a:r>
            <a:r>
              <a:rPr sz="1500" b="1" i="1" spc="5" dirty="0">
                <a:solidFill>
                  <a:srgbClr val="005DA3"/>
                </a:solidFill>
                <a:latin typeface="Arial"/>
                <a:cs typeface="Arial"/>
              </a:rPr>
              <a:t>накопителя, </a:t>
            </a:r>
            <a:r>
              <a:rPr sz="1500" b="1" i="1" spc="20" dirty="0">
                <a:solidFill>
                  <a:srgbClr val="005DA3"/>
                </a:solidFill>
                <a:latin typeface="Arial"/>
                <a:cs typeface="Arial"/>
              </a:rPr>
              <a:t>необходимого 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программного </a:t>
            </a:r>
            <a:r>
              <a:rPr sz="1500" b="1" i="1" spc="5" dirty="0">
                <a:solidFill>
                  <a:srgbClr val="005DA3"/>
                </a:solidFill>
                <a:latin typeface="Arial"/>
                <a:cs typeface="Arial"/>
              </a:rPr>
              <a:t>обеспечения,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выполнение сопутствующих </a:t>
            </a:r>
            <a:r>
              <a:rPr sz="1500" b="1" i="1" spc="20" dirty="0">
                <a:solidFill>
                  <a:srgbClr val="005DA3"/>
                </a:solidFill>
                <a:latin typeface="Arial"/>
                <a:cs typeface="Arial"/>
              </a:rPr>
              <a:t>работ </a:t>
            </a:r>
            <a:r>
              <a:rPr sz="1500" b="1" i="1" dirty="0">
                <a:solidFill>
                  <a:srgbClr val="005DA3"/>
                </a:solidFill>
                <a:latin typeface="Arial"/>
                <a:cs typeface="Arial"/>
              </a:rPr>
              <a:t>и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оказание услуг </a:t>
            </a:r>
            <a:r>
              <a:rPr sz="1500" b="1" i="1" spc="20" dirty="0">
                <a:solidFill>
                  <a:srgbClr val="005DA3"/>
                </a:solidFill>
                <a:latin typeface="Arial"/>
                <a:cs typeface="Arial"/>
              </a:rPr>
              <a:t>по  </a:t>
            </a:r>
            <a:r>
              <a:rPr sz="1500" b="1" i="1" spc="5" dirty="0">
                <a:solidFill>
                  <a:srgbClr val="005DA3"/>
                </a:solidFill>
                <a:latin typeface="Arial"/>
                <a:cs typeface="Arial"/>
              </a:rPr>
              <a:t>настройке, </a:t>
            </a:r>
            <a:r>
              <a:rPr sz="1500" b="1" i="1" dirty="0">
                <a:solidFill>
                  <a:srgbClr val="005DA3"/>
                </a:solidFill>
                <a:latin typeface="Arial"/>
                <a:cs typeface="Arial"/>
              </a:rPr>
              <a:t>в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том числе </a:t>
            </a:r>
            <a:r>
              <a:rPr sz="1500" b="1" i="1" spc="10" dirty="0">
                <a:solidFill>
                  <a:srgbClr val="005DA3"/>
                </a:solidFill>
                <a:latin typeface="Arial"/>
                <a:cs typeface="Arial"/>
              </a:rPr>
              <a:t>на </a:t>
            </a:r>
            <a:r>
              <a:rPr sz="1500" b="1" i="1" spc="25" dirty="0">
                <a:solidFill>
                  <a:srgbClr val="005DA3"/>
                </a:solidFill>
                <a:latin typeface="Arial"/>
                <a:cs typeface="Arial"/>
              </a:rPr>
              <a:t>затраты </a:t>
            </a:r>
            <a:r>
              <a:rPr sz="1500" b="1" i="1" spc="10" dirty="0">
                <a:solidFill>
                  <a:srgbClr val="005DA3"/>
                </a:solidFill>
                <a:latin typeface="Arial"/>
                <a:cs typeface="Arial"/>
              </a:rPr>
              <a:t>по </a:t>
            </a:r>
            <a:r>
              <a:rPr sz="1500" b="1" i="1" spc="25" dirty="0">
                <a:solidFill>
                  <a:srgbClr val="005DA3"/>
                </a:solidFill>
                <a:latin typeface="Arial"/>
                <a:cs typeface="Arial"/>
              </a:rPr>
              <a:t>приведению </a:t>
            </a:r>
            <a:r>
              <a:rPr sz="1500" b="1" i="1" spc="10" dirty="0">
                <a:solidFill>
                  <a:srgbClr val="005DA3"/>
                </a:solidFill>
                <a:latin typeface="Arial"/>
                <a:cs typeface="Arial"/>
              </a:rPr>
              <a:t>ККТ </a:t>
            </a:r>
            <a:r>
              <a:rPr sz="1500" b="1" i="1" dirty="0">
                <a:solidFill>
                  <a:srgbClr val="005DA3"/>
                </a:solidFill>
                <a:latin typeface="Arial"/>
                <a:cs typeface="Arial"/>
              </a:rPr>
              <a:t>в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соответствие </a:t>
            </a:r>
            <a:r>
              <a:rPr sz="1500" b="1" i="1" dirty="0">
                <a:solidFill>
                  <a:srgbClr val="005DA3"/>
                </a:solidFill>
                <a:latin typeface="Arial"/>
                <a:cs typeface="Arial"/>
              </a:rPr>
              <a:t>с 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требованиями </a:t>
            </a:r>
            <a:r>
              <a:rPr sz="1500" b="1" i="1" spc="5" dirty="0">
                <a:solidFill>
                  <a:srgbClr val="005DA3"/>
                </a:solidFill>
                <a:latin typeface="Arial"/>
                <a:cs typeface="Arial"/>
              </a:rPr>
              <a:t>законодательства.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Однако </a:t>
            </a:r>
            <a:r>
              <a:rPr sz="1500" b="1" i="1" spc="25" dirty="0">
                <a:solidFill>
                  <a:srgbClr val="005DA3"/>
                </a:solidFill>
                <a:latin typeface="Arial"/>
                <a:cs typeface="Arial"/>
              </a:rPr>
              <a:t>действует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ограничение </a:t>
            </a:r>
            <a:r>
              <a:rPr sz="1500" b="1" i="1" dirty="0">
                <a:solidFill>
                  <a:srgbClr val="005DA3"/>
                </a:solidFill>
                <a:latin typeface="Arial"/>
                <a:cs typeface="Arial"/>
              </a:rPr>
              <a:t>—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цена </a:t>
            </a:r>
            <a:r>
              <a:rPr sz="1500" b="1" i="1" spc="10" dirty="0">
                <a:solidFill>
                  <a:srgbClr val="005DA3"/>
                </a:solidFill>
                <a:latin typeface="Arial"/>
                <a:cs typeface="Arial"/>
              </a:rPr>
              <a:t>на </a:t>
            </a:r>
            <a:r>
              <a:rPr sz="1500" b="1" i="1" spc="30" dirty="0">
                <a:solidFill>
                  <a:srgbClr val="005DA3"/>
                </a:solidFill>
                <a:latin typeface="Arial"/>
                <a:cs typeface="Arial"/>
              </a:rPr>
              <a:t>каждую 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кассу </a:t>
            </a:r>
            <a:r>
              <a:rPr sz="1500" b="1" i="1" spc="10" dirty="0">
                <a:solidFill>
                  <a:srgbClr val="005DA3"/>
                </a:solidFill>
                <a:latin typeface="Arial"/>
                <a:cs typeface="Arial"/>
              </a:rPr>
              <a:t>не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должна превышать </a:t>
            </a:r>
            <a:r>
              <a:rPr sz="1500" b="1" i="1" spc="10" dirty="0">
                <a:solidFill>
                  <a:srgbClr val="005DA3"/>
                </a:solidFill>
                <a:latin typeface="Arial"/>
                <a:cs typeface="Arial"/>
              </a:rPr>
              <a:t>18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тысяч рублей </a:t>
            </a:r>
            <a:r>
              <a:rPr sz="1500" b="1" i="1" spc="5" dirty="0">
                <a:solidFill>
                  <a:srgbClr val="005DA3"/>
                </a:solidFill>
                <a:latin typeface="Arial"/>
                <a:cs typeface="Arial"/>
              </a:rPr>
              <a:t>(п. </a:t>
            </a:r>
            <a:r>
              <a:rPr sz="1500" b="1" i="1" spc="10" dirty="0">
                <a:solidFill>
                  <a:srgbClr val="005DA3"/>
                </a:solidFill>
                <a:latin typeface="Arial"/>
                <a:cs typeface="Arial"/>
              </a:rPr>
              <a:t>2.2 </a:t>
            </a:r>
            <a:r>
              <a:rPr sz="1500" b="1" i="1" spc="5" dirty="0">
                <a:solidFill>
                  <a:srgbClr val="005DA3"/>
                </a:solidFill>
                <a:latin typeface="Arial"/>
                <a:cs typeface="Arial"/>
              </a:rPr>
              <a:t>ст. 346.32, п. </a:t>
            </a:r>
            <a:r>
              <a:rPr sz="1500" b="1" i="1" spc="10" dirty="0">
                <a:solidFill>
                  <a:srgbClr val="005DA3"/>
                </a:solidFill>
                <a:latin typeface="Arial"/>
                <a:cs typeface="Arial"/>
              </a:rPr>
              <a:t>1.1 </a:t>
            </a:r>
            <a:r>
              <a:rPr sz="1500" b="1" i="1" spc="5" dirty="0">
                <a:solidFill>
                  <a:srgbClr val="005DA3"/>
                </a:solidFill>
                <a:latin typeface="Arial"/>
                <a:cs typeface="Arial"/>
              </a:rPr>
              <a:t>ст. </a:t>
            </a:r>
            <a:r>
              <a:rPr sz="1500" b="1" i="1" spc="15" dirty="0">
                <a:solidFill>
                  <a:srgbClr val="005DA3"/>
                </a:solidFill>
                <a:latin typeface="Arial"/>
                <a:cs typeface="Arial"/>
              </a:rPr>
              <a:t>346.51 </a:t>
            </a:r>
            <a:r>
              <a:rPr sz="1500" b="1" i="1" spc="20" dirty="0">
                <a:solidFill>
                  <a:srgbClr val="005DA3"/>
                </a:solidFill>
                <a:latin typeface="Arial"/>
                <a:cs typeface="Arial"/>
              </a:rPr>
              <a:t>НК  </a:t>
            </a:r>
            <a:r>
              <a:rPr sz="1500" b="1" i="1" spc="10" dirty="0">
                <a:solidFill>
                  <a:srgbClr val="005DA3"/>
                </a:solidFill>
                <a:latin typeface="Arial"/>
                <a:cs typeface="Arial"/>
              </a:rPr>
              <a:t>РФ).</a:t>
            </a:r>
            <a:endParaRPr sz="15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693400" cy="7561580"/>
          </a:xfrm>
          <a:custGeom>
            <a:avLst/>
            <a:gdLst/>
            <a:ahLst/>
            <a:cxnLst/>
            <a:rect l="l" t="t" r="r" b="b"/>
            <a:pathLst>
              <a:path w="10693400" h="7561580">
                <a:moveTo>
                  <a:pt x="0" y="7561326"/>
                </a:moveTo>
                <a:lnTo>
                  <a:pt x="10693400" y="7561326"/>
                </a:lnTo>
                <a:lnTo>
                  <a:pt x="10693400" y="0"/>
                </a:lnTo>
                <a:lnTo>
                  <a:pt x="0" y="0"/>
                </a:lnTo>
                <a:lnTo>
                  <a:pt x="0" y="7561326"/>
                </a:lnTo>
                <a:close/>
              </a:path>
            </a:pathLst>
          </a:custGeom>
          <a:solidFill>
            <a:srgbClr val="336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66700" y="252476"/>
            <a:ext cx="10168001" cy="27208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72376" y="2011426"/>
            <a:ext cx="3364229" cy="787400"/>
          </a:xfrm>
          <a:custGeom>
            <a:avLst/>
            <a:gdLst/>
            <a:ahLst/>
            <a:cxnLst/>
            <a:rect l="l" t="t" r="r" b="b"/>
            <a:pathLst>
              <a:path w="3364229" h="787400">
                <a:moveTo>
                  <a:pt x="3363849" y="0"/>
                </a:moveTo>
                <a:lnTo>
                  <a:pt x="3356355" y="0"/>
                </a:lnTo>
                <a:lnTo>
                  <a:pt x="3214624" y="22098"/>
                </a:lnTo>
                <a:lnTo>
                  <a:pt x="3070479" y="46736"/>
                </a:lnTo>
                <a:lnTo>
                  <a:pt x="2772155" y="100837"/>
                </a:lnTo>
                <a:lnTo>
                  <a:pt x="2458847" y="164846"/>
                </a:lnTo>
                <a:lnTo>
                  <a:pt x="2130679" y="238633"/>
                </a:lnTo>
                <a:lnTo>
                  <a:pt x="1829816" y="310007"/>
                </a:lnTo>
                <a:lnTo>
                  <a:pt x="984503" y="489585"/>
                </a:lnTo>
                <a:lnTo>
                  <a:pt x="725931" y="538861"/>
                </a:lnTo>
                <a:lnTo>
                  <a:pt x="233679" y="624966"/>
                </a:lnTo>
                <a:lnTo>
                  <a:pt x="0" y="661797"/>
                </a:lnTo>
                <a:lnTo>
                  <a:pt x="315722" y="703707"/>
                </a:lnTo>
                <a:lnTo>
                  <a:pt x="464820" y="720851"/>
                </a:lnTo>
                <a:lnTo>
                  <a:pt x="753237" y="750442"/>
                </a:lnTo>
                <a:lnTo>
                  <a:pt x="1021842" y="770127"/>
                </a:lnTo>
                <a:lnTo>
                  <a:pt x="1151127" y="777493"/>
                </a:lnTo>
                <a:lnTo>
                  <a:pt x="1277874" y="782447"/>
                </a:lnTo>
                <a:lnTo>
                  <a:pt x="1516506" y="787400"/>
                </a:lnTo>
                <a:lnTo>
                  <a:pt x="1630933" y="787400"/>
                </a:lnTo>
                <a:lnTo>
                  <a:pt x="1852168" y="782447"/>
                </a:lnTo>
                <a:lnTo>
                  <a:pt x="1956562" y="777493"/>
                </a:lnTo>
                <a:lnTo>
                  <a:pt x="2155571" y="762762"/>
                </a:lnTo>
                <a:lnTo>
                  <a:pt x="2252472" y="752855"/>
                </a:lnTo>
                <a:lnTo>
                  <a:pt x="2436495" y="728345"/>
                </a:lnTo>
                <a:lnTo>
                  <a:pt x="2610484" y="698753"/>
                </a:lnTo>
                <a:lnTo>
                  <a:pt x="2774569" y="664337"/>
                </a:lnTo>
                <a:lnTo>
                  <a:pt x="2931287" y="624966"/>
                </a:lnTo>
                <a:lnTo>
                  <a:pt x="3080384" y="580643"/>
                </a:lnTo>
                <a:lnTo>
                  <a:pt x="3222117" y="531495"/>
                </a:lnTo>
                <a:lnTo>
                  <a:pt x="3358896" y="479805"/>
                </a:lnTo>
                <a:lnTo>
                  <a:pt x="3363849" y="477265"/>
                </a:lnTo>
                <a:lnTo>
                  <a:pt x="3363849" y="0"/>
                </a:lnTo>
                <a:close/>
              </a:path>
            </a:pathLst>
          </a:custGeom>
          <a:solidFill>
            <a:srgbClr val="C5E7FB">
              <a:alpha val="28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63875" y="1870075"/>
            <a:ext cx="6483350" cy="936625"/>
          </a:xfrm>
          <a:custGeom>
            <a:avLst/>
            <a:gdLst/>
            <a:ahLst/>
            <a:cxnLst/>
            <a:rect l="l" t="t" r="r" b="b"/>
            <a:pathLst>
              <a:path w="6483350" h="936625">
                <a:moveTo>
                  <a:pt x="996823" y="0"/>
                </a:moveTo>
                <a:lnTo>
                  <a:pt x="800480" y="0"/>
                </a:lnTo>
                <a:lnTo>
                  <a:pt x="616458" y="4952"/>
                </a:lnTo>
                <a:lnTo>
                  <a:pt x="445008" y="12318"/>
                </a:lnTo>
                <a:lnTo>
                  <a:pt x="285876" y="24637"/>
                </a:lnTo>
                <a:lnTo>
                  <a:pt x="136779" y="39369"/>
                </a:lnTo>
                <a:lnTo>
                  <a:pt x="0" y="59054"/>
                </a:lnTo>
                <a:lnTo>
                  <a:pt x="390271" y="105663"/>
                </a:lnTo>
                <a:lnTo>
                  <a:pt x="810387" y="172085"/>
                </a:lnTo>
                <a:lnTo>
                  <a:pt x="1260348" y="258063"/>
                </a:lnTo>
                <a:lnTo>
                  <a:pt x="1498980" y="307339"/>
                </a:lnTo>
                <a:lnTo>
                  <a:pt x="2182622" y="464565"/>
                </a:lnTo>
                <a:lnTo>
                  <a:pt x="2993136" y="634238"/>
                </a:lnTo>
                <a:lnTo>
                  <a:pt x="3366008" y="703072"/>
                </a:lnTo>
                <a:lnTo>
                  <a:pt x="3544951" y="735076"/>
                </a:lnTo>
                <a:lnTo>
                  <a:pt x="3887978" y="789177"/>
                </a:lnTo>
                <a:lnTo>
                  <a:pt x="4052061" y="813688"/>
                </a:lnTo>
                <a:lnTo>
                  <a:pt x="4365371" y="853059"/>
                </a:lnTo>
                <a:lnTo>
                  <a:pt x="4661154" y="887476"/>
                </a:lnTo>
                <a:lnTo>
                  <a:pt x="4802885" y="899794"/>
                </a:lnTo>
                <a:lnTo>
                  <a:pt x="5071364" y="919479"/>
                </a:lnTo>
                <a:lnTo>
                  <a:pt x="5200650" y="926846"/>
                </a:lnTo>
                <a:lnTo>
                  <a:pt x="5449189" y="936625"/>
                </a:lnTo>
                <a:lnTo>
                  <a:pt x="5680329" y="936625"/>
                </a:lnTo>
                <a:lnTo>
                  <a:pt x="5899150" y="931672"/>
                </a:lnTo>
                <a:lnTo>
                  <a:pt x="6003544" y="926846"/>
                </a:lnTo>
                <a:lnTo>
                  <a:pt x="6105525" y="919479"/>
                </a:lnTo>
                <a:lnTo>
                  <a:pt x="6393815" y="889888"/>
                </a:lnTo>
                <a:lnTo>
                  <a:pt x="6483350" y="877569"/>
                </a:lnTo>
                <a:lnTo>
                  <a:pt x="6194933" y="843152"/>
                </a:lnTo>
                <a:lnTo>
                  <a:pt x="5889244" y="801369"/>
                </a:lnTo>
                <a:lnTo>
                  <a:pt x="5225415" y="693292"/>
                </a:lnTo>
                <a:lnTo>
                  <a:pt x="4484624" y="548259"/>
                </a:lnTo>
                <a:lnTo>
                  <a:pt x="3333623" y="290067"/>
                </a:lnTo>
                <a:lnTo>
                  <a:pt x="3020441" y="226187"/>
                </a:lnTo>
                <a:lnTo>
                  <a:pt x="2722117" y="172085"/>
                </a:lnTo>
                <a:lnTo>
                  <a:pt x="2577973" y="147447"/>
                </a:lnTo>
                <a:lnTo>
                  <a:pt x="2436241" y="125349"/>
                </a:lnTo>
                <a:lnTo>
                  <a:pt x="2299462" y="105663"/>
                </a:lnTo>
                <a:lnTo>
                  <a:pt x="1904238" y="56514"/>
                </a:lnTo>
                <a:lnTo>
                  <a:pt x="1658112" y="34416"/>
                </a:lnTo>
                <a:lnTo>
                  <a:pt x="1426972" y="17144"/>
                </a:lnTo>
                <a:lnTo>
                  <a:pt x="1205738" y="4952"/>
                </a:lnTo>
                <a:lnTo>
                  <a:pt x="996823" y="0"/>
                </a:lnTo>
                <a:close/>
              </a:path>
            </a:pathLst>
          </a:custGeom>
          <a:solidFill>
            <a:srgbClr val="C5E7FB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308350" y="1882775"/>
            <a:ext cx="6394450" cy="854075"/>
          </a:xfrm>
          <a:custGeom>
            <a:avLst/>
            <a:gdLst/>
            <a:ahLst/>
            <a:cxnLst/>
            <a:rect l="l" t="t" r="r" b="b"/>
            <a:pathLst>
              <a:path w="6394450" h="854075">
                <a:moveTo>
                  <a:pt x="0" y="86105"/>
                </a:moveTo>
                <a:lnTo>
                  <a:pt x="22351" y="81279"/>
                </a:lnTo>
                <a:lnTo>
                  <a:pt x="89535" y="68961"/>
                </a:lnTo>
                <a:lnTo>
                  <a:pt x="203835" y="51688"/>
                </a:lnTo>
                <a:lnTo>
                  <a:pt x="278511" y="41783"/>
                </a:lnTo>
                <a:lnTo>
                  <a:pt x="365505" y="32003"/>
                </a:lnTo>
                <a:lnTo>
                  <a:pt x="462407" y="24637"/>
                </a:lnTo>
                <a:lnTo>
                  <a:pt x="574294" y="17272"/>
                </a:lnTo>
                <a:lnTo>
                  <a:pt x="696087" y="9905"/>
                </a:lnTo>
                <a:lnTo>
                  <a:pt x="832865" y="4952"/>
                </a:lnTo>
                <a:lnTo>
                  <a:pt x="982090" y="2412"/>
                </a:lnTo>
                <a:lnTo>
                  <a:pt x="1143635" y="0"/>
                </a:lnTo>
                <a:lnTo>
                  <a:pt x="1317625" y="2412"/>
                </a:lnTo>
                <a:lnTo>
                  <a:pt x="1504188" y="7365"/>
                </a:lnTo>
                <a:lnTo>
                  <a:pt x="1705483" y="17272"/>
                </a:lnTo>
                <a:lnTo>
                  <a:pt x="1919351" y="29590"/>
                </a:lnTo>
                <a:lnTo>
                  <a:pt x="2145538" y="49275"/>
                </a:lnTo>
                <a:lnTo>
                  <a:pt x="2386711" y="71374"/>
                </a:lnTo>
                <a:lnTo>
                  <a:pt x="2642870" y="98425"/>
                </a:lnTo>
                <a:lnTo>
                  <a:pt x="2911348" y="130428"/>
                </a:lnTo>
                <a:lnTo>
                  <a:pt x="3194684" y="169799"/>
                </a:lnTo>
                <a:lnTo>
                  <a:pt x="3490595" y="214122"/>
                </a:lnTo>
                <a:lnTo>
                  <a:pt x="3801364" y="265811"/>
                </a:lnTo>
                <a:lnTo>
                  <a:pt x="4126992" y="327405"/>
                </a:lnTo>
                <a:lnTo>
                  <a:pt x="4467606" y="393826"/>
                </a:lnTo>
                <a:lnTo>
                  <a:pt x="4823206" y="467613"/>
                </a:lnTo>
                <a:lnTo>
                  <a:pt x="5193665" y="551306"/>
                </a:lnTo>
                <a:lnTo>
                  <a:pt x="5578983" y="642365"/>
                </a:lnTo>
                <a:lnTo>
                  <a:pt x="5979286" y="743330"/>
                </a:lnTo>
                <a:lnTo>
                  <a:pt x="6394450" y="854075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559550" y="1868551"/>
            <a:ext cx="3869054" cy="719455"/>
          </a:xfrm>
          <a:custGeom>
            <a:avLst/>
            <a:gdLst/>
            <a:ahLst/>
            <a:cxnLst/>
            <a:rect l="l" t="t" r="r" b="b"/>
            <a:pathLst>
              <a:path w="3869054" h="719455">
                <a:moveTo>
                  <a:pt x="0" y="719074"/>
                </a:moveTo>
                <a:lnTo>
                  <a:pt x="111886" y="689483"/>
                </a:lnTo>
                <a:lnTo>
                  <a:pt x="417702" y="613155"/>
                </a:lnTo>
                <a:lnTo>
                  <a:pt x="629030" y="561466"/>
                </a:lnTo>
                <a:lnTo>
                  <a:pt x="872744" y="504825"/>
                </a:lnTo>
                <a:lnTo>
                  <a:pt x="1143761" y="443229"/>
                </a:lnTo>
                <a:lnTo>
                  <a:pt x="1434592" y="376682"/>
                </a:lnTo>
                <a:lnTo>
                  <a:pt x="1742948" y="312674"/>
                </a:lnTo>
                <a:lnTo>
                  <a:pt x="2058670" y="248665"/>
                </a:lnTo>
                <a:lnTo>
                  <a:pt x="2381884" y="189611"/>
                </a:lnTo>
                <a:lnTo>
                  <a:pt x="2702686" y="132968"/>
                </a:lnTo>
                <a:lnTo>
                  <a:pt x="2861818" y="108330"/>
                </a:lnTo>
                <a:lnTo>
                  <a:pt x="3015869" y="83692"/>
                </a:lnTo>
                <a:lnTo>
                  <a:pt x="3170047" y="64008"/>
                </a:lnTo>
                <a:lnTo>
                  <a:pt x="3319272" y="44323"/>
                </a:lnTo>
                <a:lnTo>
                  <a:pt x="3465956" y="29463"/>
                </a:lnTo>
                <a:lnTo>
                  <a:pt x="3605149" y="17145"/>
                </a:lnTo>
                <a:lnTo>
                  <a:pt x="3739388" y="7365"/>
                </a:lnTo>
                <a:lnTo>
                  <a:pt x="3868674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47650" y="1851025"/>
            <a:ext cx="10201275" cy="1466850"/>
          </a:xfrm>
          <a:custGeom>
            <a:avLst/>
            <a:gdLst/>
            <a:ahLst/>
            <a:cxnLst/>
            <a:rect l="l" t="t" r="r" b="b"/>
            <a:pathLst>
              <a:path w="10201275" h="1466850">
                <a:moveTo>
                  <a:pt x="1819656" y="0"/>
                </a:moveTo>
                <a:lnTo>
                  <a:pt x="1640458" y="0"/>
                </a:lnTo>
                <a:lnTo>
                  <a:pt x="1471168" y="4952"/>
                </a:lnTo>
                <a:lnTo>
                  <a:pt x="1311910" y="12318"/>
                </a:lnTo>
                <a:lnTo>
                  <a:pt x="1023112" y="36956"/>
                </a:lnTo>
                <a:lnTo>
                  <a:pt x="891184" y="54101"/>
                </a:lnTo>
                <a:lnTo>
                  <a:pt x="771690" y="71374"/>
                </a:lnTo>
                <a:lnTo>
                  <a:pt x="659676" y="91059"/>
                </a:lnTo>
                <a:lnTo>
                  <a:pt x="560095" y="113156"/>
                </a:lnTo>
                <a:lnTo>
                  <a:pt x="465505" y="132841"/>
                </a:lnTo>
                <a:lnTo>
                  <a:pt x="383362" y="155066"/>
                </a:lnTo>
                <a:lnTo>
                  <a:pt x="241465" y="196850"/>
                </a:lnTo>
                <a:lnTo>
                  <a:pt x="184213" y="216535"/>
                </a:lnTo>
                <a:lnTo>
                  <a:pt x="59740" y="265811"/>
                </a:lnTo>
                <a:lnTo>
                  <a:pt x="0" y="295401"/>
                </a:lnTo>
                <a:lnTo>
                  <a:pt x="0" y="1466850"/>
                </a:lnTo>
                <a:lnTo>
                  <a:pt x="10196322" y="1466850"/>
                </a:lnTo>
                <a:lnTo>
                  <a:pt x="10201275" y="1459484"/>
                </a:lnTo>
                <a:lnTo>
                  <a:pt x="10201275" y="937640"/>
                </a:lnTo>
                <a:lnTo>
                  <a:pt x="8399018" y="937640"/>
                </a:lnTo>
                <a:lnTo>
                  <a:pt x="8237220" y="935227"/>
                </a:lnTo>
                <a:lnTo>
                  <a:pt x="8067929" y="930275"/>
                </a:lnTo>
                <a:lnTo>
                  <a:pt x="7893684" y="922909"/>
                </a:lnTo>
                <a:lnTo>
                  <a:pt x="7711948" y="910589"/>
                </a:lnTo>
                <a:lnTo>
                  <a:pt x="7321169" y="873760"/>
                </a:lnTo>
                <a:lnTo>
                  <a:pt x="6900418" y="822071"/>
                </a:lnTo>
                <a:lnTo>
                  <a:pt x="6676390" y="790066"/>
                </a:lnTo>
                <a:lnTo>
                  <a:pt x="6442329" y="753110"/>
                </a:lnTo>
                <a:lnTo>
                  <a:pt x="6200902" y="711326"/>
                </a:lnTo>
                <a:lnTo>
                  <a:pt x="5685663" y="615314"/>
                </a:lnTo>
                <a:lnTo>
                  <a:pt x="4836795" y="435610"/>
                </a:lnTo>
                <a:lnTo>
                  <a:pt x="4226941" y="295401"/>
                </a:lnTo>
                <a:lnTo>
                  <a:pt x="3651885" y="182117"/>
                </a:lnTo>
                <a:lnTo>
                  <a:pt x="3383026" y="137794"/>
                </a:lnTo>
                <a:lnTo>
                  <a:pt x="3126613" y="100964"/>
                </a:lnTo>
                <a:lnTo>
                  <a:pt x="2880106" y="68961"/>
                </a:lnTo>
                <a:lnTo>
                  <a:pt x="2646172" y="44323"/>
                </a:lnTo>
                <a:lnTo>
                  <a:pt x="2424557" y="24637"/>
                </a:lnTo>
                <a:lnTo>
                  <a:pt x="2011426" y="2412"/>
                </a:lnTo>
                <a:lnTo>
                  <a:pt x="1819656" y="0"/>
                </a:lnTo>
                <a:close/>
              </a:path>
              <a:path w="10201275" h="1466850">
                <a:moveTo>
                  <a:pt x="10201275" y="627634"/>
                </a:moveTo>
                <a:lnTo>
                  <a:pt x="10101707" y="667003"/>
                </a:lnTo>
                <a:lnTo>
                  <a:pt x="10007092" y="701421"/>
                </a:lnTo>
                <a:lnTo>
                  <a:pt x="9907524" y="733425"/>
                </a:lnTo>
                <a:lnTo>
                  <a:pt x="9700895" y="792479"/>
                </a:lnTo>
                <a:lnTo>
                  <a:pt x="9591421" y="819530"/>
                </a:lnTo>
                <a:lnTo>
                  <a:pt x="9362313" y="863853"/>
                </a:lnTo>
                <a:lnTo>
                  <a:pt x="9240393" y="883538"/>
                </a:lnTo>
                <a:lnTo>
                  <a:pt x="8981440" y="913129"/>
                </a:lnTo>
                <a:lnTo>
                  <a:pt x="8702675" y="932814"/>
                </a:lnTo>
                <a:lnTo>
                  <a:pt x="8553323" y="937640"/>
                </a:lnTo>
                <a:lnTo>
                  <a:pt x="10201275" y="937640"/>
                </a:lnTo>
                <a:lnTo>
                  <a:pt x="10201275" y="627634"/>
                </a:lnTo>
                <a:close/>
              </a:path>
            </a:pathLst>
          </a:custGeom>
          <a:solidFill>
            <a:srgbClr val="336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88" y="1587"/>
            <a:ext cx="10691749" cy="75589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432052" y="482600"/>
            <a:ext cx="866267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610485" algn="l"/>
              </a:tabLst>
            </a:pPr>
            <a:r>
              <a:rPr spc="-5" dirty="0"/>
              <a:t>Преимущества	</a:t>
            </a:r>
            <a:r>
              <a:rPr spc="-20" dirty="0"/>
              <a:t>патентной </a:t>
            </a:r>
            <a:r>
              <a:rPr spc="-10" dirty="0"/>
              <a:t>системы</a:t>
            </a:r>
            <a:r>
              <a:rPr spc="45" dirty="0"/>
              <a:t> </a:t>
            </a:r>
            <a:r>
              <a:rPr spc="-20" dirty="0"/>
              <a:t>налогообложения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913366" y="6742582"/>
            <a:ext cx="38163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r>
              <a:rPr lang="en-US" sz="27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2</a:t>
            </a:r>
            <a:endParaRPr sz="27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88593" y="1643633"/>
            <a:ext cx="8773795" cy="4597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marR="7620" indent="-457200">
              <a:lnSpc>
                <a:spcPct val="100000"/>
              </a:lnSpc>
              <a:spcBef>
                <a:spcPts val="95"/>
              </a:spcBef>
              <a:buFont typeface="Wingdings"/>
              <a:buChar char=""/>
              <a:tabLst>
                <a:tab pos="469265" algn="l"/>
                <a:tab pos="470534" algn="l"/>
              </a:tabLst>
            </a:pPr>
            <a:r>
              <a:rPr sz="2500" b="1" spc="-15" dirty="0">
                <a:solidFill>
                  <a:srgbClr val="073D86"/>
                </a:solidFill>
                <a:latin typeface="Times New Roman"/>
                <a:cs typeface="Times New Roman"/>
              </a:rPr>
              <a:t>добровольность </a:t>
            </a:r>
            <a:r>
              <a:rPr sz="25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применения на </a:t>
            </a:r>
            <a:r>
              <a:rPr sz="2500" b="1" spc="-20" dirty="0">
                <a:solidFill>
                  <a:srgbClr val="073D86"/>
                </a:solidFill>
                <a:latin typeface="Times New Roman"/>
                <a:cs typeface="Times New Roman"/>
              </a:rPr>
              <a:t>период </a:t>
            </a:r>
            <a:r>
              <a:rPr sz="2500" b="1" spc="-15" dirty="0">
                <a:solidFill>
                  <a:srgbClr val="073D86"/>
                </a:solidFill>
                <a:latin typeface="Times New Roman"/>
                <a:cs typeface="Times New Roman"/>
              </a:rPr>
              <a:t>от </a:t>
            </a:r>
            <a:r>
              <a:rPr sz="2500" b="1" spc="-30" dirty="0">
                <a:solidFill>
                  <a:srgbClr val="073D86"/>
                </a:solidFill>
                <a:latin typeface="Times New Roman"/>
                <a:cs typeface="Times New Roman"/>
              </a:rPr>
              <a:t>одного </a:t>
            </a:r>
            <a:r>
              <a:rPr sz="2500" b="1" dirty="0">
                <a:solidFill>
                  <a:srgbClr val="073D86"/>
                </a:solidFill>
                <a:latin typeface="Times New Roman"/>
                <a:cs typeface="Times New Roman"/>
              </a:rPr>
              <a:t>месяца  </a:t>
            </a:r>
            <a:r>
              <a:rPr sz="25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до </a:t>
            </a:r>
            <a:r>
              <a:rPr sz="2500" b="1" spc="-15" dirty="0">
                <a:solidFill>
                  <a:srgbClr val="073D86"/>
                </a:solidFill>
                <a:latin typeface="Times New Roman"/>
                <a:cs typeface="Times New Roman"/>
              </a:rPr>
              <a:t>календарного</a:t>
            </a:r>
            <a:r>
              <a:rPr sz="2500" b="1" spc="5" dirty="0">
                <a:solidFill>
                  <a:srgbClr val="073D86"/>
                </a:solidFill>
                <a:latin typeface="Times New Roman"/>
                <a:cs typeface="Times New Roman"/>
              </a:rPr>
              <a:t> </a:t>
            </a:r>
            <a:r>
              <a:rPr sz="2500" b="1" spc="-35" dirty="0">
                <a:solidFill>
                  <a:srgbClr val="073D86"/>
                </a:solidFill>
                <a:latin typeface="Times New Roman"/>
                <a:cs typeface="Times New Roman"/>
              </a:rPr>
              <a:t>года;</a:t>
            </a:r>
            <a:endParaRPr sz="25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1200"/>
              </a:spcBef>
              <a:buFont typeface="Wingdings"/>
              <a:buChar char=""/>
              <a:tabLst>
                <a:tab pos="469265" algn="l"/>
                <a:tab pos="470534" algn="l"/>
              </a:tabLst>
            </a:pPr>
            <a:r>
              <a:rPr sz="2500" b="1" spc="-10" dirty="0">
                <a:solidFill>
                  <a:srgbClr val="073D86"/>
                </a:solidFill>
                <a:latin typeface="Times New Roman"/>
                <a:cs typeface="Times New Roman"/>
              </a:rPr>
              <a:t>простота расчета </a:t>
            </a:r>
            <a:r>
              <a:rPr sz="2500" b="1" spc="-20" dirty="0">
                <a:solidFill>
                  <a:srgbClr val="073D86"/>
                </a:solidFill>
                <a:latin typeface="Times New Roman"/>
                <a:cs typeface="Times New Roman"/>
              </a:rPr>
              <a:t>суммы</a:t>
            </a:r>
            <a:r>
              <a:rPr sz="2500" b="1" spc="55" dirty="0">
                <a:solidFill>
                  <a:srgbClr val="073D86"/>
                </a:solidFill>
                <a:latin typeface="Times New Roman"/>
                <a:cs typeface="Times New Roman"/>
              </a:rPr>
              <a:t> </a:t>
            </a:r>
            <a:r>
              <a:rPr sz="25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налога;</a:t>
            </a:r>
            <a:endParaRPr sz="25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1200"/>
              </a:spcBef>
              <a:buFont typeface="Wingdings"/>
              <a:buChar char=""/>
              <a:tabLst>
                <a:tab pos="469265" algn="l"/>
                <a:tab pos="470534" algn="l"/>
              </a:tabLst>
            </a:pPr>
            <a:r>
              <a:rPr sz="2500" b="1" spc="-20" dirty="0">
                <a:solidFill>
                  <a:srgbClr val="073D86"/>
                </a:solidFill>
                <a:latin typeface="Times New Roman"/>
                <a:cs typeface="Times New Roman"/>
              </a:rPr>
              <a:t>рассрочка </a:t>
            </a:r>
            <a:r>
              <a:rPr sz="2500" b="1" spc="-15" dirty="0">
                <a:solidFill>
                  <a:srgbClr val="073D86"/>
                </a:solidFill>
                <a:latin typeface="Times New Roman"/>
                <a:cs typeface="Times New Roman"/>
              </a:rPr>
              <a:t>уплаты </a:t>
            </a:r>
            <a:r>
              <a:rPr sz="25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налога на </a:t>
            </a:r>
            <a:r>
              <a:rPr sz="2500" b="1" spc="-20" dirty="0">
                <a:solidFill>
                  <a:srgbClr val="073D86"/>
                </a:solidFill>
                <a:latin typeface="Times New Roman"/>
                <a:cs typeface="Times New Roman"/>
              </a:rPr>
              <a:t>период </a:t>
            </a:r>
            <a:r>
              <a:rPr sz="2500" b="1" spc="-10" dirty="0">
                <a:solidFill>
                  <a:srgbClr val="073D86"/>
                </a:solidFill>
                <a:latin typeface="Times New Roman"/>
                <a:cs typeface="Times New Roman"/>
              </a:rPr>
              <a:t>действия</a:t>
            </a:r>
            <a:r>
              <a:rPr sz="2500" b="1" spc="110" dirty="0">
                <a:solidFill>
                  <a:srgbClr val="073D86"/>
                </a:solidFill>
                <a:latin typeface="Times New Roman"/>
                <a:cs typeface="Times New Roman"/>
              </a:rPr>
              <a:t> </a:t>
            </a:r>
            <a:r>
              <a:rPr sz="2500" b="1" spc="-10" dirty="0">
                <a:solidFill>
                  <a:srgbClr val="073D86"/>
                </a:solidFill>
                <a:latin typeface="Times New Roman"/>
                <a:cs typeface="Times New Roman"/>
              </a:rPr>
              <a:t>патента;</a:t>
            </a:r>
            <a:endParaRPr sz="2500">
              <a:latin typeface="Times New Roman"/>
              <a:cs typeface="Times New Roman"/>
            </a:endParaRPr>
          </a:p>
          <a:p>
            <a:pPr marL="469900" marR="5080" indent="-457200" algn="just">
              <a:lnSpc>
                <a:spcPct val="100000"/>
              </a:lnSpc>
              <a:spcBef>
                <a:spcPts val="1200"/>
              </a:spcBef>
              <a:buFont typeface="Wingdings"/>
              <a:buChar char=""/>
              <a:tabLst>
                <a:tab pos="470534" algn="l"/>
              </a:tabLst>
            </a:pPr>
            <a:r>
              <a:rPr sz="25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ИП, применяющие ПСН, не </a:t>
            </a:r>
            <a:r>
              <a:rPr sz="2500" b="1" spc="-10" dirty="0">
                <a:solidFill>
                  <a:srgbClr val="073D86"/>
                </a:solidFill>
                <a:latin typeface="Times New Roman"/>
                <a:cs typeface="Times New Roman"/>
              </a:rPr>
              <a:t>являются</a:t>
            </a:r>
            <a:r>
              <a:rPr sz="2500" b="1" spc="425" dirty="0">
                <a:solidFill>
                  <a:srgbClr val="073D86"/>
                </a:solidFill>
                <a:latin typeface="Times New Roman"/>
                <a:cs typeface="Times New Roman"/>
              </a:rPr>
              <a:t> </a:t>
            </a:r>
            <a:r>
              <a:rPr sz="2500" b="1" spc="-15" dirty="0">
                <a:solidFill>
                  <a:srgbClr val="073D86"/>
                </a:solidFill>
                <a:latin typeface="Times New Roman"/>
                <a:cs typeface="Times New Roman"/>
              </a:rPr>
              <a:t>плательщиками  </a:t>
            </a:r>
            <a:r>
              <a:rPr sz="2500" b="1" spc="-50" dirty="0">
                <a:solidFill>
                  <a:srgbClr val="073D86"/>
                </a:solidFill>
                <a:latin typeface="Times New Roman"/>
                <a:cs typeface="Times New Roman"/>
              </a:rPr>
              <a:t>НДФЛ, </a:t>
            </a:r>
            <a:r>
              <a:rPr sz="25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налога на имущество физических </a:t>
            </a:r>
            <a:r>
              <a:rPr sz="2500" b="1" spc="-10" dirty="0">
                <a:solidFill>
                  <a:srgbClr val="073D86"/>
                </a:solidFill>
                <a:latin typeface="Times New Roman"/>
                <a:cs typeface="Times New Roman"/>
              </a:rPr>
              <a:t>лиц </a:t>
            </a:r>
            <a:r>
              <a:rPr sz="25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и  </a:t>
            </a:r>
            <a:r>
              <a:rPr sz="2500" b="1" spc="-15" dirty="0">
                <a:solidFill>
                  <a:srgbClr val="073D86"/>
                </a:solidFill>
                <a:latin typeface="Times New Roman"/>
                <a:cs typeface="Times New Roman"/>
              </a:rPr>
              <a:t>освобождены </a:t>
            </a:r>
            <a:r>
              <a:rPr sz="2500" b="1" spc="-25" dirty="0">
                <a:solidFill>
                  <a:srgbClr val="073D86"/>
                </a:solidFill>
                <a:latin typeface="Times New Roman"/>
                <a:cs typeface="Times New Roman"/>
              </a:rPr>
              <a:t>от </a:t>
            </a:r>
            <a:r>
              <a:rPr sz="2500" b="1" spc="-15" dirty="0">
                <a:solidFill>
                  <a:srgbClr val="073D86"/>
                </a:solidFill>
                <a:latin typeface="Times New Roman"/>
                <a:cs typeface="Times New Roman"/>
              </a:rPr>
              <a:t>уплаты</a:t>
            </a:r>
            <a:r>
              <a:rPr sz="2500" b="1" spc="70" dirty="0">
                <a:solidFill>
                  <a:srgbClr val="073D86"/>
                </a:solidFill>
                <a:latin typeface="Times New Roman"/>
                <a:cs typeface="Times New Roman"/>
              </a:rPr>
              <a:t> </a:t>
            </a:r>
            <a:r>
              <a:rPr sz="25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НДС;</a:t>
            </a:r>
            <a:endParaRPr sz="2500">
              <a:latin typeface="Times New Roman"/>
              <a:cs typeface="Times New Roman"/>
            </a:endParaRPr>
          </a:p>
          <a:p>
            <a:pPr marL="469900" marR="11430" indent="-457200">
              <a:lnSpc>
                <a:spcPct val="100000"/>
              </a:lnSpc>
              <a:spcBef>
                <a:spcPts val="1205"/>
              </a:spcBef>
              <a:buFont typeface="Wingdings"/>
              <a:buChar char=""/>
              <a:tabLst>
                <a:tab pos="469265" algn="l"/>
                <a:tab pos="470534" algn="l"/>
              </a:tabLst>
            </a:pPr>
            <a:r>
              <a:rPr sz="25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ведется </a:t>
            </a:r>
            <a:r>
              <a:rPr sz="2500" b="1" spc="-20" dirty="0">
                <a:solidFill>
                  <a:srgbClr val="073D86"/>
                </a:solidFill>
                <a:latin typeface="Times New Roman"/>
                <a:cs typeface="Times New Roman"/>
              </a:rPr>
              <a:t>только </a:t>
            </a:r>
            <a:r>
              <a:rPr sz="2500" b="1" spc="-15" dirty="0">
                <a:solidFill>
                  <a:srgbClr val="073D86"/>
                </a:solidFill>
                <a:latin typeface="Times New Roman"/>
                <a:cs typeface="Times New Roman"/>
              </a:rPr>
              <a:t>налоговый </a:t>
            </a:r>
            <a:r>
              <a:rPr sz="2500" b="1" dirty="0">
                <a:solidFill>
                  <a:srgbClr val="073D86"/>
                </a:solidFill>
                <a:latin typeface="Times New Roman"/>
                <a:cs typeface="Times New Roman"/>
              </a:rPr>
              <a:t>учет </a:t>
            </a:r>
            <a:r>
              <a:rPr sz="25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(ведется учет </a:t>
            </a:r>
            <a:r>
              <a:rPr sz="2500" b="1" spc="-45" dirty="0">
                <a:solidFill>
                  <a:srgbClr val="073D86"/>
                </a:solidFill>
                <a:latin typeface="Times New Roman"/>
                <a:cs typeface="Times New Roman"/>
              </a:rPr>
              <a:t>доходов от  </a:t>
            </a:r>
            <a:r>
              <a:rPr sz="25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реализации);</a:t>
            </a:r>
            <a:endParaRPr sz="25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1200"/>
              </a:spcBef>
              <a:buFont typeface="Wingdings"/>
              <a:buChar char=""/>
              <a:tabLst>
                <a:tab pos="469265" algn="l"/>
                <a:tab pos="470534" algn="l"/>
                <a:tab pos="2795270" algn="l"/>
                <a:tab pos="4424680" algn="l"/>
              </a:tabLst>
            </a:pPr>
            <a:r>
              <a:rPr sz="25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не</a:t>
            </a:r>
            <a:r>
              <a:rPr sz="2500" b="1" spc="40" dirty="0">
                <a:solidFill>
                  <a:srgbClr val="073D86"/>
                </a:solidFill>
                <a:latin typeface="Times New Roman"/>
                <a:cs typeface="Times New Roman"/>
              </a:rPr>
              <a:t> </a:t>
            </a:r>
            <a:r>
              <a:rPr sz="2500" b="1" spc="-10" dirty="0">
                <a:solidFill>
                  <a:srgbClr val="073D86"/>
                </a:solidFill>
                <a:latin typeface="Times New Roman"/>
                <a:cs typeface="Times New Roman"/>
              </a:rPr>
              <a:t>заполняется	</a:t>
            </a:r>
            <a:r>
              <a:rPr sz="2500" b="1" spc="-20" dirty="0">
                <a:solidFill>
                  <a:srgbClr val="073D86"/>
                </a:solidFill>
                <a:latin typeface="Times New Roman"/>
                <a:cs typeface="Times New Roman"/>
              </a:rPr>
              <a:t>налоговая	</a:t>
            </a:r>
            <a:r>
              <a:rPr sz="2500" b="1" spc="-5" dirty="0">
                <a:solidFill>
                  <a:srgbClr val="073D86"/>
                </a:solidFill>
                <a:latin typeface="Times New Roman"/>
                <a:cs typeface="Times New Roman"/>
              </a:rPr>
              <a:t>декларация</a:t>
            </a:r>
            <a:endParaRPr sz="25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0693400" cy="7561580"/>
          </a:xfrm>
          <a:custGeom>
            <a:avLst/>
            <a:gdLst/>
            <a:ahLst/>
            <a:cxnLst/>
            <a:rect l="l" t="t" r="r" b="b"/>
            <a:pathLst>
              <a:path w="10693400" h="7561580">
                <a:moveTo>
                  <a:pt x="0" y="7561326"/>
                </a:moveTo>
                <a:lnTo>
                  <a:pt x="10693400" y="7561326"/>
                </a:lnTo>
                <a:lnTo>
                  <a:pt x="10693400" y="0"/>
                </a:lnTo>
                <a:lnTo>
                  <a:pt x="0" y="0"/>
                </a:lnTo>
                <a:lnTo>
                  <a:pt x="0" y="7561326"/>
                </a:lnTo>
                <a:close/>
              </a:path>
            </a:pathLst>
          </a:custGeom>
          <a:solidFill>
            <a:srgbClr val="336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66700" y="252476"/>
            <a:ext cx="10168001" cy="27208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072376" y="2011426"/>
            <a:ext cx="3364229" cy="787400"/>
          </a:xfrm>
          <a:custGeom>
            <a:avLst/>
            <a:gdLst/>
            <a:ahLst/>
            <a:cxnLst/>
            <a:rect l="l" t="t" r="r" b="b"/>
            <a:pathLst>
              <a:path w="3364229" h="787400">
                <a:moveTo>
                  <a:pt x="3363849" y="0"/>
                </a:moveTo>
                <a:lnTo>
                  <a:pt x="3356355" y="0"/>
                </a:lnTo>
                <a:lnTo>
                  <a:pt x="3214624" y="22098"/>
                </a:lnTo>
                <a:lnTo>
                  <a:pt x="3070479" y="46736"/>
                </a:lnTo>
                <a:lnTo>
                  <a:pt x="2772155" y="100837"/>
                </a:lnTo>
                <a:lnTo>
                  <a:pt x="2458847" y="164846"/>
                </a:lnTo>
                <a:lnTo>
                  <a:pt x="2130679" y="238633"/>
                </a:lnTo>
                <a:lnTo>
                  <a:pt x="1829816" y="310007"/>
                </a:lnTo>
                <a:lnTo>
                  <a:pt x="984503" y="489585"/>
                </a:lnTo>
                <a:lnTo>
                  <a:pt x="725931" y="538861"/>
                </a:lnTo>
                <a:lnTo>
                  <a:pt x="233679" y="624966"/>
                </a:lnTo>
                <a:lnTo>
                  <a:pt x="0" y="661797"/>
                </a:lnTo>
                <a:lnTo>
                  <a:pt x="315722" y="703707"/>
                </a:lnTo>
                <a:lnTo>
                  <a:pt x="464820" y="720851"/>
                </a:lnTo>
                <a:lnTo>
                  <a:pt x="753237" y="750442"/>
                </a:lnTo>
                <a:lnTo>
                  <a:pt x="1021842" y="770127"/>
                </a:lnTo>
                <a:lnTo>
                  <a:pt x="1151127" y="777493"/>
                </a:lnTo>
                <a:lnTo>
                  <a:pt x="1277874" y="782447"/>
                </a:lnTo>
                <a:lnTo>
                  <a:pt x="1516506" y="787400"/>
                </a:lnTo>
                <a:lnTo>
                  <a:pt x="1630933" y="787400"/>
                </a:lnTo>
                <a:lnTo>
                  <a:pt x="1852168" y="782447"/>
                </a:lnTo>
                <a:lnTo>
                  <a:pt x="1956562" y="777493"/>
                </a:lnTo>
                <a:lnTo>
                  <a:pt x="2155571" y="762762"/>
                </a:lnTo>
                <a:lnTo>
                  <a:pt x="2252472" y="752855"/>
                </a:lnTo>
                <a:lnTo>
                  <a:pt x="2436495" y="728345"/>
                </a:lnTo>
                <a:lnTo>
                  <a:pt x="2610484" y="698753"/>
                </a:lnTo>
                <a:lnTo>
                  <a:pt x="2774569" y="664337"/>
                </a:lnTo>
                <a:lnTo>
                  <a:pt x="2931287" y="624966"/>
                </a:lnTo>
                <a:lnTo>
                  <a:pt x="3080384" y="580643"/>
                </a:lnTo>
                <a:lnTo>
                  <a:pt x="3222117" y="531495"/>
                </a:lnTo>
                <a:lnTo>
                  <a:pt x="3358896" y="479805"/>
                </a:lnTo>
                <a:lnTo>
                  <a:pt x="3363849" y="477265"/>
                </a:lnTo>
                <a:lnTo>
                  <a:pt x="3363849" y="0"/>
                </a:lnTo>
                <a:close/>
              </a:path>
            </a:pathLst>
          </a:custGeom>
          <a:solidFill>
            <a:srgbClr val="C5E7FB">
              <a:alpha val="28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63875" y="1870075"/>
            <a:ext cx="6483350" cy="936625"/>
          </a:xfrm>
          <a:custGeom>
            <a:avLst/>
            <a:gdLst/>
            <a:ahLst/>
            <a:cxnLst/>
            <a:rect l="l" t="t" r="r" b="b"/>
            <a:pathLst>
              <a:path w="6483350" h="936625">
                <a:moveTo>
                  <a:pt x="996823" y="0"/>
                </a:moveTo>
                <a:lnTo>
                  <a:pt x="800480" y="0"/>
                </a:lnTo>
                <a:lnTo>
                  <a:pt x="616458" y="4952"/>
                </a:lnTo>
                <a:lnTo>
                  <a:pt x="445008" y="12318"/>
                </a:lnTo>
                <a:lnTo>
                  <a:pt x="285876" y="24637"/>
                </a:lnTo>
                <a:lnTo>
                  <a:pt x="136779" y="39369"/>
                </a:lnTo>
                <a:lnTo>
                  <a:pt x="0" y="59054"/>
                </a:lnTo>
                <a:lnTo>
                  <a:pt x="390271" y="105663"/>
                </a:lnTo>
                <a:lnTo>
                  <a:pt x="810387" y="172085"/>
                </a:lnTo>
                <a:lnTo>
                  <a:pt x="1260348" y="258063"/>
                </a:lnTo>
                <a:lnTo>
                  <a:pt x="1498980" y="307339"/>
                </a:lnTo>
                <a:lnTo>
                  <a:pt x="2182622" y="464565"/>
                </a:lnTo>
                <a:lnTo>
                  <a:pt x="2993136" y="634238"/>
                </a:lnTo>
                <a:lnTo>
                  <a:pt x="3366008" y="703072"/>
                </a:lnTo>
                <a:lnTo>
                  <a:pt x="3544951" y="735076"/>
                </a:lnTo>
                <a:lnTo>
                  <a:pt x="3887978" y="789177"/>
                </a:lnTo>
                <a:lnTo>
                  <a:pt x="4052061" y="813688"/>
                </a:lnTo>
                <a:lnTo>
                  <a:pt x="4365371" y="853059"/>
                </a:lnTo>
                <a:lnTo>
                  <a:pt x="4661154" y="887476"/>
                </a:lnTo>
                <a:lnTo>
                  <a:pt x="4802885" y="899794"/>
                </a:lnTo>
                <a:lnTo>
                  <a:pt x="5071364" y="919479"/>
                </a:lnTo>
                <a:lnTo>
                  <a:pt x="5200650" y="926846"/>
                </a:lnTo>
                <a:lnTo>
                  <a:pt x="5449189" y="936625"/>
                </a:lnTo>
                <a:lnTo>
                  <a:pt x="5680329" y="936625"/>
                </a:lnTo>
                <a:lnTo>
                  <a:pt x="5899150" y="931672"/>
                </a:lnTo>
                <a:lnTo>
                  <a:pt x="6003544" y="926846"/>
                </a:lnTo>
                <a:lnTo>
                  <a:pt x="6105525" y="919479"/>
                </a:lnTo>
                <a:lnTo>
                  <a:pt x="6393815" y="889888"/>
                </a:lnTo>
                <a:lnTo>
                  <a:pt x="6483350" y="877569"/>
                </a:lnTo>
                <a:lnTo>
                  <a:pt x="6194933" y="843152"/>
                </a:lnTo>
                <a:lnTo>
                  <a:pt x="5889244" y="801369"/>
                </a:lnTo>
                <a:lnTo>
                  <a:pt x="5225415" y="693292"/>
                </a:lnTo>
                <a:lnTo>
                  <a:pt x="4484624" y="548259"/>
                </a:lnTo>
                <a:lnTo>
                  <a:pt x="3333623" y="290067"/>
                </a:lnTo>
                <a:lnTo>
                  <a:pt x="3020441" y="226187"/>
                </a:lnTo>
                <a:lnTo>
                  <a:pt x="2722117" y="172085"/>
                </a:lnTo>
                <a:lnTo>
                  <a:pt x="2577973" y="147447"/>
                </a:lnTo>
                <a:lnTo>
                  <a:pt x="2436241" y="125349"/>
                </a:lnTo>
                <a:lnTo>
                  <a:pt x="2299462" y="105663"/>
                </a:lnTo>
                <a:lnTo>
                  <a:pt x="1904238" y="56514"/>
                </a:lnTo>
                <a:lnTo>
                  <a:pt x="1658112" y="34416"/>
                </a:lnTo>
                <a:lnTo>
                  <a:pt x="1426972" y="17144"/>
                </a:lnTo>
                <a:lnTo>
                  <a:pt x="1205738" y="4952"/>
                </a:lnTo>
                <a:lnTo>
                  <a:pt x="996823" y="0"/>
                </a:lnTo>
                <a:close/>
              </a:path>
            </a:pathLst>
          </a:custGeom>
          <a:solidFill>
            <a:srgbClr val="C5E7FB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308350" y="1882775"/>
            <a:ext cx="6394450" cy="854075"/>
          </a:xfrm>
          <a:custGeom>
            <a:avLst/>
            <a:gdLst/>
            <a:ahLst/>
            <a:cxnLst/>
            <a:rect l="l" t="t" r="r" b="b"/>
            <a:pathLst>
              <a:path w="6394450" h="854075">
                <a:moveTo>
                  <a:pt x="0" y="86105"/>
                </a:moveTo>
                <a:lnTo>
                  <a:pt x="22351" y="81279"/>
                </a:lnTo>
                <a:lnTo>
                  <a:pt x="89535" y="68961"/>
                </a:lnTo>
                <a:lnTo>
                  <a:pt x="203835" y="51688"/>
                </a:lnTo>
                <a:lnTo>
                  <a:pt x="278511" y="41783"/>
                </a:lnTo>
                <a:lnTo>
                  <a:pt x="365505" y="32003"/>
                </a:lnTo>
                <a:lnTo>
                  <a:pt x="462407" y="24637"/>
                </a:lnTo>
                <a:lnTo>
                  <a:pt x="574294" y="17272"/>
                </a:lnTo>
                <a:lnTo>
                  <a:pt x="696087" y="9905"/>
                </a:lnTo>
                <a:lnTo>
                  <a:pt x="832865" y="4952"/>
                </a:lnTo>
                <a:lnTo>
                  <a:pt x="982090" y="2412"/>
                </a:lnTo>
                <a:lnTo>
                  <a:pt x="1143635" y="0"/>
                </a:lnTo>
                <a:lnTo>
                  <a:pt x="1317625" y="2412"/>
                </a:lnTo>
                <a:lnTo>
                  <a:pt x="1504188" y="7365"/>
                </a:lnTo>
                <a:lnTo>
                  <a:pt x="1705483" y="17272"/>
                </a:lnTo>
                <a:lnTo>
                  <a:pt x="1919351" y="29590"/>
                </a:lnTo>
                <a:lnTo>
                  <a:pt x="2145538" y="49275"/>
                </a:lnTo>
                <a:lnTo>
                  <a:pt x="2386711" y="71374"/>
                </a:lnTo>
                <a:lnTo>
                  <a:pt x="2642870" y="98425"/>
                </a:lnTo>
                <a:lnTo>
                  <a:pt x="2911348" y="130428"/>
                </a:lnTo>
                <a:lnTo>
                  <a:pt x="3194684" y="169799"/>
                </a:lnTo>
                <a:lnTo>
                  <a:pt x="3490595" y="214122"/>
                </a:lnTo>
                <a:lnTo>
                  <a:pt x="3801364" y="265811"/>
                </a:lnTo>
                <a:lnTo>
                  <a:pt x="4126992" y="327405"/>
                </a:lnTo>
                <a:lnTo>
                  <a:pt x="4467606" y="393826"/>
                </a:lnTo>
                <a:lnTo>
                  <a:pt x="4823206" y="467613"/>
                </a:lnTo>
                <a:lnTo>
                  <a:pt x="5193665" y="551306"/>
                </a:lnTo>
                <a:lnTo>
                  <a:pt x="5578983" y="642365"/>
                </a:lnTo>
                <a:lnTo>
                  <a:pt x="5979286" y="743330"/>
                </a:lnTo>
                <a:lnTo>
                  <a:pt x="6394450" y="854075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559550" y="1868551"/>
            <a:ext cx="3869054" cy="719455"/>
          </a:xfrm>
          <a:custGeom>
            <a:avLst/>
            <a:gdLst/>
            <a:ahLst/>
            <a:cxnLst/>
            <a:rect l="l" t="t" r="r" b="b"/>
            <a:pathLst>
              <a:path w="3869054" h="719455">
                <a:moveTo>
                  <a:pt x="0" y="719074"/>
                </a:moveTo>
                <a:lnTo>
                  <a:pt x="111886" y="689483"/>
                </a:lnTo>
                <a:lnTo>
                  <a:pt x="417702" y="613155"/>
                </a:lnTo>
                <a:lnTo>
                  <a:pt x="629030" y="561466"/>
                </a:lnTo>
                <a:lnTo>
                  <a:pt x="872744" y="504825"/>
                </a:lnTo>
                <a:lnTo>
                  <a:pt x="1143761" y="443229"/>
                </a:lnTo>
                <a:lnTo>
                  <a:pt x="1434592" y="376682"/>
                </a:lnTo>
                <a:lnTo>
                  <a:pt x="1742948" y="312674"/>
                </a:lnTo>
                <a:lnTo>
                  <a:pt x="2058670" y="248665"/>
                </a:lnTo>
                <a:lnTo>
                  <a:pt x="2381884" y="189611"/>
                </a:lnTo>
                <a:lnTo>
                  <a:pt x="2702686" y="132968"/>
                </a:lnTo>
                <a:lnTo>
                  <a:pt x="2861818" y="108330"/>
                </a:lnTo>
                <a:lnTo>
                  <a:pt x="3015869" y="83692"/>
                </a:lnTo>
                <a:lnTo>
                  <a:pt x="3170047" y="64008"/>
                </a:lnTo>
                <a:lnTo>
                  <a:pt x="3319272" y="44323"/>
                </a:lnTo>
                <a:lnTo>
                  <a:pt x="3465956" y="29463"/>
                </a:lnTo>
                <a:lnTo>
                  <a:pt x="3605149" y="17145"/>
                </a:lnTo>
                <a:lnTo>
                  <a:pt x="3739388" y="7365"/>
                </a:lnTo>
                <a:lnTo>
                  <a:pt x="3868674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47650" y="1851025"/>
            <a:ext cx="10201275" cy="1466850"/>
          </a:xfrm>
          <a:custGeom>
            <a:avLst/>
            <a:gdLst/>
            <a:ahLst/>
            <a:cxnLst/>
            <a:rect l="l" t="t" r="r" b="b"/>
            <a:pathLst>
              <a:path w="10201275" h="1466850">
                <a:moveTo>
                  <a:pt x="1819656" y="0"/>
                </a:moveTo>
                <a:lnTo>
                  <a:pt x="1640458" y="0"/>
                </a:lnTo>
                <a:lnTo>
                  <a:pt x="1471168" y="4952"/>
                </a:lnTo>
                <a:lnTo>
                  <a:pt x="1311910" y="12318"/>
                </a:lnTo>
                <a:lnTo>
                  <a:pt x="1023112" y="36956"/>
                </a:lnTo>
                <a:lnTo>
                  <a:pt x="891184" y="54101"/>
                </a:lnTo>
                <a:lnTo>
                  <a:pt x="771690" y="71374"/>
                </a:lnTo>
                <a:lnTo>
                  <a:pt x="659676" y="91059"/>
                </a:lnTo>
                <a:lnTo>
                  <a:pt x="560095" y="113156"/>
                </a:lnTo>
                <a:lnTo>
                  <a:pt x="465505" y="132841"/>
                </a:lnTo>
                <a:lnTo>
                  <a:pt x="383362" y="155066"/>
                </a:lnTo>
                <a:lnTo>
                  <a:pt x="241465" y="196850"/>
                </a:lnTo>
                <a:lnTo>
                  <a:pt x="184213" y="216535"/>
                </a:lnTo>
                <a:lnTo>
                  <a:pt x="59740" y="265811"/>
                </a:lnTo>
                <a:lnTo>
                  <a:pt x="0" y="295401"/>
                </a:lnTo>
                <a:lnTo>
                  <a:pt x="0" y="1466850"/>
                </a:lnTo>
                <a:lnTo>
                  <a:pt x="10196322" y="1466850"/>
                </a:lnTo>
                <a:lnTo>
                  <a:pt x="10201275" y="1459484"/>
                </a:lnTo>
                <a:lnTo>
                  <a:pt x="10201275" y="937640"/>
                </a:lnTo>
                <a:lnTo>
                  <a:pt x="8399018" y="937640"/>
                </a:lnTo>
                <a:lnTo>
                  <a:pt x="8237220" y="935227"/>
                </a:lnTo>
                <a:lnTo>
                  <a:pt x="8067929" y="930275"/>
                </a:lnTo>
                <a:lnTo>
                  <a:pt x="7893684" y="922909"/>
                </a:lnTo>
                <a:lnTo>
                  <a:pt x="7711948" y="910589"/>
                </a:lnTo>
                <a:lnTo>
                  <a:pt x="7321169" y="873760"/>
                </a:lnTo>
                <a:lnTo>
                  <a:pt x="6900418" y="822071"/>
                </a:lnTo>
                <a:lnTo>
                  <a:pt x="6676390" y="790066"/>
                </a:lnTo>
                <a:lnTo>
                  <a:pt x="6442329" y="753110"/>
                </a:lnTo>
                <a:lnTo>
                  <a:pt x="6200902" y="711326"/>
                </a:lnTo>
                <a:lnTo>
                  <a:pt x="5685663" y="615314"/>
                </a:lnTo>
                <a:lnTo>
                  <a:pt x="4836795" y="435610"/>
                </a:lnTo>
                <a:lnTo>
                  <a:pt x="4226941" y="295401"/>
                </a:lnTo>
                <a:lnTo>
                  <a:pt x="3651885" y="182117"/>
                </a:lnTo>
                <a:lnTo>
                  <a:pt x="3383026" y="137794"/>
                </a:lnTo>
                <a:lnTo>
                  <a:pt x="3126613" y="100964"/>
                </a:lnTo>
                <a:lnTo>
                  <a:pt x="2880106" y="68961"/>
                </a:lnTo>
                <a:lnTo>
                  <a:pt x="2646172" y="44323"/>
                </a:lnTo>
                <a:lnTo>
                  <a:pt x="2424557" y="24637"/>
                </a:lnTo>
                <a:lnTo>
                  <a:pt x="2011426" y="2412"/>
                </a:lnTo>
                <a:lnTo>
                  <a:pt x="1819656" y="0"/>
                </a:lnTo>
                <a:close/>
              </a:path>
              <a:path w="10201275" h="1466850">
                <a:moveTo>
                  <a:pt x="10201275" y="627634"/>
                </a:moveTo>
                <a:lnTo>
                  <a:pt x="10101707" y="667003"/>
                </a:lnTo>
                <a:lnTo>
                  <a:pt x="10007092" y="701421"/>
                </a:lnTo>
                <a:lnTo>
                  <a:pt x="9907524" y="733425"/>
                </a:lnTo>
                <a:lnTo>
                  <a:pt x="9700895" y="792479"/>
                </a:lnTo>
                <a:lnTo>
                  <a:pt x="9591421" y="819530"/>
                </a:lnTo>
                <a:lnTo>
                  <a:pt x="9362313" y="863853"/>
                </a:lnTo>
                <a:lnTo>
                  <a:pt x="9240393" y="883538"/>
                </a:lnTo>
                <a:lnTo>
                  <a:pt x="8981440" y="913129"/>
                </a:lnTo>
                <a:lnTo>
                  <a:pt x="8702675" y="932814"/>
                </a:lnTo>
                <a:lnTo>
                  <a:pt x="8553323" y="937640"/>
                </a:lnTo>
                <a:lnTo>
                  <a:pt x="10201275" y="937640"/>
                </a:lnTo>
                <a:lnTo>
                  <a:pt x="10201275" y="627634"/>
                </a:lnTo>
                <a:close/>
              </a:path>
            </a:pathLst>
          </a:custGeom>
          <a:solidFill>
            <a:srgbClr val="3366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88" y="1587"/>
            <a:ext cx="10691749" cy="75589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779777" y="377190"/>
            <a:ext cx="755840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Пошаговая </a:t>
            </a:r>
            <a:r>
              <a:rPr spc="-10" dirty="0"/>
              <a:t>инструкция </a:t>
            </a:r>
            <a:r>
              <a:rPr spc="-5" dirty="0"/>
              <a:t>по </a:t>
            </a:r>
            <a:r>
              <a:rPr spc="-10" dirty="0"/>
              <a:t>получению</a:t>
            </a:r>
            <a:r>
              <a:rPr spc="20" dirty="0"/>
              <a:t> </a:t>
            </a:r>
            <a:r>
              <a:rPr spc="-15" dirty="0"/>
              <a:t>патента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913366" y="6746544"/>
            <a:ext cx="38163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1</a:t>
            </a:r>
            <a:r>
              <a:rPr lang="en-US" sz="27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3</a:t>
            </a:r>
            <a:endParaRPr sz="2700" dirty="0">
              <a:latin typeface="Trebuchet MS"/>
              <a:cs typeface="Trebuchet M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38187" y="6041059"/>
            <a:ext cx="9001125" cy="1099820"/>
          </a:xfrm>
          <a:custGeom>
            <a:avLst/>
            <a:gdLst/>
            <a:ahLst/>
            <a:cxnLst/>
            <a:rect l="l" t="t" r="r" b="b"/>
            <a:pathLst>
              <a:path w="9001125" h="1099820">
                <a:moveTo>
                  <a:pt x="0" y="1099807"/>
                </a:moveTo>
                <a:lnTo>
                  <a:pt x="9000998" y="1099807"/>
                </a:lnTo>
                <a:lnTo>
                  <a:pt x="9000998" y="0"/>
                </a:lnTo>
                <a:lnTo>
                  <a:pt x="0" y="0"/>
                </a:lnTo>
                <a:lnTo>
                  <a:pt x="0" y="1099807"/>
                </a:lnTo>
                <a:close/>
              </a:path>
            </a:pathLst>
          </a:custGeom>
          <a:solidFill>
            <a:srgbClr val="4584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38187" y="6041059"/>
            <a:ext cx="9001125" cy="1099820"/>
          </a:xfrm>
          <a:custGeom>
            <a:avLst/>
            <a:gdLst/>
            <a:ahLst/>
            <a:cxnLst/>
            <a:rect l="l" t="t" r="r" b="b"/>
            <a:pathLst>
              <a:path w="9001125" h="1099820">
                <a:moveTo>
                  <a:pt x="0" y="1099807"/>
                </a:moveTo>
                <a:lnTo>
                  <a:pt x="9000998" y="1099807"/>
                </a:lnTo>
                <a:lnTo>
                  <a:pt x="9000998" y="0"/>
                </a:lnTo>
                <a:lnTo>
                  <a:pt x="0" y="0"/>
                </a:lnTo>
                <a:lnTo>
                  <a:pt x="0" y="1099807"/>
                </a:lnTo>
                <a:close/>
              </a:path>
            </a:pathLst>
          </a:custGeom>
          <a:ln w="158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016304" y="6007477"/>
            <a:ext cx="8444230" cy="1019810"/>
          </a:xfrm>
          <a:prstGeom prst="rect">
            <a:avLst/>
          </a:prstGeom>
        </p:spPr>
        <p:txBody>
          <a:bodyPr vert="horz" wrap="square" lIns="0" tIns="111125" rIns="0" bIns="0" rtlCol="0">
            <a:spAutoFit/>
          </a:bodyPr>
          <a:lstStyle/>
          <a:p>
            <a:pPr marL="4445" algn="ctr">
              <a:lnSpc>
                <a:spcPct val="100000"/>
              </a:lnSpc>
              <a:spcBef>
                <a:spcPts val="875"/>
              </a:spcBef>
            </a:pPr>
            <a:r>
              <a:rPr sz="2200" b="1" spc="-15" dirty="0">
                <a:solidFill>
                  <a:srgbClr val="FFFFFF"/>
                </a:solidFill>
                <a:latin typeface="Arial"/>
                <a:cs typeface="Arial"/>
              </a:rPr>
              <a:t>Налоговый</a:t>
            </a:r>
            <a:r>
              <a:rPr sz="22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b="1" spc="-15" dirty="0">
                <a:solidFill>
                  <a:srgbClr val="FFFFFF"/>
                </a:solidFill>
                <a:latin typeface="Arial"/>
                <a:cs typeface="Arial"/>
              </a:rPr>
              <a:t>учет</a:t>
            </a:r>
            <a:endParaRPr sz="2200">
              <a:latin typeface="Arial"/>
              <a:cs typeface="Arial"/>
            </a:endParaRPr>
          </a:p>
          <a:p>
            <a:pPr marL="12700" marR="5080" algn="ctr">
              <a:lnSpc>
                <a:spcPts val="1760"/>
              </a:lnSpc>
              <a:spcBef>
                <a:spcPts val="900"/>
              </a:spcBef>
            </a:pPr>
            <a:r>
              <a:rPr sz="1700" b="1" spc="-10" dirty="0">
                <a:solidFill>
                  <a:srgbClr val="FFFFFF"/>
                </a:solidFill>
                <a:latin typeface="Arial"/>
                <a:cs typeface="Arial"/>
              </a:rPr>
              <a:t>Учет </a:t>
            </a:r>
            <a:r>
              <a:rPr sz="1700" b="1" spc="-20" dirty="0">
                <a:solidFill>
                  <a:srgbClr val="FFFFFF"/>
                </a:solidFill>
                <a:latin typeface="Arial"/>
                <a:cs typeface="Arial"/>
              </a:rPr>
              <a:t>доходов </a:t>
            </a:r>
            <a:r>
              <a:rPr sz="1700" b="1" spc="-25" dirty="0">
                <a:solidFill>
                  <a:srgbClr val="FFFFFF"/>
                </a:solidFill>
                <a:latin typeface="Arial"/>
                <a:cs typeface="Arial"/>
              </a:rPr>
              <a:t>от </a:t>
            </a:r>
            <a:r>
              <a:rPr sz="1700" b="1" spc="-5" dirty="0">
                <a:solidFill>
                  <a:srgbClr val="FFFFFF"/>
                </a:solidFill>
                <a:latin typeface="Arial"/>
                <a:cs typeface="Arial"/>
              </a:rPr>
              <a:t>реализации </a:t>
            </a:r>
            <a:r>
              <a:rPr sz="1700" b="1" spc="-15" dirty="0">
                <a:solidFill>
                  <a:srgbClr val="FFFFFF"/>
                </a:solidFill>
                <a:latin typeface="Arial"/>
                <a:cs typeface="Arial"/>
              </a:rPr>
              <a:t>ведется </a:t>
            </a:r>
            <a:r>
              <a:rPr sz="1700" b="1" dirty="0">
                <a:solidFill>
                  <a:srgbClr val="FFFFFF"/>
                </a:solidFill>
                <a:latin typeface="Arial"/>
                <a:cs typeface="Arial"/>
              </a:rPr>
              <a:t>в </a:t>
            </a:r>
            <a:r>
              <a:rPr sz="1700" b="1" spc="-5" dirty="0">
                <a:solidFill>
                  <a:srgbClr val="FFFFFF"/>
                </a:solidFill>
                <a:latin typeface="Arial"/>
                <a:cs typeface="Arial"/>
              </a:rPr>
              <a:t>книге </a:t>
            </a:r>
            <a:r>
              <a:rPr sz="1700" b="1" spc="-15" dirty="0">
                <a:solidFill>
                  <a:srgbClr val="FFFFFF"/>
                </a:solidFill>
                <a:latin typeface="Arial"/>
                <a:cs typeface="Arial"/>
              </a:rPr>
              <a:t>учета </a:t>
            </a:r>
            <a:r>
              <a:rPr sz="1700" b="1" spc="-20" dirty="0">
                <a:solidFill>
                  <a:srgbClr val="FFFFFF"/>
                </a:solidFill>
                <a:latin typeface="Arial"/>
                <a:cs typeface="Arial"/>
              </a:rPr>
              <a:t>доходов </a:t>
            </a:r>
            <a:r>
              <a:rPr sz="1700" b="1" spc="-5" dirty="0">
                <a:solidFill>
                  <a:srgbClr val="FFFFFF"/>
                </a:solidFill>
                <a:latin typeface="Arial"/>
                <a:cs typeface="Arial"/>
              </a:rPr>
              <a:t>индивидуального  предпринимателя, применяющего патентную </a:t>
            </a:r>
            <a:r>
              <a:rPr sz="1700" b="1" spc="-15" dirty="0">
                <a:solidFill>
                  <a:srgbClr val="FFFFFF"/>
                </a:solidFill>
                <a:latin typeface="Arial"/>
                <a:cs typeface="Arial"/>
              </a:rPr>
              <a:t>систему</a:t>
            </a:r>
            <a:r>
              <a:rPr sz="1700" b="1" spc="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700" b="1" spc="-15" dirty="0">
                <a:solidFill>
                  <a:srgbClr val="FFFFFF"/>
                </a:solidFill>
                <a:latin typeface="Arial"/>
                <a:cs typeface="Arial"/>
              </a:rPr>
              <a:t>налогообложения</a:t>
            </a:r>
            <a:endParaRPr sz="17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38187" y="4242180"/>
            <a:ext cx="9001125" cy="1899285"/>
          </a:xfrm>
          <a:custGeom>
            <a:avLst/>
            <a:gdLst/>
            <a:ahLst/>
            <a:cxnLst/>
            <a:rect l="l" t="t" r="r" b="b"/>
            <a:pathLst>
              <a:path w="9001125" h="1899285">
                <a:moveTo>
                  <a:pt x="4975288" y="1424178"/>
                </a:moveTo>
                <a:lnTo>
                  <a:pt x="4025709" y="1424178"/>
                </a:lnTo>
                <a:lnTo>
                  <a:pt x="4500562" y="1898904"/>
                </a:lnTo>
                <a:lnTo>
                  <a:pt x="4975288" y="1424178"/>
                </a:lnTo>
                <a:close/>
              </a:path>
              <a:path w="9001125" h="1899285">
                <a:moveTo>
                  <a:pt x="4737925" y="1233932"/>
                </a:moveTo>
                <a:lnTo>
                  <a:pt x="4263072" y="1233932"/>
                </a:lnTo>
                <a:lnTo>
                  <a:pt x="4263072" y="1424178"/>
                </a:lnTo>
                <a:lnTo>
                  <a:pt x="4737925" y="1424178"/>
                </a:lnTo>
                <a:lnTo>
                  <a:pt x="4737925" y="1233932"/>
                </a:lnTo>
                <a:close/>
              </a:path>
              <a:path w="9001125" h="1899285">
                <a:moveTo>
                  <a:pt x="9001061" y="0"/>
                </a:moveTo>
                <a:lnTo>
                  <a:pt x="0" y="0"/>
                </a:lnTo>
                <a:lnTo>
                  <a:pt x="0" y="1233932"/>
                </a:lnTo>
                <a:lnTo>
                  <a:pt x="9001061" y="1233932"/>
                </a:lnTo>
                <a:lnTo>
                  <a:pt x="9001061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38187" y="4242180"/>
            <a:ext cx="9001125" cy="1899285"/>
          </a:xfrm>
          <a:custGeom>
            <a:avLst/>
            <a:gdLst/>
            <a:ahLst/>
            <a:cxnLst/>
            <a:rect l="l" t="t" r="r" b="b"/>
            <a:pathLst>
              <a:path w="9001125" h="1899285">
                <a:moveTo>
                  <a:pt x="9001061" y="1233932"/>
                </a:moveTo>
                <a:lnTo>
                  <a:pt x="4737925" y="1233932"/>
                </a:lnTo>
                <a:lnTo>
                  <a:pt x="4737925" y="1424178"/>
                </a:lnTo>
                <a:lnTo>
                  <a:pt x="4975288" y="1424178"/>
                </a:lnTo>
                <a:lnTo>
                  <a:pt x="4500562" y="1898904"/>
                </a:lnTo>
                <a:lnTo>
                  <a:pt x="4025709" y="1424178"/>
                </a:lnTo>
                <a:lnTo>
                  <a:pt x="4263072" y="1424178"/>
                </a:lnTo>
                <a:lnTo>
                  <a:pt x="4263072" y="1233932"/>
                </a:lnTo>
                <a:lnTo>
                  <a:pt x="0" y="1233932"/>
                </a:lnTo>
                <a:lnTo>
                  <a:pt x="0" y="0"/>
                </a:lnTo>
                <a:lnTo>
                  <a:pt x="9001061" y="0"/>
                </a:lnTo>
                <a:lnTo>
                  <a:pt x="9001061" y="1233932"/>
                </a:lnTo>
                <a:close/>
              </a:path>
            </a:pathLst>
          </a:custGeom>
          <a:ln w="15875">
            <a:solidFill>
              <a:srgbClr val="005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908100" y="4185920"/>
            <a:ext cx="8660130" cy="11798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40" algn="ctr">
              <a:lnSpc>
                <a:spcPts val="2610"/>
              </a:lnSpc>
              <a:spcBef>
                <a:spcPts val="95"/>
              </a:spcBef>
            </a:pPr>
            <a:r>
              <a:rPr sz="2200" b="1" spc="-10" dirty="0">
                <a:solidFill>
                  <a:srgbClr val="FFFFFF"/>
                </a:solidFill>
                <a:latin typeface="Arial"/>
                <a:cs typeface="Arial"/>
              </a:rPr>
              <a:t>Оплата</a:t>
            </a:r>
            <a:r>
              <a:rPr sz="2200" b="1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Arial"/>
                <a:cs typeface="Arial"/>
              </a:rPr>
              <a:t>налога</a:t>
            </a:r>
            <a:endParaRPr sz="2200">
              <a:latin typeface="Arial"/>
              <a:cs typeface="Arial"/>
            </a:endParaRPr>
          </a:p>
          <a:p>
            <a:pPr marL="12700" marR="5080" indent="1905" algn="ctr">
              <a:lnSpc>
                <a:spcPct val="96000"/>
              </a:lnSpc>
              <a:spcBef>
                <a:spcPts val="35"/>
              </a:spcBef>
            </a:pP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На срок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до 6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месяцев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sz="1400" b="1" spc="-15" dirty="0">
                <a:solidFill>
                  <a:srgbClr val="FFFFFF"/>
                </a:solidFill>
                <a:latin typeface="Arial"/>
                <a:cs typeface="Arial"/>
              </a:rPr>
              <a:t>вся </a:t>
            </a:r>
            <a:r>
              <a:rPr sz="1400" b="1" spc="-20" dirty="0">
                <a:solidFill>
                  <a:srgbClr val="FFFFFF"/>
                </a:solidFill>
                <a:latin typeface="Arial"/>
                <a:cs typeface="Arial"/>
              </a:rPr>
              <a:t>сумма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налога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в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срок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не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позднее срока окончания действия патента;  На срок </a:t>
            </a:r>
            <a:r>
              <a:rPr sz="1400" b="1" spc="-25" dirty="0">
                <a:solidFill>
                  <a:srgbClr val="FFFFFF"/>
                </a:solidFill>
                <a:latin typeface="Arial"/>
                <a:cs typeface="Arial"/>
              </a:rPr>
              <a:t>от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6 до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12 месяцев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- в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размере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1/3 </a:t>
            </a:r>
            <a:r>
              <a:rPr sz="1400" b="1" spc="-15" dirty="0">
                <a:solidFill>
                  <a:srgbClr val="FFFFFF"/>
                </a:solidFill>
                <a:latin typeface="Arial"/>
                <a:cs typeface="Arial"/>
              </a:rPr>
              <a:t>суммы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налога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в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срок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не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позднее 90 календарных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дней 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после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начала действия патента;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в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размере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2/3 </a:t>
            </a:r>
            <a:r>
              <a:rPr sz="1400" b="1" spc="-15" dirty="0">
                <a:solidFill>
                  <a:srgbClr val="FFFFFF"/>
                </a:solidFill>
                <a:latin typeface="Arial"/>
                <a:cs typeface="Arial"/>
              </a:rPr>
              <a:t>суммы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налога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в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срок </a:t>
            </a: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не 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позднее срока окончания  действия патента.</a:t>
            </a:r>
            <a:endParaRPr sz="14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38187" y="2642235"/>
            <a:ext cx="9001125" cy="1555750"/>
          </a:xfrm>
          <a:custGeom>
            <a:avLst/>
            <a:gdLst/>
            <a:ahLst/>
            <a:cxnLst/>
            <a:rect l="l" t="t" r="r" b="b"/>
            <a:pathLst>
              <a:path w="9001125" h="1555750">
                <a:moveTo>
                  <a:pt x="4889309" y="1166494"/>
                </a:moveTo>
                <a:lnTo>
                  <a:pt x="4111688" y="1166494"/>
                </a:lnTo>
                <a:lnTo>
                  <a:pt x="4500562" y="1555241"/>
                </a:lnTo>
                <a:lnTo>
                  <a:pt x="4889309" y="1166494"/>
                </a:lnTo>
                <a:close/>
              </a:path>
              <a:path w="9001125" h="1555750">
                <a:moveTo>
                  <a:pt x="4694872" y="1010538"/>
                </a:moveTo>
                <a:lnTo>
                  <a:pt x="4306125" y="1010538"/>
                </a:lnTo>
                <a:lnTo>
                  <a:pt x="4306125" y="1166494"/>
                </a:lnTo>
                <a:lnTo>
                  <a:pt x="4694872" y="1166494"/>
                </a:lnTo>
                <a:lnTo>
                  <a:pt x="4694872" y="1010538"/>
                </a:lnTo>
                <a:close/>
              </a:path>
              <a:path w="9001125" h="1555750">
                <a:moveTo>
                  <a:pt x="9001061" y="0"/>
                </a:moveTo>
                <a:lnTo>
                  <a:pt x="0" y="0"/>
                </a:lnTo>
                <a:lnTo>
                  <a:pt x="0" y="1010538"/>
                </a:lnTo>
                <a:lnTo>
                  <a:pt x="9001061" y="1010538"/>
                </a:lnTo>
                <a:lnTo>
                  <a:pt x="9001061" y="0"/>
                </a:lnTo>
                <a:close/>
              </a:path>
            </a:pathLst>
          </a:custGeom>
          <a:solidFill>
            <a:srgbClr val="A4D02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38187" y="2642235"/>
            <a:ext cx="9001125" cy="1555750"/>
          </a:xfrm>
          <a:custGeom>
            <a:avLst/>
            <a:gdLst/>
            <a:ahLst/>
            <a:cxnLst/>
            <a:rect l="l" t="t" r="r" b="b"/>
            <a:pathLst>
              <a:path w="9001125" h="1555750">
                <a:moveTo>
                  <a:pt x="9001061" y="1010538"/>
                </a:moveTo>
                <a:lnTo>
                  <a:pt x="4694872" y="1010538"/>
                </a:lnTo>
                <a:lnTo>
                  <a:pt x="4694872" y="1166494"/>
                </a:lnTo>
                <a:lnTo>
                  <a:pt x="4889309" y="1166494"/>
                </a:lnTo>
                <a:lnTo>
                  <a:pt x="4500562" y="1555241"/>
                </a:lnTo>
                <a:lnTo>
                  <a:pt x="4111688" y="1166494"/>
                </a:lnTo>
                <a:lnTo>
                  <a:pt x="4306125" y="1166494"/>
                </a:lnTo>
                <a:lnTo>
                  <a:pt x="4306125" y="1010538"/>
                </a:lnTo>
                <a:lnTo>
                  <a:pt x="0" y="1010538"/>
                </a:lnTo>
                <a:lnTo>
                  <a:pt x="0" y="0"/>
                </a:lnTo>
                <a:lnTo>
                  <a:pt x="9001061" y="0"/>
                </a:lnTo>
                <a:lnTo>
                  <a:pt x="9001061" y="1010538"/>
                </a:lnTo>
                <a:close/>
              </a:path>
            </a:pathLst>
          </a:custGeom>
          <a:ln w="15875">
            <a:solidFill>
              <a:srgbClr val="005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38187" y="1046099"/>
            <a:ext cx="9001125" cy="1612900"/>
          </a:xfrm>
          <a:custGeom>
            <a:avLst/>
            <a:gdLst/>
            <a:ahLst/>
            <a:cxnLst/>
            <a:rect l="l" t="t" r="r" b="b"/>
            <a:pathLst>
              <a:path w="9001125" h="1612900">
                <a:moveTo>
                  <a:pt x="4903660" y="1209421"/>
                </a:moveTo>
                <a:lnTo>
                  <a:pt x="4097337" y="1209421"/>
                </a:lnTo>
                <a:lnTo>
                  <a:pt x="4500562" y="1612646"/>
                </a:lnTo>
                <a:lnTo>
                  <a:pt x="4903660" y="1209421"/>
                </a:lnTo>
                <a:close/>
              </a:path>
              <a:path w="9001125" h="1612900">
                <a:moveTo>
                  <a:pt x="4702111" y="1047877"/>
                </a:moveTo>
                <a:lnTo>
                  <a:pt x="4298886" y="1047877"/>
                </a:lnTo>
                <a:lnTo>
                  <a:pt x="4298886" y="1209421"/>
                </a:lnTo>
                <a:lnTo>
                  <a:pt x="4702111" y="1209421"/>
                </a:lnTo>
                <a:lnTo>
                  <a:pt x="4702111" y="1047877"/>
                </a:lnTo>
                <a:close/>
              </a:path>
              <a:path w="9001125" h="1612900">
                <a:moveTo>
                  <a:pt x="9001061" y="0"/>
                </a:moveTo>
                <a:lnTo>
                  <a:pt x="0" y="0"/>
                </a:lnTo>
                <a:lnTo>
                  <a:pt x="0" y="1047877"/>
                </a:lnTo>
                <a:lnTo>
                  <a:pt x="9001061" y="1047877"/>
                </a:lnTo>
                <a:lnTo>
                  <a:pt x="9001061" y="0"/>
                </a:lnTo>
                <a:close/>
              </a:path>
            </a:pathLst>
          </a:custGeom>
          <a:solidFill>
            <a:srgbClr val="F6872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38187" y="1046099"/>
            <a:ext cx="9001125" cy="1612900"/>
          </a:xfrm>
          <a:custGeom>
            <a:avLst/>
            <a:gdLst/>
            <a:ahLst/>
            <a:cxnLst/>
            <a:rect l="l" t="t" r="r" b="b"/>
            <a:pathLst>
              <a:path w="9001125" h="1612900">
                <a:moveTo>
                  <a:pt x="9001061" y="1047877"/>
                </a:moveTo>
                <a:lnTo>
                  <a:pt x="4702111" y="1047877"/>
                </a:lnTo>
                <a:lnTo>
                  <a:pt x="4702111" y="1209421"/>
                </a:lnTo>
                <a:lnTo>
                  <a:pt x="4903660" y="1209421"/>
                </a:lnTo>
                <a:lnTo>
                  <a:pt x="4500562" y="1612646"/>
                </a:lnTo>
                <a:lnTo>
                  <a:pt x="4097337" y="1209421"/>
                </a:lnTo>
                <a:lnTo>
                  <a:pt x="4298886" y="1209421"/>
                </a:lnTo>
                <a:lnTo>
                  <a:pt x="4298886" y="1047877"/>
                </a:lnTo>
                <a:lnTo>
                  <a:pt x="0" y="1047877"/>
                </a:lnTo>
                <a:lnTo>
                  <a:pt x="0" y="0"/>
                </a:lnTo>
                <a:lnTo>
                  <a:pt x="9001061" y="0"/>
                </a:lnTo>
                <a:lnTo>
                  <a:pt x="9001061" y="1047877"/>
                </a:lnTo>
                <a:close/>
              </a:path>
            </a:pathLst>
          </a:custGeom>
          <a:ln w="15875">
            <a:solidFill>
              <a:srgbClr val="005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167180" y="930736"/>
            <a:ext cx="8140065" cy="2638425"/>
          </a:xfrm>
          <a:prstGeom prst="rect">
            <a:avLst/>
          </a:prstGeom>
        </p:spPr>
        <p:txBody>
          <a:bodyPr vert="horz" wrap="square" lIns="0" tIns="155575" rIns="0" bIns="0" rtlCol="0">
            <a:spAutoFit/>
          </a:bodyPr>
          <a:lstStyle/>
          <a:p>
            <a:pPr marL="4445" algn="ctr">
              <a:lnSpc>
                <a:spcPct val="100000"/>
              </a:lnSpc>
              <a:spcBef>
                <a:spcPts val="1225"/>
              </a:spcBef>
            </a:pPr>
            <a:r>
              <a:rPr sz="2200" b="1" spc="-10" dirty="0">
                <a:solidFill>
                  <a:srgbClr val="FFFFFF"/>
                </a:solidFill>
                <a:latin typeface="Arial"/>
                <a:cs typeface="Arial"/>
              </a:rPr>
              <a:t>Подаем </a:t>
            </a:r>
            <a:r>
              <a:rPr sz="2200" b="1" spc="-15" dirty="0">
                <a:solidFill>
                  <a:srgbClr val="FFFFFF"/>
                </a:solidFill>
                <a:latin typeface="Arial"/>
                <a:cs typeface="Arial"/>
              </a:rPr>
              <a:t>заявление</a:t>
            </a:r>
            <a:endParaRPr sz="2200">
              <a:latin typeface="Arial"/>
              <a:cs typeface="Arial"/>
            </a:endParaRPr>
          </a:p>
          <a:p>
            <a:pPr marL="59690" algn="ctr">
              <a:lnSpc>
                <a:spcPts val="1880"/>
              </a:lnSpc>
              <a:spcBef>
                <a:spcPts val="815"/>
              </a:spcBef>
            </a:pP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За 10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дней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до </a:t>
            </a:r>
            <a:r>
              <a:rPr sz="1600" b="1" spc="-15" dirty="0">
                <a:solidFill>
                  <a:srgbClr val="FFFFFF"/>
                </a:solidFill>
                <a:latin typeface="Arial"/>
                <a:cs typeface="Arial"/>
              </a:rPr>
              <a:t>начала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применения</a:t>
            </a:r>
            <a:r>
              <a:rPr sz="1600" b="1" spc="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ПСН,</a:t>
            </a:r>
            <a:endParaRPr sz="1600">
              <a:latin typeface="Arial"/>
              <a:cs typeface="Arial"/>
            </a:endParaRPr>
          </a:p>
          <a:p>
            <a:pPr algn="ctr">
              <a:lnSpc>
                <a:spcPts val="1880"/>
              </a:lnSpc>
            </a:pP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либо </a:t>
            </a:r>
            <a:r>
              <a:rPr sz="1600" b="1" spc="-15" dirty="0">
                <a:solidFill>
                  <a:srgbClr val="FFFFFF"/>
                </a:solidFill>
                <a:latin typeface="Arial"/>
                <a:cs typeface="Arial"/>
              </a:rPr>
              <a:t>вместе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с </a:t>
            </a:r>
            <a:r>
              <a:rPr sz="1600" b="1" spc="-20" dirty="0">
                <a:solidFill>
                  <a:srgbClr val="FFFFFF"/>
                </a:solidFill>
                <a:latin typeface="Arial"/>
                <a:cs typeface="Arial"/>
              </a:rPr>
              <a:t>заявлением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о регистрации в </a:t>
            </a:r>
            <a:r>
              <a:rPr sz="1600" b="1" spc="-20" dirty="0">
                <a:solidFill>
                  <a:srgbClr val="FFFFFF"/>
                </a:solidFill>
                <a:latin typeface="Arial"/>
                <a:cs typeface="Arial"/>
              </a:rPr>
              <a:t>качестве</a:t>
            </a:r>
            <a:r>
              <a:rPr sz="1600" b="1" spc="1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ИП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5080" algn="ctr">
              <a:lnSpc>
                <a:spcPct val="100000"/>
              </a:lnSpc>
              <a:spcBef>
                <a:spcPts val="1255"/>
              </a:spcBef>
            </a:pPr>
            <a:r>
              <a:rPr sz="2200" b="1" spc="-20" dirty="0">
                <a:solidFill>
                  <a:srgbClr val="FFFFFF"/>
                </a:solidFill>
                <a:latin typeface="Arial"/>
                <a:cs typeface="Arial"/>
              </a:rPr>
              <a:t>Получаем</a:t>
            </a:r>
            <a:r>
              <a:rPr sz="220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200" b="1" spc="-20" dirty="0">
                <a:solidFill>
                  <a:srgbClr val="FFFFFF"/>
                </a:solidFill>
                <a:latin typeface="Arial"/>
                <a:cs typeface="Arial"/>
              </a:rPr>
              <a:t>ПАТЕНТ</a:t>
            </a:r>
            <a:endParaRPr sz="2200">
              <a:latin typeface="Arial"/>
              <a:cs typeface="Arial"/>
            </a:endParaRPr>
          </a:p>
          <a:p>
            <a:pPr marL="12700" marR="5080" algn="ctr">
              <a:lnSpc>
                <a:spcPts val="1660"/>
              </a:lnSpc>
              <a:spcBef>
                <a:spcPts val="894"/>
              </a:spcBef>
            </a:pP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В </a:t>
            </a:r>
            <a:r>
              <a:rPr sz="1600" b="1" spc="-15" dirty="0">
                <a:solidFill>
                  <a:srgbClr val="FFFFFF"/>
                </a:solidFill>
                <a:latin typeface="Arial"/>
                <a:cs typeface="Arial"/>
              </a:rPr>
              <a:t>течение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5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дней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со дня </a:t>
            </a:r>
            <a:r>
              <a:rPr sz="1600" b="1" spc="-15" dirty="0">
                <a:solidFill>
                  <a:srgbClr val="FFFFFF"/>
                </a:solidFill>
                <a:latin typeface="Arial"/>
                <a:cs typeface="Arial"/>
              </a:rPr>
              <a:t>получения заявления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на </a:t>
            </a:r>
            <a:r>
              <a:rPr sz="1600" b="1" spc="-15" dirty="0">
                <a:solidFill>
                  <a:srgbClr val="FFFFFF"/>
                </a:solidFill>
                <a:latin typeface="Arial"/>
                <a:cs typeface="Arial"/>
              </a:rPr>
              <a:t>получение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патента </a:t>
            </a:r>
            <a:r>
              <a:rPr sz="1600" b="1" spc="-15" dirty="0">
                <a:solidFill>
                  <a:srgbClr val="FFFFFF"/>
                </a:solidFill>
                <a:latin typeface="Arial"/>
                <a:cs typeface="Arial"/>
              </a:rPr>
              <a:t>налоговый 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орган </a:t>
            </a:r>
            <a:r>
              <a:rPr sz="1600" b="1" spc="-15" dirty="0">
                <a:solidFill>
                  <a:srgbClr val="FFFFFF"/>
                </a:solidFill>
                <a:latin typeface="Arial"/>
                <a:cs typeface="Arial"/>
              </a:rPr>
              <a:t>обязан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выдать индивидуальному предпринимателю</a:t>
            </a:r>
            <a:r>
              <a:rPr sz="1600" b="1" spc="2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патент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16782" y="435610"/>
            <a:ext cx="352806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Налоговые</a:t>
            </a:r>
            <a:r>
              <a:rPr spc="-55" dirty="0"/>
              <a:t> </a:t>
            </a:r>
            <a:r>
              <a:rPr spc="-25" dirty="0"/>
              <a:t>каникулы</a:t>
            </a:r>
          </a:p>
        </p:txBody>
      </p:sp>
      <p:sp>
        <p:nvSpPr>
          <p:cNvPr id="3" name="object 3"/>
          <p:cNvSpPr/>
          <p:nvPr/>
        </p:nvSpPr>
        <p:spPr>
          <a:xfrm>
            <a:off x="1461516" y="4180332"/>
            <a:ext cx="1900427" cy="5699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20567" y="4180332"/>
            <a:ext cx="566928" cy="569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246120" y="4180332"/>
            <a:ext cx="614171" cy="5699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518915" y="4180332"/>
            <a:ext cx="566927" cy="569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744467" y="4180332"/>
            <a:ext cx="1723643" cy="5699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26735" y="4180332"/>
            <a:ext cx="566927" cy="569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352288" y="4180332"/>
            <a:ext cx="2996184" cy="56997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007095" y="4180332"/>
            <a:ext cx="566927" cy="56997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232647" y="4180332"/>
            <a:ext cx="1524000" cy="56997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613916" y="4180332"/>
            <a:ext cx="8205215" cy="56997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13460" y="4532376"/>
            <a:ext cx="1135380" cy="56692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10511" y="4532376"/>
            <a:ext cx="402336" cy="56692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874520" y="4532376"/>
            <a:ext cx="475488" cy="56692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011679" y="4532376"/>
            <a:ext cx="400812" cy="56692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074164" y="4532376"/>
            <a:ext cx="1248156" cy="56692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983992" y="4532376"/>
            <a:ext cx="397764" cy="56692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043427" y="4532376"/>
            <a:ext cx="466344" cy="56692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171444" y="4532376"/>
            <a:ext cx="400811" cy="56692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233927" y="4532376"/>
            <a:ext cx="588263" cy="56692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483864" y="4532376"/>
            <a:ext cx="405384" cy="56692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550920" y="4532376"/>
            <a:ext cx="1664207" cy="56692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876800" y="4532376"/>
            <a:ext cx="397763" cy="56692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936235" y="4532376"/>
            <a:ext cx="1394460" cy="56692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992367" y="4532376"/>
            <a:ext cx="422148" cy="56692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165860" y="4539996"/>
            <a:ext cx="5306568" cy="56692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190244" y="1138428"/>
            <a:ext cx="1616964" cy="56997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465832" y="1138428"/>
            <a:ext cx="603504" cy="56997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727960" y="1138428"/>
            <a:ext cx="1508760" cy="569976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895344" y="1138428"/>
            <a:ext cx="603503" cy="56997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157471" y="1138428"/>
            <a:ext cx="467868" cy="569976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283964" y="1138428"/>
            <a:ext cx="605027" cy="56997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547615" y="1138428"/>
            <a:ext cx="699515" cy="569976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905755" y="1138428"/>
            <a:ext cx="605027" cy="56997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169408" y="1138428"/>
            <a:ext cx="1725167" cy="569976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553200" y="1138428"/>
            <a:ext cx="605027" cy="56997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816852" y="1138428"/>
            <a:ext cx="1525524" cy="569976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8001000" y="1138428"/>
            <a:ext cx="605027" cy="56997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8264652" y="1138428"/>
            <a:ext cx="1136903" cy="569976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9060180" y="1138428"/>
            <a:ext cx="605027" cy="56997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323831" y="1138428"/>
            <a:ext cx="469392" cy="569976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9451847" y="1138428"/>
            <a:ext cx="591311" cy="569976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342644" y="1138428"/>
            <a:ext cx="8830056" cy="569976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740663" y="1488948"/>
            <a:ext cx="1752600" cy="569976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151888" y="1488948"/>
            <a:ext cx="402336" cy="569976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212848" y="1488948"/>
            <a:ext cx="478536" cy="569976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350007" y="1488948"/>
            <a:ext cx="403860" cy="569976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412492" y="1488948"/>
            <a:ext cx="1232916" cy="569976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304032" y="1488948"/>
            <a:ext cx="405384" cy="569976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368040" y="1488948"/>
            <a:ext cx="469391" cy="569976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496055" y="1488948"/>
            <a:ext cx="426720" cy="569976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581400" y="1488948"/>
            <a:ext cx="469391" cy="569976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709415" y="1488948"/>
            <a:ext cx="402336" cy="569976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770376" y="1488948"/>
            <a:ext cx="1581912" cy="569976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010911" y="1488948"/>
            <a:ext cx="400812" cy="569976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893063" y="1488948"/>
            <a:ext cx="5573268" cy="569976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350644" y="1504823"/>
            <a:ext cx="8511540" cy="0"/>
          </a:xfrm>
          <a:custGeom>
            <a:avLst/>
            <a:gdLst/>
            <a:ahLst/>
            <a:cxnLst/>
            <a:rect l="l" t="t" r="r" b="b"/>
            <a:pathLst>
              <a:path w="8511540">
                <a:moveTo>
                  <a:pt x="0" y="0"/>
                </a:moveTo>
                <a:lnTo>
                  <a:pt x="8511540" y="0"/>
                </a:lnTo>
              </a:path>
            </a:pathLst>
          </a:custGeom>
          <a:ln w="16763">
            <a:solidFill>
              <a:srgbClr val="1F487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888364" y="1155398"/>
            <a:ext cx="9322435" cy="6101029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462280">
              <a:lnSpc>
                <a:spcPct val="100000"/>
              </a:lnSpc>
              <a:spcBef>
                <a:spcPts val="455"/>
              </a:spcBef>
              <a:tabLst>
                <a:tab pos="2000250" algn="l"/>
                <a:tab pos="3429635" algn="l"/>
                <a:tab pos="3820160" algn="l"/>
                <a:tab pos="4441825" algn="l"/>
                <a:tab pos="6089650" algn="l"/>
                <a:tab pos="7537450" algn="l"/>
                <a:tab pos="8596630" algn="l"/>
              </a:tabLst>
            </a:pPr>
            <a:r>
              <a:rPr sz="2000" b="1" spc="-10" dirty="0">
                <a:solidFill>
                  <a:srgbClr val="1F487C"/>
                </a:solidFill>
                <a:latin typeface="Times New Roman"/>
                <a:cs typeface="Times New Roman"/>
              </a:rPr>
              <a:t>Налоговые	</a:t>
            </a:r>
            <a:r>
              <a:rPr sz="2000" b="1" spc="-15" dirty="0">
                <a:solidFill>
                  <a:srgbClr val="1F487C"/>
                </a:solidFill>
                <a:latin typeface="Times New Roman"/>
                <a:cs typeface="Times New Roman"/>
              </a:rPr>
              <a:t>каникулы	</a:t>
            </a:r>
            <a:r>
              <a:rPr sz="2000" b="1" dirty="0">
                <a:solidFill>
                  <a:srgbClr val="1F487C"/>
                </a:solidFill>
                <a:latin typeface="Times New Roman"/>
                <a:cs typeface="Times New Roman"/>
              </a:rPr>
              <a:t>–	</a:t>
            </a:r>
            <a:r>
              <a:rPr sz="2000" b="1" spc="-15" dirty="0">
                <a:solidFill>
                  <a:srgbClr val="1F487C"/>
                </a:solidFill>
                <a:latin typeface="Times New Roman"/>
                <a:cs typeface="Times New Roman"/>
              </a:rPr>
              <a:t>это	</a:t>
            </a:r>
            <a:r>
              <a:rPr sz="20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применение	</a:t>
            </a:r>
            <a:r>
              <a:rPr sz="2000" b="1" spc="-15" dirty="0">
                <a:solidFill>
                  <a:srgbClr val="1F487C"/>
                </a:solidFill>
                <a:latin typeface="Times New Roman"/>
                <a:cs typeface="Times New Roman"/>
              </a:rPr>
              <a:t>налоговой	</a:t>
            </a:r>
            <a:r>
              <a:rPr sz="2000" b="1" dirty="0">
                <a:solidFill>
                  <a:srgbClr val="1F487C"/>
                </a:solidFill>
                <a:latin typeface="Times New Roman"/>
                <a:cs typeface="Times New Roman"/>
              </a:rPr>
              <a:t>ставки	</a:t>
            </a:r>
            <a:r>
              <a:rPr sz="2000" b="1" spc="5" dirty="0">
                <a:solidFill>
                  <a:srgbClr val="1F487C"/>
                </a:solidFill>
                <a:latin typeface="Times New Roman"/>
                <a:cs typeface="Times New Roman"/>
              </a:rPr>
              <a:t>0%</a:t>
            </a:r>
            <a:endParaRPr sz="20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</a:pPr>
            <a:r>
              <a:rPr sz="2000" u="heavy" spc="-500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b="1" u="heavy" spc="-5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непрерывно </a:t>
            </a:r>
            <a:r>
              <a:rPr sz="2000" b="1" u="heavy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в </a:t>
            </a:r>
            <a:r>
              <a:rPr sz="2000" b="1" u="heavy" spc="-10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течение </a:t>
            </a:r>
            <a:r>
              <a:rPr sz="2000" b="1" u="heavy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2-х </a:t>
            </a:r>
            <a:r>
              <a:rPr sz="2000" b="1" u="heavy" spc="-10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налоговых</a:t>
            </a:r>
            <a:r>
              <a:rPr sz="2000" b="1" u="heavy" spc="-70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b="1" u="heavy" spc="-20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периодов</a:t>
            </a:r>
            <a:endParaRPr sz="2000" dirty="0">
              <a:latin typeface="Times New Roman"/>
              <a:cs typeface="Times New Roman"/>
            </a:endParaRPr>
          </a:p>
          <a:p>
            <a:pPr marL="12700" marR="677545" indent="449580">
              <a:lnSpc>
                <a:spcPct val="114999"/>
              </a:lnSpc>
              <a:tabLst>
                <a:tab pos="960755" algn="l"/>
                <a:tab pos="3650615" algn="l"/>
                <a:tab pos="4725670" algn="l"/>
                <a:tab pos="5741670" algn="l"/>
                <a:tab pos="6558915" algn="l"/>
                <a:tab pos="6986905" algn="l"/>
              </a:tabLst>
            </a:pPr>
            <a:r>
              <a:rPr sz="2000" b="1" spc="-5" dirty="0">
                <a:solidFill>
                  <a:srgbClr val="005EA3"/>
                </a:solidFill>
                <a:latin typeface="Times New Roman"/>
                <a:cs typeface="Times New Roman"/>
              </a:rPr>
              <a:t>На	территории Тульской	</a:t>
            </a:r>
            <a:r>
              <a:rPr sz="2000" b="1" spc="-10" dirty="0">
                <a:solidFill>
                  <a:srgbClr val="005EA3"/>
                </a:solidFill>
                <a:latin typeface="Times New Roman"/>
                <a:cs typeface="Times New Roman"/>
              </a:rPr>
              <a:t>области	</a:t>
            </a:r>
            <a:r>
              <a:rPr sz="2000" b="1" spc="-5" dirty="0">
                <a:solidFill>
                  <a:srgbClr val="005EA3"/>
                </a:solidFill>
                <a:latin typeface="Times New Roman"/>
                <a:cs typeface="Times New Roman"/>
              </a:rPr>
              <a:t>принят	</a:t>
            </a:r>
            <a:r>
              <a:rPr sz="2000" b="1" spc="-10" dirty="0">
                <a:solidFill>
                  <a:srgbClr val="005EA3"/>
                </a:solidFill>
                <a:latin typeface="Times New Roman"/>
                <a:cs typeface="Times New Roman"/>
              </a:rPr>
              <a:t>закон	</a:t>
            </a:r>
            <a:r>
              <a:rPr sz="2000" b="1" dirty="0">
                <a:solidFill>
                  <a:srgbClr val="005EA3"/>
                </a:solidFill>
                <a:latin typeface="Times New Roman"/>
                <a:cs typeface="Times New Roman"/>
              </a:rPr>
              <a:t>№	</a:t>
            </a:r>
            <a:r>
              <a:rPr sz="2000" b="1" spc="55" dirty="0">
                <a:solidFill>
                  <a:srgbClr val="005EA3"/>
                </a:solidFill>
                <a:latin typeface="Arial"/>
                <a:cs typeface="Arial"/>
              </a:rPr>
              <a:t>2293-ЗТО </a:t>
            </a:r>
            <a:r>
              <a:rPr sz="2000" b="1" spc="145" dirty="0">
                <a:solidFill>
                  <a:srgbClr val="005EA3"/>
                </a:solidFill>
                <a:latin typeface="Arial"/>
                <a:cs typeface="Arial"/>
              </a:rPr>
              <a:t>от  </a:t>
            </a:r>
            <a:r>
              <a:rPr sz="2000" b="1" spc="140" dirty="0">
                <a:solidFill>
                  <a:srgbClr val="005EA3"/>
                </a:solidFill>
                <a:latin typeface="Arial"/>
                <a:cs typeface="Arial"/>
              </a:rPr>
              <a:t>23.04.2015г. </a:t>
            </a:r>
            <a:r>
              <a:rPr sz="2000" b="1" spc="15" dirty="0">
                <a:solidFill>
                  <a:srgbClr val="005EA3"/>
                </a:solidFill>
                <a:latin typeface="Arial"/>
                <a:cs typeface="Arial"/>
              </a:rPr>
              <a:t>Об </a:t>
            </a:r>
            <a:r>
              <a:rPr sz="2000" b="1" spc="-80" dirty="0">
                <a:solidFill>
                  <a:srgbClr val="005EA3"/>
                </a:solidFill>
                <a:latin typeface="Arial"/>
                <a:cs typeface="Arial"/>
              </a:rPr>
              <a:t>“устан</a:t>
            </a:r>
            <a:r>
              <a:rPr sz="2000" b="1" spc="-80" dirty="0">
                <a:solidFill>
                  <a:srgbClr val="005EA3"/>
                </a:solidFill>
                <a:latin typeface="Times New Roman"/>
                <a:cs typeface="Times New Roman"/>
              </a:rPr>
              <a:t>«</a:t>
            </a:r>
            <a:r>
              <a:rPr sz="2000" b="1" spc="-80" dirty="0">
                <a:solidFill>
                  <a:srgbClr val="005EA3"/>
                </a:solidFill>
                <a:latin typeface="Arial"/>
                <a:cs typeface="Arial"/>
              </a:rPr>
              <a:t>овлении </a:t>
            </a:r>
            <a:r>
              <a:rPr sz="2000" b="1" spc="-5" dirty="0">
                <a:solidFill>
                  <a:srgbClr val="005EA3"/>
                </a:solidFill>
                <a:latin typeface="Arial"/>
                <a:cs typeface="Arial"/>
              </a:rPr>
              <a:t>налоговых ставок для</a:t>
            </a:r>
            <a:r>
              <a:rPr sz="2000" b="1" spc="30" dirty="0">
                <a:solidFill>
                  <a:srgbClr val="005EA3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005EA3"/>
                </a:solidFill>
                <a:latin typeface="Arial"/>
                <a:cs typeface="Arial"/>
              </a:rPr>
              <a:t>отдельных</a:t>
            </a:r>
            <a:endParaRPr sz="2000" dirty="0">
              <a:latin typeface="Arial"/>
              <a:cs typeface="Arial"/>
            </a:endParaRPr>
          </a:p>
          <a:p>
            <a:pPr marL="51435">
              <a:lnSpc>
                <a:spcPct val="100000"/>
              </a:lnSpc>
              <a:spcBef>
                <a:spcPts val="210"/>
              </a:spcBef>
            </a:pPr>
            <a:r>
              <a:rPr sz="2000" b="1" spc="25" dirty="0">
                <a:solidFill>
                  <a:srgbClr val="005EA3"/>
                </a:solidFill>
                <a:latin typeface="Arial"/>
                <a:cs typeface="Arial"/>
              </a:rPr>
              <a:t>категорий </a:t>
            </a:r>
            <a:r>
              <a:rPr sz="2000" b="1" spc="40" dirty="0">
                <a:solidFill>
                  <a:srgbClr val="005EA3"/>
                </a:solidFill>
                <a:latin typeface="Arial"/>
                <a:cs typeface="Arial"/>
              </a:rPr>
              <a:t>налогоплательщиков– </a:t>
            </a:r>
            <a:r>
              <a:rPr sz="2000" b="1" spc="25" dirty="0">
                <a:solidFill>
                  <a:srgbClr val="005EA3"/>
                </a:solidFill>
                <a:latin typeface="Arial"/>
                <a:cs typeface="Arial"/>
              </a:rPr>
              <a:t>индивидуальных</a:t>
            </a:r>
            <a:r>
              <a:rPr sz="2000" b="1" spc="20" dirty="0">
                <a:solidFill>
                  <a:srgbClr val="005EA3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005EA3"/>
                </a:solidFill>
                <a:latin typeface="Arial"/>
                <a:cs typeface="Arial"/>
              </a:rPr>
              <a:t>предпринимателей.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350" dirty="0">
              <a:latin typeface="Times New Roman"/>
              <a:cs typeface="Times New Roman"/>
            </a:endParaRPr>
          </a:p>
          <a:p>
            <a:pPr marL="12700" marR="1118870" indent="449580">
              <a:lnSpc>
                <a:spcPct val="100000"/>
              </a:lnSpc>
              <a:tabLst>
                <a:tab pos="1447800" algn="l"/>
              </a:tabLst>
            </a:pPr>
            <a:r>
              <a:rPr sz="2000" b="1" spc="25" dirty="0">
                <a:solidFill>
                  <a:srgbClr val="005EA3"/>
                </a:solidFill>
                <a:latin typeface="Arial"/>
                <a:cs typeface="Arial"/>
              </a:rPr>
              <a:t>Закон	</a:t>
            </a:r>
            <a:r>
              <a:rPr sz="2000" b="1" spc="30" dirty="0">
                <a:solidFill>
                  <a:srgbClr val="005EA3"/>
                </a:solidFill>
                <a:latin typeface="Arial"/>
                <a:cs typeface="Arial"/>
              </a:rPr>
              <a:t>2293-ЗТО </a:t>
            </a:r>
            <a:r>
              <a:rPr sz="2000" b="1" spc="15" dirty="0">
                <a:solidFill>
                  <a:srgbClr val="005EA3"/>
                </a:solidFill>
                <a:latin typeface="Arial"/>
                <a:cs typeface="Arial"/>
              </a:rPr>
              <a:t>вступает </a:t>
            </a:r>
            <a:r>
              <a:rPr sz="2000" b="1" dirty="0">
                <a:solidFill>
                  <a:srgbClr val="005EA3"/>
                </a:solidFill>
                <a:latin typeface="Arial"/>
                <a:cs typeface="Arial"/>
              </a:rPr>
              <a:t>в </a:t>
            </a:r>
            <a:r>
              <a:rPr sz="2000" b="1" spc="20" dirty="0">
                <a:solidFill>
                  <a:srgbClr val="005EA3"/>
                </a:solidFill>
                <a:latin typeface="Arial"/>
                <a:cs typeface="Arial"/>
              </a:rPr>
              <a:t>силу </a:t>
            </a:r>
            <a:r>
              <a:rPr sz="2000" b="1" spc="15" dirty="0">
                <a:solidFill>
                  <a:srgbClr val="005EA3"/>
                </a:solidFill>
                <a:latin typeface="Arial"/>
                <a:cs typeface="Arial"/>
              </a:rPr>
              <a:t>со дня </a:t>
            </a:r>
            <a:r>
              <a:rPr sz="2000" b="1" spc="20" dirty="0">
                <a:solidFill>
                  <a:srgbClr val="005EA3"/>
                </a:solidFill>
                <a:latin typeface="Arial"/>
                <a:cs typeface="Arial"/>
              </a:rPr>
              <a:t>его </a:t>
            </a:r>
            <a:r>
              <a:rPr sz="2000" b="1" spc="30" dirty="0">
                <a:solidFill>
                  <a:srgbClr val="005EA3"/>
                </a:solidFill>
                <a:latin typeface="Arial"/>
                <a:cs typeface="Arial"/>
              </a:rPr>
              <a:t>официального  </a:t>
            </a:r>
            <a:r>
              <a:rPr sz="2000" b="1" spc="25" dirty="0">
                <a:solidFill>
                  <a:srgbClr val="005EA3"/>
                </a:solidFill>
                <a:latin typeface="Arial"/>
                <a:cs typeface="Arial"/>
              </a:rPr>
              <a:t>опубликования </a:t>
            </a:r>
            <a:r>
              <a:rPr sz="2000" b="1" dirty="0">
                <a:solidFill>
                  <a:srgbClr val="005EA3"/>
                </a:solidFill>
                <a:latin typeface="Arial"/>
                <a:cs typeface="Arial"/>
              </a:rPr>
              <a:t>и </a:t>
            </a:r>
            <a:r>
              <a:rPr sz="2000" b="1" spc="20" dirty="0">
                <a:solidFill>
                  <a:srgbClr val="005EA3"/>
                </a:solidFill>
                <a:latin typeface="Arial"/>
                <a:cs typeface="Arial"/>
              </a:rPr>
              <a:t>действует </a:t>
            </a:r>
            <a:r>
              <a:rPr sz="2000" b="1" spc="15" dirty="0">
                <a:solidFill>
                  <a:srgbClr val="005EA3"/>
                </a:solidFill>
                <a:latin typeface="Arial"/>
                <a:cs typeface="Arial"/>
              </a:rPr>
              <a:t>до </a:t>
            </a:r>
            <a:r>
              <a:rPr sz="2000" b="1" dirty="0">
                <a:solidFill>
                  <a:srgbClr val="005EA3"/>
                </a:solidFill>
                <a:latin typeface="Arial"/>
                <a:cs typeface="Arial"/>
              </a:rPr>
              <a:t>1 </a:t>
            </a:r>
            <a:r>
              <a:rPr sz="2000" b="1" spc="20" dirty="0">
                <a:solidFill>
                  <a:srgbClr val="005EA3"/>
                </a:solidFill>
                <a:latin typeface="Arial"/>
                <a:cs typeface="Arial"/>
              </a:rPr>
              <a:t>января 2021</a:t>
            </a:r>
            <a:r>
              <a:rPr sz="2000" b="1" spc="240" dirty="0">
                <a:solidFill>
                  <a:srgbClr val="005EA3"/>
                </a:solidFill>
                <a:latin typeface="Arial"/>
                <a:cs typeface="Arial"/>
              </a:rPr>
              <a:t> </a:t>
            </a:r>
            <a:r>
              <a:rPr sz="2000" b="1" spc="10" dirty="0">
                <a:solidFill>
                  <a:srgbClr val="005EA3"/>
                </a:solidFill>
                <a:latin typeface="Arial"/>
                <a:cs typeface="Arial"/>
              </a:rPr>
              <a:t>года.</a:t>
            </a:r>
            <a:endParaRPr sz="20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700" dirty="0">
              <a:latin typeface="Times New Roman"/>
              <a:cs typeface="Times New Roman"/>
            </a:endParaRPr>
          </a:p>
          <a:p>
            <a:pPr marL="733425">
              <a:lnSpc>
                <a:spcPct val="100000"/>
              </a:lnSpc>
              <a:tabLst>
                <a:tab pos="2518410" algn="l"/>
                <a:tab pos="3016885" algn="l"/>
                <a:tab pos="4624705" algn="l"/>
                <a:tab pos="7505700" algn="l"/>
              </a:tabLst>
            </a:pPr>
            <a:r>
              <a:rPr sz="2000" u="heavy" spc="-500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b="1" u="heavy" spc="-5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Ограничения	на	применение	</a:t>
            </a:r>
            <a:r>
              <a:rPr sz="2000" b="1" u="heavy" spc="-10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налогоплательщиками	</a:t>
            </a:r>
            <a:r>
              <a:rPr sz="2000" b="1" u="heavy" spc="-15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налоговой</a:t>
            </a:r>
            <a:endParaRPr sz="2000" dirty="0">
              <a:latin typeface="Times New Roman"/>
              <a:cs typeface="Times New Roman"/>
            </a:endParaRPr>
          </a:p>
          <a:p>
            <a:pPr marL="283845">
              <a:lnSpc>
                <a:spcPct val="100000"/>
              </a:lnSpc>
              <a:spcBef>
                <a:spcPts val="360"/>
              </a:spcBef>
            </a:pPr>
            <a:r>
              <a:rPr sz="2000" u="heavy" spc="-500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b="1" u="heavy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ставки в </a:t>
            </a:r>
            <a:r>
              <a:rPr sz="2000" b="1" u="heavy" spc="-5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размере </a:t>
            </a:r>
            <a:r>
              <a:rPr sz="2000" b="1" u="heavy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0 </a:t>
            </a:r>
            <a:r>
              <a:rPr sz="2000" b="1" u="heavy" spc="5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% </a:t>
            </a:r>
            <a:r>
              <a:rPr sz="2000" b="1" u="heavy" spc="-10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(налоговых</a:t>
            </a:r>
            <a:r>
              <a:rPr sz="2000" b="1" u="heavy" spc="-105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b="1" u="heavy" spc="-15" dirty="0">
                <a:solidFill>
                  <a:srgbClr val="1F487C"/>
                </a:solidFill>
                <a:uFill>
                  <a:solidFill>
                    <a:srgbClr val="1F487C"/>
                  </a:solidFill>
                </a:uFill>
                <a:latin typeface="Times New Roman"/>
                <a:cs typeface="Times New Roman"/>
              </a:rPr>
              <a:t>каникул):</a:t>
            </a:r>
            <a:endParaRPr sz="2000" dirty="0">
              <a:latin typeface="Times New Roman"/>
              <a:cs typeface="Times New Roman"/>
            </a:endParaRPr>
          </a:p>
          <a:p>
            <a:pPr marL="12700" marR="625475" indent="449580">
              <a:lnSpc>
                <a:spcPct val="100000"/>
              </a:lnSpc>
              <a:spcBef>
                <a:spcPts val="1320"/>
              </a:spcBef>
              <a:buAutoNum type="arabicParenR"/>
              <a:tabLst>
                <a:tab pos="882650" algn="l"/>
                <a:tab pos="883285" algn="l"/>
                <a:tab pos="2004695" algn="l"/>
                <a:tab pos="3663315" algn="l"/>
                <a:tab pos="4902200" algn="l"/>
                <a:tab pos="6443345" algn="l"/>
                <a:tab pos="6911340" algn="l"/>
                <a:tab pos="8432165" algn="l"/>
              </a:tabLst>
            </a:pPr>
            <a:r>
              <a:rPr sz="2000" b="1" dirty="0">
                <a:solidFill>
                  <a:srgbClr val="005EA3"/>
                </a:solidFill>
                <a:latin typeface="Times New Roman"/>
                <a:cs typeface="Times New Roman"/>
              </a:rPr>
              <a:t>ср</a:t>
            </a:r>
            <a:r>
              <a:rPr sz="2000" b="1" spc="-30" dirty="0">
                <a:solidFill>
                  <a:srgbClr val="005EA3"/>
                </a:solidFill>
                <a:latin typeface="Times New Roman"/>
                <a:cs typeface="Times New Roman"/>
              </a:rPr>
              <a:t>е</a:t>
            </a:r>
            <a:r>
              <a:rPr sz="2000" b="1" spc="-10" dirty="0">
                <a:solidFill>
                  <a:srgbClr val="005EA3"/>
                </a:solidFill>
                <a:latin typeface="Times New Roman"/>
                <a:cs typeface="Times New Roman"/>
              </a:rPr>
              <a:t>д</a:t>
            </a:r>
            <a:r>
              <a:rPr sz="2000" b="1" spc="-5" dirty="0">
                <a:solidFill>
                  <a:srgbClr val="005EA3"/>
                </a:solidFill>
                <a:latin typeface="Times New Roman"/>
                <a:cs typeface="Times New Roman"/>
              </a:rPr>
              <a:t>н</a:t>
            </a:r>
            <a:r>
              <a:rPr sz="2000" b="1" spc="-10" dirty="0">
                <a:solidFill>
                  <a:srgbClr val="005EA3"/>
                </a:solidFill>
                <a:latin typeface="Times New Roman"/>
                <a:cs typeface="Times New Roman"/>
              </a:rPr>
              <a:t>я</a:t>
            </a:r>
            <a:r>
              <a:rPr sz="2000" b="1" dirty="0">
                <a:solidFill>
                  <a:srgbClr val="005EA3"/>
                </a:solidFill>
                <a:latin typeface="Times New Roman"/>
                <a:cs typeface="Times New Roman"/>
              </a:rPr>
              <a:t>я	чи</a:t>
            </a:r>
            <a:r>
              <a:rPr sz="2000" b="1" spc="-10" dirty="0">
                <a:solidFill>
                  <a:srgbClr val="005EA3"/>
                </a:solidFill>
                <a:latin typeface="Times New Roman"/>
                <a:cs typeface="Times New Roman"/>
              </a:rPr>
              <a:t>с</a:t>
            </a:r>
            <a:r>
              <a:rPr sz="2000" b="1" spc="-5" dirty="0">
                <a:solidFill>
                  <a:srgbClr val="005EA3"/>
                </a:solidFill>
                <a:latin typeface="Times New Roman"/>
                <a:cs typeface="Times New Roman"/>
              </a:rPr>
              <a:t>лен</a:t>
            </a:r>
            <a:r>
              <a:rPr sz="2000" b="1" spc="-15" dirty="0">
                <a:solidFill>
                  <a:srgbClr val="005EA3"/>
                </a:solidFill>
                <a:latin typeface="Times New Roman"/>
                <a:cs typeface="Times New Roman"/>
              </a:rPr>
              <a:t>н</a:t>
            </a:r>
            <a:r>
              <a:rPr sz="2000" b="1" dirty="0">
                <a:solidFill>
                  <a:srgbClr val="005EA3"/>
                </a:solidFill>
                <a:latin typeface="Times New Roman"/>
                <a:cs typeface="Times New Roman"/>
              </a:rPr>
              <a:t>ос</a:t>
            </a:r>
            <a:r>
              <a:rPr sz="2000" b="1" spc="-10" dirty="0">
                <a:solidFill>
                  <a:srgbClr val="005EA3"/>
                </a:solidFill>
                <a:latin typeface="Times New Roman"/>
                <a:cs typeface="Times New Roman"/>
              </a:rPr>
              <a:t>т</a:t>
            </a:r>
            <a:r>
              <a:rPr sz="2000" b="1" dirty="0">
                <a:solidFill>
                  <a:srgbClr val="005EA3"/>
                </a:solidFill>
                <a:latin typeface="Times New Roman"/>
                <a:cs typeface="Times New Roman"/>
              </a:rPr>
              <a:t>ь	</a:t>
            </a:r>
            <a:r>
              <a:rPr sz="2000" b="1" spc="-5" dirty="0">
                <a:solidFill>
                  <a:srgbClr val="005EA3"/>
                </a:solidFill>
                <a:latin typeface="Times New Roman"/>
                <a:cs typeface="Times New Roman"/>
              </a:rPr>
              <a:t>на</a:t>
            </a:r>
            <a:r>
              <a:rPr sz="2000" b="1" spc="-15" dirty="0">
                <a:solidFill>
                  <a:srgbClr val="005EA3"/>
                </a:solidFill>
                <a:latin typeface="Times New Roman"/>
                <a:cs typeface="Times New Roman"/>
              </a:rPr>
              <a:t>е</a:t>
            </a:r>
            <a:r>
              <a:rPr sz="2000" b="1" spc="-5" dirty="0">
                <a:solidFill>
                  <a:srgbClr val="005EA3"/>
                </a:solidFill>
                <a:latin typeface="Times New Roman"/>
                <a:cs typeface="Times New Roman"/>
              </a:rPr>
              <a:t>мны</a:t>
            </a:r>
            <a:r>
              <a:rPr sz="2000" b="1" dirty="0">
                <a:solidFill>
                  <a:srgbClr val="005EA3"/>
                </a:solidFill>
                <a:latin typeface="Times New Roman"/>
                <a:cs typeface="Times New Roman"/>
              </a:rPr>
              <a:t>х	</a:t>
            </a:r>
            <a:r>
              <a:rPr sz="2000" b="1" spc="-5" dirty="0">
                <a:solidFill>
                  <a:srgbClr val="005EA3"/>
                </a:solidFill>
                <a:latin typeface="Times New Roman"/>
                <a:cs typeface="Times New Roman"/>
              </a:rPr>
              <a:t>ра</a:t>
            </a:r>
            <a:r>
              <a:rPr sz="2000" b="1" spc="-35" dirty="0">
                <a:solidFill>
                  <a:srgbClr val="005EA3"/>
                </a:solidFill>
                <a:latin typeface="Times New Roman"/>
                <a:cs typeface="Times New Roman"/>
              </a:rPr>
              <a:t>б</a:t>
            </a:r>
            <a:r>
              <a:rPr sz="2000" b="1" spc="-20" dirty="0">
                <a:solidFill>
                  <a:srgbClr val="005EA3"/>
                </a:solidFill>
                <a:latin typeface="Times New Roman"/>
                <a:cs typeface="Times New Roman"/>
              </a:rPr>
              <a:t>о</a:t>
            </a:r>
            <a:r>
              <a:rPr sz="2000" b="1" spc="-15" dirty="0">
                <a:solidFill>
                  <a:srgbClr val="005EA3"/>
                </a:solidFill>
                <a:latin typeface="Times New Roman"/>
                <a:cs typeface="Times New Roman"/>
              </a:rPr>
              <a:t>т</a:t>
            </a:r>
            <a:r>
              <a:rPr sz="2000" b="1" spc="-5" dirty="0">
                <a:solidFill>
                  <a:srgbClr val="005EA3"/>
                </a:solidFill>
                <a:latin typeface="Times New Roman"/>
                <a:cs typeface="Times New Roman"/>
              </a:rPr>
              <a:t>ни</a:t>
            </a:r>
            <a:r>
              <a:rPr sz="2000" b="1" spc="-35" dirty="0">
                <a:solidFill>
                  <a:srgbClr val="005EA3"/>
                </a:solidFill>
                <a:latin typeface="Times New Roman"/>
                <a:cs typeface="Times New Roman"/>
              </a:rPr>
              <a:t>к</a:t>
            </a:r>
            <a:r>
              <a:rPr sz="2000" b="1" spc="-45" dirty="0">
                <a:solidFill>
                  <a:srgbClr val="005EA3"/>
                </a:solidFill>
                <a:latin typeface="Times New Roman"/>
                <a:cs typeface="Times New Roman"/>
              </a:rPr>
              <a:t>о</a:t>
            </a:r>
            <a:r>
              <a:rPr sz="2000" b="1" dirty="0">
                <a:solidFill>
                  <a:srgbClr val="005EA3"/>
                </a:solidFill>
                <a:latin typeface="Times New Roman"/>
                <a:cs typeface="Times New Roman"/>
              </a:rPr>
              <a:t>в	</a:t>
            </a:r>
            <a:r>
              <a:rPr sz="2000" b="1" spc="-5" dirty="0">
                <a:solidFill>
                  <a:srgbClr val="005EA3"/>
                </a:solidFill>
                <a:latin typeface="Times New Roman"/>
                <a:cs typeface="Times New Roman"/>
              </a:rPr>
              <a:t>н</a:t>
            </a:r>
            <a:r>
              <a:rPr sz="2000" b="1" dirty="0">
                <a:solidFill>
                  <a:srgbClr val="005EA3"/>
                </a:solidFill>
                <a:latin typeface="Times New Roman"/>
                <a:cs typeface="Times New Roman"/>
              </a:rPr>
              <a:t>е	</a:t>
            </a:r>
            <a:r>
              <a:rPr sz="2000" b="1" spc="-5" dirty="0">
                <a:solidFill>
                  <a:srgbClr val="005EA3"/>
                </a:solidFill>
                <a:latin typeface="Times New Roman"/>
                <a:cs typeface="Times New Roman"/>
              </a:rPr>
              <a:t>прев</a:t>
            </a:r>
            <a:r>
              <a:rPr sz="2000" b="1" spc="-25" dirty="0">
                <a:solidFill>
                  <a:srgbClr val="005EA3"/>
                </a:solidFill>
                <a:latin typeface="Times New Roman"/>
                <a:cs typeface="Times New Roman"/>
              </a:rPr>
              <a:t>ы</a:t>
            </a:r>
            <a:r>
              <a:rPr sz="2000" b="1" spc="-5" dirty="0">
                <a:solidFill>
                  <a:srgbClr val="005EA3"/>
                </a:solidFill>
                <a:latin typeface="Times New Roman"/>
                <a:cs typeface="Times New Roman"/>
              </a:rPr>
              <a:t>ша</a:t>
            </a:r>
            <a:r>
              <a:rPr sz="2000" b="1" spc="-10" dirty="0">
                <a:solidFill>
                  <a:srgbClr val="005EA3"/>
                </a:solidFill>
                <a:latin typeface="Times New Roman"/>
                <a:cs typeface="Times New Roman"/>
              </a:rPr>
              <a:t>е</a:t>
            </a:r>
            <a:r>
              <a:rPr sz="2000" b="1" dirty="0">
                <a:solidFill>
                  <a:srgbClr val="005EA3"/>
                </a:solidFill>
                <a:latin typeface="Times New Roman"/>
                <a:cs typeface="Times New Roman"/>
              </a:rPr>
              <a:t>т	</a:t>
            </a:r>
            <a:r>
              <a:rPr sz="2000" b="1" spc="5" dirty="0">
                <a:solidFill>
                  <a:srgbClr val="005EA3"/>
                </a:solidFill>
                <a:latin typeface="Times New Roman"/>
                <a:cs typeface="Times New Roman"/>
              </a:rPr>
              <a:t>15  </a:t>
            </a:r>
            <a:r>
              <a:rPr sz="2000" b="1" spc="-10" dirty="0">
                <a:solidFill>
                  <a:srgbClr val="005EA3"/>
                </a:solidFill>
                <a:latin typeface="Times New Roman"/>
                <a:cs typeface="Times New Roman"/>
              </a:rPr>
              <a:t>человек;</a:t>
            </a:r>
            <a:endParaRPr sz="2000" dirty="0">
              <a:latin typeface="Times New Roman"/>
              <a:cs typeface="Times New Roman"/>
            </a:endParaRPr>
          </a:p>
          <a:p>
            <a:pPr marL="12700" marR="623570" indent="449580" algn="just">
              <a:lnSpc>
                <a:spcPct val="100000"/>
              </a:lnSpc>
              <a:spcBef>
                <a:spcPts val="1095"/>
              </a:spcBef>
              <a:buAutoNum type="arabicParenR"/>
              <a:tabLst>
                <a:tab pos="889635" algn="l"/>
              </a:tabLst>
            </a:pPr>
            <a:r>
              <a:rPr sz="2000" b="1" spc="-5" dirty="0">
                <a:solidFill>
                  <a:srgbClr val="005EA3"/>
                </a:solidFill>
                <a:latin typeface="Times New Roman"/>
                <a:cs typeface="Times New Roman"/>
              </a:rPr>
              <a:t>предельный </a:t>
            </a:r>
            <a:r>
              <a:rPr sz="2000" b="1" spc="-10" dirty="0">
                <a:solidFill>
                  <a:srgbClr val="005EA3"/>
                </a:solidFill>
                <a:latin typeface="Times New Roman"/>
                <a:cs typeface="Times New Roman"/>
              </a:rPr>
              <a:t>размер </a:t>
            </a:r>
            <a:r>
              <a:rPr sz="2000" b="1" spc="-40" dirty="0">
                <a:solidFill>
                  <a:srgbClr val="005EA3"/>
                </a:solidFill>
                <a:latin typeface="Times New Roman"/>
                <a:cs typeface="Times New Roman"/>
              </a:rPr>
              <a:t>доходов </a:t>
            </a:r>
            <a:r>
              <a:rPr sz="2000" b="1" spc="-10" dirty="0">
                <a:solidFill>
                  <a:srgbClr val="005EA3"/>
                </a:solidFill>
                <a:latin typeface="Times New Roman"/>
                <a:cs typeface="Times New Roman"/>
              </a:rPr>
              <a:t>от </a:t>
            </a:r>
            <a:r>
              <a:rPr sz="2000" b="1" spc="-5" dirty="0">
                <a:solidFill>
                  <a:srgbClr val="005EA3"/>
                </a:solidFill>
                <a:latin typeface="Times New Roman"/>
                <a:cs typeface="Times New Roman"/>
              </a:rPr>
              <a:t>реализации, определяемых </a:t>
            </a:r>
            <a:r>
              <a:rPr sz="2000" b="1" dirty="0">
                <a:solidFill>
                  <a:srgbClr val="005EA3"/>
                </a:solidFill>
                <a:latin typeface="Times New Roman"/>
                <a:cs typeface="Times New Roman"/>
              </a:rPr>
              <a:t>в  </a:t>
            </a:r>
            <a:r>
              <a:rPr sz="2000" b="1" spc="-5" dirty="0">
                <a:solidFill>
                  <a:srgbClr val="005EA3"/>
                </a:solidFill>
                <a:latin typeface="Times New Roman"/>
                <a:cs typeface="Times New Roman"/>
              </a:rPr>
              <a:t>соответствии со</a:t>
            </a:r>
            <a:r>
              <a:rPr sz="2000" b="1" u="heavy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000" b="1" u="heavy" spc="-10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42"/>
              </a:rPr>
              <a:t>статьей </a:t>
            </a:r>
            <a:r>
              <a:rPr sz="20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cs typeface="Times New Roman"/>
                <a:hlinkClick r:id="rId42"/>
              </a:rPr>
              <a:t>249</a:t>
            </a:r>
            <a:r>
              <a:rPr sz="2000" b="1" dirty="0">
                <a:solidFill>
                  <a:srgbClr val="0000FF"/>
                </a:solidFill>
                <a:latin typeface="Times New Roman"/>
                <a:cs typeface="Times New Roman"/>
                <a:hlinkClick r:id="rId42"/>
              </a:rPr>
              <a:t> </a:t>
            </a:r>
            <a:r>
              <a:rPr sz="2000" b="1" spc="-20" dirty="0">
                <a:solidFill>
                  <a:srgbClr val="005EA3"/>
                </a:solidFill>
                <a:latin typeface="Times New Roman"/>
                <a:cs typeface="Times New Roman"/>
              </a:rPr>
              <a:t>Налогового кодекса </a:t>
            </a:r>
            <a:r>
              <a:rPr sz="2000" b="1" spc="-10" dirty="0">
                <a:solidFill>
                  <a:srgbClr val="005EA3"/>
                </a:solidFill>
                <a:latin typeface="Times New Roman"/>
                <a:cs typeface="Times New Roman"/>
              </a:rPr>
              <a:t>Российской </a:t>
            </a:r>
            <a:r>
              <a:rPr sz="2000" b="1" spc="-5" dirty="0">
                <a:solidFill>
                  <a:srgbClr val="005EA3"/>
                </a:solidFill>
                <a:latin typeface="Times New Roman"/>
                <a:cs typeface="Times New Roman"/>
              </a:rPr>
              <a:t>Федерации, </a:t>
            </a:r>
            <a:r>
              <a:rPr sz="2000" b="1" spc="-10" dirty="0">
                <a:solidFill>
                  <a:srgbClr val="005EA3"/>
                </a:solidFill>
                <a:latin typeface="Times New Roman"/>
                <a:cs typeface="Times New Roman"/>
              </a:rPr>
              <a:t>за  налоговый </a:t>
            </a:r>
            <a:r>
              <a:rPr sz="2000" b="1" spc="-15" dirty="0">
                <a:solidFill>
                  <a:srgbClr val="005EA3"/>
                </a:solidFill>
                <a:latin typeface="Times New Roman"/>
                <a:cs typeface="Times New Roman"/>
              </a:rPr>
              <a:t>период </a:t>
            </a:r>
            <a:r>
              <a:rPr sz="2000" b="1" spc="-5" dirty="0">
                <a:solidFill>
                  <a:srgbClr val="005EA3"/>
                </a:solidFill>
                <a:latin typeface="Times New Roman"/>
                <a:cs typeface="Times New Roman"/>
              </a:rPr>
              <a:t>не превышает </a:t>
            </a:r>
            <a:r>
              <a:rPr sz="2000" b="1" dirty="0">
                <a:solidFill>
                  <a:srgbClr val="005EA3"/>
                </a:solidFill>
                <a:latin typeface="Times New Roman"/>
                <a:cs typeface="Times New Roman"/>
              </a:rPr>
              <a:t>8 млн</a:t>
            </a:r>
            <a:r>
              <a:rPr sz="2000" b="1" spc="-55" dirty="0">
                <a:solidFill>
                  <a:srgbClr val="005EA3"/>
                </a:solidFill>
                <a:latin typeface="Times New Roman"/>
                <a:cs typeface="Times New Roman"/>
              </a:rPr>
              <a:t> </a:t>
            </a:r>
            <a:r>
              <a:rPr sz="2000" b="1" spc="-15" dirty="0">
                <a:solidFill>
                  <a:srgbClr val="005EA3"/>
                </a:solidFill>
                <a:latin typeface="Times New Roman"/>
                <a:cs typeface="Times New Roman"/>
              </a:rPr>
              <a:t>рублей.</a:t>
            </a:r>
            <a:endParaRPr sz="2000" dirty="0">
              <a:latin typeface="Times New Roman"/>
              <a:cs typeface="Times New Roman"/>
            </a:endParaRPr>
          </a:p>
          <a:p>
            <a:pPr marR="17145" algn="r">
              <a:lnSpc>
                <a:spcPct val="100000"/>
              </a:lnSpc>
              <a:spcBef>
                <a:spcPts val="15"/>
              </a:spcBef>
            </a:pPr>
            <a:r>
              <a:rPr lang="en-US" sz="2700" spc="-50" dirty="0" smtClean="0">
                <a:solidFill>
                  <a:srgbClr val="FFFFFF"/>
                </a:solidFill>
                <a:latin typeface="Trebuchet MS"/>
                <a:cs typeface="Trebuchet MS"/>
              </a:rPr>
              <a:t>14</a:t>
            </a:r>
            <a:endParaRPr sz="2700" dirty="0"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01570" y="3217545"/>
            <a:ext cx="611886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84120" algn="l"/>
              </a:tabLst>
            </a:pPr>
            <a:r>
              <a:rPr sz="4800" spc="-15" dirty="0"/>
              <a:t>Спасибо	</a:t>
            </a:r>
            <a:r>
              <a:rPr sz="4800" dirty="0"/>
              <a:t>за</a:t>
            </a:r>
            <a:r>
              <a:rPr sz="4800" spc="-90" dirty="0"/>
              <a:t> </a:t>
            </a:r>
            <a:r>
              <a:rPr sz="4800" spc="-10" dirty="0"/>
              <a:t>внимание!</a:t>
            </a:r>
            <a:endParaRPr sz="4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30706" y="256984"/>
            <a:ext cx="8864600" cy="4673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spc="25" dirty="0"/>
              <a:t>Понятие </a:t>
            </a:r>
            <a:r>
              <a:rPr sz="2900" dirty="0"/>
              <a:t>и </a:t>
            </a:r>
            <a:r>
              <a:rPr sz="2900" spc="40" dirty="0"/>
              <a:t>виды </a:t>
            </a:r>
            <a:r>
              <a:rPr sz="2900" spc="25" dirty="0"/>
              <a:t>специальных налоговых</a:t>
            </a:r>
            <a:r>
              <a:rPr sz="2900" spc="105" dirty="0"/>
              <a:t> </a:t>
            </a:r>
            <a:r>
              <a:rPr sz="2900" spc="35" dirty="0"/>
              <a:t>режимов:</a:t>
            </a:r>
            <a:endParaRPr sz="2900"/>
          </a:p>
        </p:txBody>
      </p:sp>
      <p:sp>
        <p:nvSpPr>
          <p:cNvPr id="3" name="object 3"/>
          <p:cNvSpPr txBox="1"/>
          <p:nvPr/>
        </p:nvSpPr>
        <p:spPr>
          <a:xfrm>
            <a:off x="1045362" y="4275366"/>
            <a:ext cx="8413750" cy="2876550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43815" marR="5080" algn="just">
              <a:lnSpc>
                <a:spcPts val="2230"/>
              </a:lnSpc>
              <a:spcBef>
                <a:spcPts val="315"/>
              </a:spcBef>
              <a:tabLst>
                <a:tab pos="8371840" algn="l"/>
              </a:tabLst>
            </a:pP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Возможность установления спецрежимов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предусмотрена </a:t>
            </a:r>
            <a:r>
              <a:rPr sz="2000" b="1" spc="5" dirty="0">
                <a:solidFill>
                  <a:srgbClr val="0B166B"/>
                </a:solidFill>
                <a:latin typeface="Times New Roman"/>
                <a:cs typeface="Times New Roman"/>
              </a:rPr>
              <a:t>п. </a:t>
            </a:r>
            <a:r>
              <a:rPr sz="2000" b="1" dirty="0">
                <a:solidFill>
                  <a:srgbClr val="0B166B"/>
                </a:solidFill>
                <a:latin typeface="Times New Roman"/>
                <a:cs typeface="Times New Roman"/>
              </a:rPr>
              <a:t>7 </a:t>
            </a:r>
            <a:r>
              <a:rPr sz="2000" b="1" spc="5" dirty="0">
                <a:solidFill>
                  <a:srgbClr val="0B166B"/>
                </a:solidFill>
                <a:latin typeface="Times New Roman"/>
                <a:cs typeface="Times New Roman"/>
              </a:rPr>
              <a:t>ст. </a:t>
            </a:r>
            <a:r>
              <a:rPr sz="2000" b="1" spc="10" dirty="0">
                <a:solidFill>
                  <a:srgbClr val="0B166B"/>
                </a:solidFill>
                <a:latin typeface="Times New Roman"/>
                <a:cs typeface="Times New Roman"/>
              </a:rPr>
              <a:t>12 </a:t>
            </a:r>
            <a:r>
              <a:rPr sz="2000" b="1" spc="35" dirty="0">
                <a:solidFill>
                  <a:srgbClr val="0B166B"/>
                </a:solidFill>
                <a:latin typeface="Times New Roman"/>
                <a:cs typeface="Times New Roman"/>
              </a:rPr>
              <a:t>НК  </a:t>
            </a:r>
            <a:r>
              <a:rPr sz="2000" b="1" spc="5" dirty="0">
                <a:solidFill>
                  <a:srgbClr val="1F487C"/>
                </a:solidFill>
                <a:latin typeface="Times New Roman"/>
                <a:cs typeface="Times New Roman"/>
              </a:rPr>
              <a:t>РФ. </a:t>
            </a:r>
            <a:r>
              <a:rPr sz="2000" b="1" dirty="0">
                <a:solidFill>
                  <a:srgbClr val="1F487C"/>
                </a:solidFill>
                <a:latin typeface="Times New Roman"/>
                <a:cs typeface="Times New Roman"/>
              </a:rPr>
              <a:t>В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нем </a:t>
            </a:r>
            <a:r>
              <a:rPr sz="2000" b="1" spc="10" dirty="0">
                <a:solidFill>
                  <a:srgbClr val="1F487C"/>
                </a:solidFill>
                <a:latin typeface="Times New Roman"/>
                <a:cs typeface="Times New Roman"/>
              </a:rPr>
              <a:t>же </a:t>
            </a:r>
            <a:r>
              <a:rPr sz="2000" b="1" spc="30" dirty="0">
                <a:solidFill>
                  <a:srgbClr val="1F487C"/>
                </a:solidFill>
                <a:latin typeface="Times New Roman"/>
                <a:cs typeface="Times New Roman"/>
              </a:rPr>
              <a:t>определены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основные </a:t>
            </a:r>
            <a:r>
              <a:rPr sz="2000" b="1" spc="30" dirty="0">
                <a:solidFill>
                  <a:srgbClr val="1F487C"/>
                </a:solidFill>
                <a:latin typeface="Times New Roman"/>
                <a:cs typeface="Times New Roman"/>
              </a:rPr>
              <a:t>подходы </a:t>
            </a:r>
            <a:r>
              <a:rPr sz="2000" b="1" dirty="0">
                <a:solidFill>
                  <a:srgbClr val="1F487C"/>
                </a:solidFill>
                <a:latin typeface="Times New Roman"/>
                <a:cs typeface="Times New Roman"/>
              </a:rPr>
              <a:t>к</a:t>
            </a:r>
            <a:r>
              <a:rPr sz="2000" b="1" spc="-20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000" b="1" spc="25" dirty="0">
                <a:solidFill>
                  <a:srgbClr val="1F487C"/>
                </a:solidFill>
                <a:latin typeface="Times New Roman"/>
                <a:cs typeface="Times New Roman"/>
              </a:rPr>
              <a:t>правилам</a:t>
            </a:r>
            <a:r>
              <a:rPr sz="2000" b="1" spc="-1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000" b="1" strike="sngStrike" spc="10" dirty="0">
                <a:solidFill>
                  <a:srgbClr val="1F487C"/>
                </a:solidFill>
                <a:latin typeface="Times New Roman"/>
                <a:cs typeface="Times New Roman"/>
              </a:rPr>
              <a:t>их </a:t>
            </a:r>
            <a:r>
              <a:rPr sz="2000" b="1" strike="sngStrike" dirty="0">
                <a:solidFill>
                  <a:srgbClr val="1F487C"/>
                </a:solidFill>
                <a:latin typeface="Times New Roman"/>
                <a:cs typeface="Times New Roman"/>
              </a:rPr>
              <a:t>	</a:t>
            </a:r>
            <a:r>
              <a:rPr sz="2000" b="1" strike="noStrike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000" b="1" strike="noStrike" spc="15" dirty="0">
                <a:solidFill>
                  <a:srgbClr val="1F487C"/>
                </a:solidFill>
                <a:latin typeface="Times New Roman"/>
                <a:cs typeface="Times New Roman"/>
              </a:rPr>
              <a:t>применения:</a:t>
            </a:r>
            <a:endParaRPr sz="2000" dirty="0">
              <a:latin typeface="Times New Roman"/>
              <a:cs typeface="Times New Roman"/>
            </a:endParaRPr>
          </a:p>
          <a:p>
            <a:pPr marL="43815">
              <a:lnSpc>
                <a:spcPts val="2090"/>
              </a:lnSpc>
              <a:buChar char="-"/>
              <a:tabLst>
                <a:tab pos="192405" algn="l"/>
              </a:tabLst>
            </a:pP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переход </a:t>
            </a:r>
            <a:r>
              <a:rPr sz="2000" b="1" spc="10" dirty="0">
                <a:solidFill>
                  <a:srgbClr val="1F487C"/>
                </a:solidFill>
                <a:latin typeface="Times New Roman"/>
                <a:cs typeface="Times New Roman"/>
              </a:rPr>
              <a:t>на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специальные налоговые </a:t>
            </a:r>
            <a:r>
              <a:rPr sz="2000" b="1" spc="25" dirty="0">
                <a:solidFill>
                  <a:srgbClr val="1F487C"/>
                </a:solidFill>
                <a:latin typeface="Times New Roman"/>
                <a:cs typeface="Times New Roman"/>
              </a:rPr>
              <a:t>режимы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основан</a:t>
            </a:r>
            <a:r>
              <a:rPr sz="2000" b="1" spc="15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на</a:t>
            </a:r>
            <a:endParaRPr sz="2000" dirty="0">
              <a:latin typeface="Times New Roman"/>
              <a:cs typeface="Times New Roman"/>
            </a:endParaRPr>
          </a:p>
          <a:p>
            <a:pPr marL="12700">
              <a:lnSpc>
                <a:spcPts val="2225"/>
              </a:lnSpc>
            </a:pPr>
            <a:r>
              <a:rPr sz="2000" b="1" spc="25" dirty="0">
                <a:solidFill>
                  <a:srgbClr val="1F487C"/>
                </a:solidFill>
                <a:latin typeface="Times New Roman"/>
                <a:cs typeface="Times New Roman"/>
              </a:rPr>
              <a:t>добровольном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решении</a:t>
            </a:r>
            <a:r>
              <a:rPr sz="2000" b="1" spc="21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000" b="1" spc="10" dirty="0">
                <a:solidFill>
                  <a:srgbClr val="1F487C"/>
                </a:solidFill>
                <a:latin typeface="Times New Roman"/>
                <a:cs typeface="Times New Roman"/>
              </a:rPr>
              <a:t>налогоплательщика.</a:t>
            </a:r>
            <a:endParaRPr sz="2000" dirty="0">
              <a:latin typeface="Times New Roman"/>
              <a:cs typeface="Times New Roman"/>
            </a:endParaRPr>
          </a:p>
          <a:p>
            <a:pPr marL="43815" marR="142240">
              <a:lnSpc>
                <a:spcPts val="2230"/>
              </a:lnSpc>
              <a:spcBef>
                <a:spcPts val="130"/>
              </a:spcBef>
              <a:buChar char="-"/>
              <a:tabLst>
                <a:tab pos="200660" algn="l"/>
              </a:tabLst>
            </a:pP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основополагающие </a:t>
            </a:r>
            <a:r>
              <a:rPr sz="2000" b="1" spc="30" dirty="0">
                <a:solidFill>
                  <a:srgbClr val="1F487C"/>
                </a:solidFill>
                <a:latin typeface="Times New Roman"/>
                <a:cs typeface="Times New Roman"/>
              </a:rPr>
              <a:t>моменты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каждого </a:t>
            </a:r>
            <a:r>
              <a:rPr sz="2000" b="1" spc="10" dirty="0">
                <a:solidFill>
                  <a:srgbClr val="1F487C"/>
                </a:solidFill>
                <a:latin typeface="Times New Roman"/>
                <a:cs typeface="Times New Roman"/>
              </a:rPr>
              <a:t>их них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регламентируются </a:t>
            </a:r>
            <a:r>
              <a:rPr sz="2000" b="1" spc="35" dirty="0">
                <a:solidFill>
                  <a:srgbClr val="1F487C"/>
                </a:solidFill>
                <a:latin typeface="Times New Roman"/>
                <a:cs typeface="Times New Roman"/>
              </a:rPr>
              <a:t>НК  </a:t>
            </a:r>
            <a:r>
              <a:rPr sz="2000" b="1" spc="10" dirty="0">
                <a:solidFill>
                  <a:srgbClr val="1F487C"/>
                </a:solidFill>
                <a:latin typeface="Times New Roman"/>
                <a:cs typeface="Times New Roman"/>
              </a:rPr>
              <a:t>РФ.</a:t>
            </a:r>
            <a:endParaRPr sz="2000" dirty="0">
              <a:latin typeface="Times New Roman"/>
              <a:cs typeface="Times New Roman"/>
            </a:endParaRPr>
          </a:p>
          <a:p>
            <a:pPr marL="185420" indent="-141605">
              <a:lnSpc>
                <a:spcPts val="2095"/>
              </a:lnSpc>
              <a:buChar char="-"/>
              <a:tabLst>
                <a:tab pos="186055" algn="l"/>
              </a:tabLst>
            </a:pPr>
            <a:r>
              <a:rPr sz="2000" b="1" spc="25" dirty="0">
                <a:solidFill>
                  <a:srgbClr val="1F487C"/>
                </a:solidFill>
                <a:latin typeface="Times New Roman"/>
                <a:cs typeface="Times New Roman"/>
              </a:rPr>
              <a:t>каждому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спецрежиму могут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соответствовать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свои </a:t>
            </a:r>
            <a:r>
              <a:rPr sz="2000" b="1" spc="5" dirty="0">
                <a:solidFill>
                  <a:srgbClr val="1F487C"/>
                </a:solidFill>
                <a:latin typeface="Times New Roman"/>
                <a:cs typeface="Times New Roman"/>
              </a:rPr>
              <a:t>налоги,</a:t>
            </a:r>
            <a:r>
              <a:rPr sz="2000" b="1" spc="22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не</a:t>
            </a:r>
            <a:endParaRPr sz="2000" dirty="0">
              <a:latin typeface="Times New Roman"/>
              <a:cs typeface="Times New Roman"/>
            </a:endParaRPr>
          </a:p>
          <a:p>
            <a:pPr marL="30480" marR="1149985" indent="1905">
              <a:lnSpc>
                <a:spcPts val="2230"/>
              </a:lnSpc>
              <a:spcBef>
                <a:spcPts val="130"/>
              </a:spcBef>
            </a:pP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предусмотренные </a:t>
            </a:r>
            <a:r>
              <a:rPr sz="2000" b="1" dirty="0">
                <a:solidFill>
                  <a:srgbClr val="1F487C"/>
                </a:solidFill>
                <a:latin typeface="Times New Roman"/>
                <a:cs typeface="Times New Roman"/>
              </a:rPr>
              <a:t>в </a:t>
            </a:r>
            <a:r>
              <a:rPr sz="2000" b="1" spc="25" dirty="0">
                <a:solidFill>
                  <a:srgbClr val="1F487C"/>
                </a:solidFill>
                <a:latin typeface="Times New Roman"/>
                <a:cs typeface="Times New Roman"/>
              </a:rPr>
              <a:t>основном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перечне федеральных </a:t>
            </a:r>
            <a:r>
              <a:rPr sz="2000" b="1" spc="10" dirty="0">
                <a:solidFill>
                  <a:srgbClr val="1F487C"/>
                </a:solidFill>
                <a:latin typeface="Times New Roman"/>
                <a:cs typeface="Times New Roman"/>
              </a:rPr>
              <a:t>налогов, 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действующих </a:t>
            </a:r>
            <a:r>
              <a:rPr sz="2000" b="1" dirty="0">
                <a:solidFill>
                  <a:srgbClr val="1F487C"/>
                </a:solidFill>
                <a:latin typeface="Times New Roman"/>
                <a:cs typeface="Times New Roman"/>
              </a:rPr>
              <a:t>в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РФ </a:t>
            </a:r>
            <a:r>
              <a:rPr sz="2000" b="1" dirty="0">
                <a:solidFill>
                  <a:srgbClr val="1F487C"/>
                </a:solidFill>
                <a:latin typeface="Times New Roman"/>
                <a:cs typeface="Times New Roman"/>
              </a:rPr>
              <a:t>и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другие</a:t>
            </a:r>
            <a:r>
              <a:rPr sz="2000" b="1" spc="29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000" b="1" spc="10" dirty="0">
                <a:solidFill>
                  <a:srgbClr val="1F487C"/>
                </a:solidFill>
                <a:latin typeface="Times New Roman"/>
                <a:cs typeface="Times New Roman"/>
              </a:rPr>
              <a:t>подходы.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51410" y="1253218"/>
            <a:ext cx="8408035" cy="2876550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35560" marR="716915" indent="-14604">
              <a:lnSpc>
                <a:spcPts val="2230"/>
              </a:lnSpc>
              <a:spcBef>
                <a:spcPts val="315"/>
              </a:spcBef>
            </a:pPr>
            <a:r>
              <a:rPr sz="2000" b="1" spc="20" dirty="0">
                <a:solidFill>
                  <a:srgbClr val="0B166B"/>
                </a:solidFill>
                <a:latin typeface="Times New Roman"/>
                <a:cs typeface="Times New Roman"/>
              </a:rPr>
              <a:t>Специальный налоговый режим </a:t>
            </a:r>
            <a:r>
              <a:rPr sz="2000" b="1" dirty="0">
                <a:solidFill>
                  <a:srgbClr val="1F487C"/>
                </a:solidFill>
                <a:latin typeface="Arial"/>
                <a:cs typeface="Arial"/>
              </a:rPr>
              <a:t>- </a:t>
            </a:r>
            <a:r>
              <a:rPr sz="2000" b="1" spc="10" dirty="0">
                <a:solidFill>
                  <a:srgbClr val="1F487C"/>
                </a:solidFill>
                <a:latin typeface="Times New Roman"/>
                <a:cs typeface="Times New Roman"/>
              </a:rPr>
              <a:t>это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система </a:t>
            </a:r>
            <a:r>
              <a:rPr sz="2000" b="1" spc="10" dirty="0">
                <a:solidFill>
                  <a:srgbClr val="1F487C"/>
                </a:solidFill>
                <a:latin typeface="Times New Roman"/>
                <a:cs typeface="Times New Roman"/>
              </a:rPr>
              <a:t>налогообложения, 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предусматривающая </a:t>
            </a:r>
            <a:r>
              <a:rPr sz="2000" b="1" spc="25" dirty="0">
                <a:solidFill>
                  <a:srgbClr val="1F487C"/>
                </a:solidFill>
                <a:latin typeface="Times New Roman"/>
                <a:cs typeface="Times New Roman"/>
              </a:rPr>
              <a:t>особую</a:t>
            </a:r>
            <a:r>
              <a:rPr sz="2000" b="1" spc="-4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процедуру</a:t>
            </a:r>
            <a:endParaRPr sz="2000" dirty="0">
              <a:latin typeface="Times New Roman"/>
              <a:cs typeface="Times New Roman"/>
            </a:endParaRPr>
          </a:p>
          <a:p>
            <a:pPr marL="17145">
              <a:lnSpc>
                <a:spcPts val="2095"/>
              </a:lnSpc>
            </a:pP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и</a:t>
            </a:r>
            <a:r>
              <a:rPr sz="2000" b="1" u="sng" spc="20" dirty="0">
                <a:solidFill>
                  <a:srgbClr val="1F487C"/>
                </a:solidFill>
                <a:uFill>
                  <a:solidFill>
                    <a:srgbClr val="0075FF"/>
                  </a:solidFill>
                </a:uFill>
                <a:latin typeface="Times New Roman"/>
                <a:cs typeface="Times New Roman"/>
              </a:rPr>
              <a:t>счисления </a:t>
            </a:r>
            <a:r>
              <a:rPr sz="2000" b="1" u="sng" dirty="0">
                <a:solidFill>
                  <a:srgbClr val="1F487C"/>
                </a:solidFill>
                <a:uFill>
                  <a:solidFill>
                    <a:srgbClr val="0075FF"/>
                  </a:solidFill>
                </a:uFill>
                <a:latin typeface="Times New Roman"/>
                <a:cs typeface="Times New Roman"/>
              </a:rPr>
              <a:t>и </a:t>
            </a:r>
            <a:r>
              <a:rPr sz="2000" b="1" u="sng" spc="25" dirty="0">
                <a:solidFill>
                  <a:srgbClr val="1F487C"/>
                </a:solidFill>
                <a:uFill>
                  <a:solidFill>
                    <a:srgbClr val="0075FF"/>
                  </a:solidFill>
                </a:uFill>
                <a:latin typeface="Times New Roman"/>
                <a:cs typeface="Times New Roman"/>
              </a:rPr>
              <a:t>уплаты </a:t>
            </a:r>
            <a:r>
              <a:rPr sz="2000" b="1" u="sng" spc="5" dirty="0">
                <a:solidFill>
                  <a:srgbClr val="1F487C"/>
                </a:solidFill>
                <a:uFill>
                  <a:solidFill>
                    <a:srgbClr val="0075FF"/>
                  </a:solidFill>
                </a:uFill>
                <a:latin typeface="Times New Roman"/>
                <a:cs typeface="Times New Roman"/>
              </a:rPr>
              <a:t>налогов, </a:t>
            </a:r>
            <a:r>
              <a:rPr sz="2000" b="1" u="sng" spc="30" dirty="0">
                <a:solidFill>
                  <a:srgbClr val="1F487C"/>
                </a:solidFill>
                <a:uFill>
                  <a:solidFill>
                    <a:srgbClr val="0075FF"/>
                  </a:solidFill>
                </a:uFill>
                <a:latin typeface="Times New Roman"/>
                <a:cs typeface="Times New Roman"/>
              </a:rPr>
              <a:t>отличную </a:t>
            </a:r>
            <a:r>
              <a:rPr sz="2000" b="1" u="sng" spc="10" dirty="0">
                <a:solidFill>
                  <a:srgbClr val="1F487C"/>
                </a:solidFill>
                <a:uFill>
                  <a:solidFill>
                    <a:srgbClr val="0075FF"/>
                  </a:solidFill>
                </a:uFill>
                <a:latin typeface="Times New Roman"/>
                <a:cs typeface="Times New Roman"/>
              </a:rPr>
              <a:t>от о</a:t>
            </a:r>
            <a:r>
              <a:rPr sz="2000" b="1" spc="10" dirty="0">
                <a:solidFill>
                  <a:srgbClr val="1F487C"/>
                </a:solidFill>
                <a:latin typeface="Times New Roman"/>
                <a:cs typeface="Times New Roman"/>
              </a:rPr>
              <a:t>бщепринятой:</a:t>
            </a:r>
            <a:r>
              <a:rPr sz="2000" b="1" spc="-16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несколько</a:t>
            </a:r>
            <a:endParaRPr sz="2000" dirty="0">
              <a:latin typeface="Times New Roman"/>
              <a:cs typeface="Times New Roman"/>
            </a:endParaRPr>
          </a:p>
          <a:p>
            <a:pPr marL="12700" marR="310515" indent="13335">
              <a:lnSpc>
                <a:spcPts val="2230"/>
              </a:lnSpc>
              <a:spcBef>
                <a:spcPts val="130"/>
              </a:spcBef>
            </a:pPr>
            <a:r>
              <a:rPr sz="2000" b="1" spc="5" dirty="0">
                <a:solidFill>
                  <a:srgbClr val="1F487C"/>
                </a:solidFill>
                <a:latin typeface="Times New Roman"/>
                <a:cs typeface="Times New Roman"/>
              </a:rPr>
              <a:t>налогов,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обязательных при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общей </a:t>
            </a:r>
            <a:r>
              <a:rPr sz="2000" b="1" spc="5" dirty="0">
                <a:solidFill>
                  <a:srgbClr val="1F487C"/>
                </a:solidFill>
                <a:latin typeface="Times New Roman"/>
                <a:cs typeface="Times New Roman"/>
              </a:rPr>
              <a:t>системе,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заменяются </a:t>
            </a:r>
            <a:r>
              <a:rPr sz="2000" b="1" spc="30" dirty="0">
                <a:solidFill>
                  <a:srgbClr val="1F487C"/>
                </a:solidFill>
                <a:latin typeface="Times New Roman"/>
                <a:cs typeface="Times New Roman"/>
              </a:rPr>
              <a:t>единым 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налогом.Характеристики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этого налога для каждого </a:t>
            </a:r>
            <a:r>
              <a:rPr sz="2000" b="1" spc="10" dirty="0">
                <a:solidFill>
                  <a:srgbClr val="1F487C"/>
                </a:solidFill>
                <a:latin typeface="Times New Roman"/>
                <a:cs typeface="Times New Roman"/>
              </a:rPr>
              <a:t>из </a:t>
            </a:r>
            <a:r>
              <a:rPr sz="2000" b="1" spc="25" dirty="0">
                <a:solidFill>
                  <a:srgbClr val="1F487C"/>
                </a:solidFill>
                <a:latin typeface="Times New Roman"/>
                <a:cs typeface="Times New Roman"/>
              </a:rPr>
              <a:t>спецрежимов 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имеют свои</a:t>
            </a:r>
            <a:r>
              <a:rPr sz="2000" b="1" spc="19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000" b="1" spc="10" dirty="0">
                <a:solidFill>
                  <a:srgbClr val="1F487C"/>
                </a:solidFill>
                <a:latin typeface="Times New Roman"/>
                <a:cs typeface="Times New Roman"/>
              </a:rPr>
              <a:t>особенности.</a:t>
            </a:r>
            <a:endParaRPr sz="20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900" dirty="0">
              <a:latin typeface="Times New Roman"/>
              <a:cs typeface="Times New Roman"/>
            </a:endParaRPr>
          </a:p>
          <a:p>
            <a:pPr marL="13335" marR="693420" indent="14604">
              <a:lnSpc>
                <a:spcPts val="2230"/>
              </a:lnSpc>
            </a:pPr>
            <a:r>
              <a:rPr sz="2000" b="1" spc="30" dirty="0">
                <a:solidFill>
                  <a:srgbClr val="0B166B"/>
                </a:solidFill>
                <a:latin typeface="Times New Roman"/>
                <a:cs typeface="Times New Roman"/>
              </a:rPr>
              <a:t>Спецрежимы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налогообложения вводятся </a:t>
            </a:r>
            <a:r>
              <a:rPr sz="2000" b="1" dirty="0">
                <a:solidFill>
                  <a:srgbClr val="1F487C"/>
                </a:solidFill>
                <a:latin typeface="Times New Roman"/>
                <a:cs typeface="Times New Roman"/>
              </a:rPr>
              <a:t>с </a:t>
            </a:r>
            <a:r>
              <a:rPr sz="2000" b="1" spc="25" dirty="0">
                <a:solidFill>
                  <a:srgbClr val="1F487C"/>
                </a:solidFill>
                <a:latin typeface="Times New Roman"/>
                <a:cs typeface="Times New Roman"/>
              </a:rPr>
              <a:t>целью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создания более 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благоприятных</a:t>
            </a:r>
            <a:r>
              <a:rPr sz="2000" b="1" strike="noStrike" spc="1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000" b="1" strike="noStrike" spc="20" dirty="0">
                <a:solidFill>
                  <a:srgbClr val="1F487C"/>
                </a:solidFill>
                <a:latin typeface="Times New Roman"/>
                <a:cs typeface="Times New Roman"/>
              </a:rPr>
              <a:t>условий </a:t>
            </a:r>
            <a:r>
              <a:rPr sz="2000" b="1" strike="noStrike" spc="15" dirty="0">
                <a:solidFill>
                  <a:srgbClr val="1F487C"/>
                </a:solidFill>
                <a:latin typeface="Times New Roman"/>
                <a:cs typeface="Times New Roman"/>
              </a:rPr>
              <a:t>для определенных</a:t>
            </a:r>
            <a:r>
              <a:rPr sz="2000" b="1" strike="noStrike" spc="254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000" b="1" strike="noStrike" spc="10" dirty="0">
                <a:solidFill>
                  <a:srgbClr val="1F487C"/>
                </a:solidFill>
                <a:latin typeface="Times New Roman"/>
                <a:cs typeface="Times New Roman"/>
              </a:rPr>
              <a:t>отраслей,</a:t>
            </a:r>
            <a:endParaRPr sz="2000" dirty="0">
              <a:latin typeface="Times New Roman"/>
              <a:cs typeface="Times New Roman"/>
            </a:endParaRPr>
          </a:p>
          <a:p>
            <a:pPr marL="28575">
              <a:lnSpc>
                <a:spcPts val="2180"/>
              </a:lnSpc>
            </a:pPr>
            <a:r>
              <a:rPr sz="2000" b="1" dirty="0">
                <a:solidFill>
                  <a:srgbClr val="1F487C"/>
                </a:solidFill>
                <a:latin typeface="Times New Roman"/>
                <a:cs typeface="Times New Roman"/>
              </a:rPr>
              <a:t>а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также для </a:t>
            </a:r>
            <a:r>
              <a:rPr sz="2000" b="1" spc="20" dirty="0">
                <a:solidFill>
                  <a:srgbClr val="1F487C"/>
                </a:solidFill>
                <a:latin typeface="Times New Roman"/>
                <a:cs typeface="Times New Roman"/>
              </a:rPr>
              <a:t>стимулирования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малого </a:t>
            </a:r>
            <a:r>
              <a:rPr sz="2000" b="1" dirty="0">
                <a:solidFill>
                  <a:srgbClr val="1F487C"/>
                </a:solidFill>
                <a:latin typeface="Times New Roman"/>
                <a:cs typeface="Times New Roman"/>
              </a:rPr>
              <a:t>и </a:t>
            </a:r>
            <a:r>
              <a:rPr sz="2000" b="1" spc="15" dirty="0">
                <a:solidFill>
                  <a:srgbClr val="1F487C"/>
                </a:solidFill>
                <a:latin typeface="Times New Roman"/>
                <a:cs typeface="Times New Roman"/>
              </a:rPr>
              <a:t>среднего</a:t>
            </a:r>
            <a:r>
              <a:rPr sz="2000" b="1" spc="204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000" b="1" spc="10" dirty="0">
                <a:solidFill>
                  <a:srgbClr val="1F487C"/>
                </a:solidFill>
                <a:latin typeface="Times New Roman"/>
                <a:cs typeface="Times New Roman"/>
              </a:rPr>
              <a:t>предпринимательства.</a:t>
            </a:r>
            <a:endParaRPr sz="2000" dirty="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249217" y="6794627"/>
            <a:ext cx="2057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145" dirty="0">
                <a:solidFill>
                  <a:srgbClr val="005AA9"/>
                </a:solidFill>
                <a:latin typeface="Arial"/>
                <a:cs typeface="Arial"/>
              </a:rPr>
              <a:t>2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98709" y="6731304"/>
            <a:ext cx="199390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50" dirty="0">
                <a:solidFill>
                  <a:srgbClr val="FFFFFF"/>
                </a:solidFill>
                <a:latin typeface="Trebuchet MS"/>
                <a:cs typeface="Trebuchet MS"/>
              </a:rPr>
              <a:t>3</a:t>
            </a:r>
            <a:endParaRPr sz="27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0035" algn="ctr">
              <a:lnSpc>
                <a:spcPts val="3240"/>
              </a:lnSpc>
              <a:spcBef>
                <a:spcPts val="95"/>
              </a:spcBef>
            </a:pPr>
            <a:r>
              <a:rPr u="sng" spc="-5" dirty="0">
                <a:solidFill>
                  <a:srgbClr val="0B166B"/>
                </a:solidFill>
                <a:uFill>
                  <a:solidFill>
                    <a:srgbClr val="0C166B"/>
                  </a:solidFill>
                </a:uFill>
                <a:latin typeface="Arial"/>
                <a:cs typeface="Arial"/>
              </a:rPr>
              <a:t>К </a:t>
            </a:r>
            <a:r>
              <a:rPr u="sng" spc="25" dirty="0">
                <a:solidFill>
                  <a:srgbClr val="0B166B"/>
                </a:solidFill>
                <a:uFill>
                  <a:solidFill>
                    <a:srgbClr val="0C166B"/>
                  </a:solidFill>
                </a:uFill>
                <a:latin typeface="Arial"/>
                <a:cs typeface="Arial"/>
              </a:rPr>
              <a:t>специальным </a:t>
            </a:r>
            <a:r>
              <a:rPr u="sng" spc="40" dirty="0">
                <a:solidFill>
                  <a:srgbClr val="0B166B"/>
                </a:solidFill>
                <a:uFill>
                  <a:solidFill>
                    <a:srgbClr val="0C166B"/>
                  </a:solidFill>
                </a:uFill>
                <a:latin typeface="Arial"/>
                <a:cs typeface="Arial"/>
              </a:rPr>
              <a:t>налоговым режимам</a:t>
            </a:r>
            <a:r>
              <a:rPr u="sng" spc="55" dirty="0">
                <a:solidFill>
                  <a:srgbClr val="0B166B"/>
                </a:solidFill>
                <a:uFill>
                  <a:solidFill>
                    <a:srgbClr val="0C166B"/>
                  </a:solidFill>
                </a:uFill>
                <a:latin typeface="Arial"/>
                <a:cs typeface="Arial"/>
              </a:rPr>
              <a:t> </a:t>
            </a:r>
            <a:r>
              <a:rPr u="sng" spc="35" dirty="0">
                <a:solidFill>
                  <a:srgbClr val="0B166B"/>
                </a:solidFill>
                <a:uFill>
                  <a:solidFill>
                    <a:srgbClr val="0C166B"/>
                  </a:solidFill>
                </a:uFill>
                <a:latin typeface="Arial"/>
                <a:cs typeface="Arial"/>
              </a:rPr>
              <a:t>относятся</a:t>
            </a:r>
          </a:p>
          <a:p>
            <a:pPr marL="289560" algn="ctr">
              <a:lnSpc>
                <a:spcPts val="3240"/>
              </a:lnSpc>
            </a:pPr>
            <a:r>
              <a:rPr spc="30" dirty="0">
                <a:latin typeface="Arial"/>
                <a:cs typeface="Arial"/>
              </a:rPr>
              <a:t>(</a:t>
            </a:r>
            <a:r>
              <a:rPr sz="2500" spc="30" dirty="0">
                <a:latin typeface="Arial"/>
                <a:cs typeface="Arial"/>
              </a:rPr>
              <a:t>перечень </a:t>
            </a:r>
            <a:r>
              <a:rPr sz="2500" spc="40" dirty="0">
                <a:latin typeface="Arial"/>
                <a:cs typeface="Arial"/>
              </a:rPr>
              <a:t>полностью </a:t>
            </a:r>
            <a:r>
              <a:rPr sz="2500" spc="30" dirty="0">
                <a:latin typeface="Arial"/>
                <a:cs typeface="Arial"/>
              </a:rPr>
              <a:t>приведен </a:t>
            </a:r>
            <a:r>
              <a:rPr sz="2500" dirty="0">
                <a:latin typeface="Arial"/>
                <a:cs typeface="Arial"/>
              </a:rPr>
              <a:t>в </a:t>
            </a:r>
            <a:r>
              <a:rPr sz="2500" spc="5" dirty="0">
                <a:latin typeface="Arial"/>
                <a:cs typeface="Arial"/>
              </a:rPr>
              <a:t>п. </a:t>
            </a:r>
            <a:r>
              <a:rPr sz="2500" dirty="0">
                <a:latin typeface="Arial"/>
                <a:cs typeface="Arial"/>
              </a:rPr>
              <a:t>2 </a:t>
            </a:r>
            <a:r>
              <a:rPr sz="2500" spc="10" dirty="0">
                <a:latin typeface="Arial"/>
                <a:cs typeface="Arial"/>
              </a:rPr>
              <a:t>ст. </a:t>
            </a:r>
            <a:r>
              <a:rPr sz="2500" spc="15" dirty="0">
                <a:latin typeface="Arial"/>
                <a:cs typeface="Arial"/>
              </a:rPr>
              <a:t>18 НК</a:t>
            </a:r>
            <a:r>
              <a:rPr sz="2500" spc="200" dirty="0">
                <a:latin typeface="Arial"/>
                <a:cs typeface="Arial"/>
              </a:rPr>
              <a:t> </a:t>
            </a:r>
            <a:r>
              <a:rPr sz="2500" spc="25" dirty="0">
                <a:latin typeface="Arial"/>
                <a:cs typeface="Arial"/>
              </a:rPr>
              <a:t>РФ.):</a:t>
            </a:r>
            <a:endParaRPr sz="25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2271" y="6568859"/>
            <a:ext cx="782764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005AA9"/>
                </a:solidFill>
                <a:latin typeface="Times New Roman"/>
                <a:cs typeface="Times New Roman"/>
              </a:rPr>
              <a:t>- </a:t>
            </a:r>
            <a:r>
              <a:rPr sz="2300" b="1" spc="25" dirty="0">
                <a:solidFill>
                  <a:srgbClr val="005AA9"/>
                </a:solidFill>
                <a:latin typeface="Times New Roman"/>
                <a:cs typeface="Times New Roman"/>
              </a:rPr>
              <a:t>соглашений </a:t>
            </a:r>
            <a:r>
              <a:rPr sz="2300" b="1" dirty="0">
                <a:solidFill>
                  <a:srgbClr val="005AA9"/>
                </a:solidFill>
                <a:latin typeface="Times New Roman"/>
                <a:cs typeface="Times New Roman"/>
              </a:rPr>
              <a:t>о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разделе </a:t>
            </a:r>
            <a:r>
              <a:rPr sz="2300" b="1" spc="25" dirty="0">
                <a:solidFill>
                  <a:srgbClr val="005AA9"/>
                </a:solidFill>
                <a:latin typeface="Times New Roman"/>
                <a:cs typeface="Times New Roman"/>
              </a:rPr>
              <a:t>продукции </a:t>
            </a:r>
            <a:r>
              <a:rPr sz="2300" b="1" spc="15" dirty="0">
                <a:solidFill>
                  <a:srgbClr val="005AA9"/>
                </a:solidFill>
                <a:latin typeface="Times New Roman"/>
                <a:cs typeface="Times New Roman"/>
              </a:rPr>
              <a:t>(СРП)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(гл.26.4 НК</a:t>
            </a:r>
            <a:r>
              <a:rPr sz="2300" b="1" spc="175" dirty="0">
                <a:solidFill>
                  <a:srgbClr val="005AA9"/>
                </a:solidFill>
                <a:latin typeface="Times New Roman"/>
                <a:cs typeface="Times New Roman"/>
              </a:rPr>
              <a:t> </a:t>
            </a:r>
            <a:r>
              <a:rPr sz="2300" b="1" spc="15" dirty="0">
                <a:solidFill>
                  <a:srgbClr val="005AA9"/>
                </a:solidFill>
                <a:latin typeface="Times New Roman"/>
                <a:cs typeface="Times New Roman"/>
              </a:rPr>
              <a:t>РФ)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99963" y="1395183"/>
            <a:ext cx="8602345" cy="4903470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14604" marR="53975">
              <a:lnSpc>
                <a:spcPts val="2550"/>
              </a:lnSpc>
              <a:spcBef>
                <a:spcPts val="360"/>
              </a:spcBef>
              <a:buChar char="-"/>
              <a:tabLst>
                <a:tab pos="156210" algn="l"/>
              </a:tabLst>
            </a:pPr>
            <a:r>
              <a:rPr sz="2300" b="1" spc="30" dirty="0">
                <a:solidFill>
                  <a:srgbClr val="005AA9"/>
                </a:solidFill>
                <a:latin typeface="Times New Roman"/>
                <a:cs typeface="Times New Roman"/>
              </a:rPr>
              <a:t>УСН,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или упрощенная система </a:t>
            </a:r>
            <a:r>
              <a:rPr sz="2300" b="1" spc="10" dirty="0">
                <a:solidFill>
                  <a:srgbClr val="005AA9"/>
                </a:solidFill>
                <a:latin typeface="Times New Roman"/>
                <a:cs typeface="Times New Roman"/>
              </a:rPr>
              <a:t>налогообложения, 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предлагающая </a:t>
            </a:r>
            <a:r>
              <a:rPr sz="2300" b="1" spc="10" dirty="0">
                <a:solidFill>
                  <a:srgbClr val="005AA9"/>
                </a:solidFill>
                <a:latin typeface="Times New Roman"/>
                <a:cs typeface="Times New Roman"/>
              </a:rPr>
              <a:t>на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выбор сразу </a:t>
            </a:r>
            <a:r>
              <a:rPr sz="2300" b="1" spc="15" dirty="0">
                <a:solidFill>
                  <a:srgbClr val="005AA9"/>
                </a:solidFill>
                <a:latin typeface="Times New Roman"/>
                <a:cs typeface="Times New Roman"/>
              </a:rPr>
              <a:t>два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объекта налогообложения</a:t>
            </a:r>
            <a:r>
              <a:rPr sz="2300" b="1" spc="235" dirty="0">
                <a:solidFill>
                  <a:srgbClr val="005AA9"/>
                </a:solidFill>
                <a:latin typeface="Times New Roman"/>
                <a:cs typeface="Times New Roman"/>
              </a:rPr>
              <a:t> </a:t>
            </a:r>
            <a:r>
              <a:rPr sz="2300" b="1" dirty="0">
                <a:solidFill>
                  <a:srgbClr val="005AA9"/>
                </a:solidFill>
                <a:latin typeface="Times New Roman"/>
                <a:cs typeface="Times New Roman"/>
              </a:rPr>
              <a:t>–</a:t>
            </a:r>
            <a:endParaRPr sz="2300">
              <a:latin typeface="Times New Roman"/>
              <a:cs typeface="Times New Roman"/>
            </a:endParaRPr>
          </a:p>
          <a:p>
            <a:pPr marL="24765">
              <a:lnSpc>
                <a:spcPts val="2490"/>
              </a:lnSpc>
            </a:pP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«доходы» </a:t>
            </a:r>
            <a:r>
              <a:rPr sz="2300" b="1" dirty="0">
                <a:solidFill>
                  <a:srgbClr val="005AA9"/>
                </a:solidFill>
                <a:latin typeface="Times New Roman"/>
                <a:cs typeface="Times New Roman"/>
              </a:rPr>
              <a:t>и </a:t>
            </a:r>
            <a:r>
              <a:rPr sz="2300" b="1" spc="30" dirty="0">
                <a:solidFill>
                  <a:srgbClr val="005AA9"/>
                </a:solidFill>
                <a:latin typeface="Times New Roman"/>
                <a:cs typeface="Times New Roman"/>
              </a:rPr>
              <a:t>«доходы </a:t>
            </a:r>
            <a:r>
              <a:rPr sz="2300" b="1" spc="10" dirty="0">
                <a:solidFill>
                  <a:srgbClr val="005AA9"/>
                </a:solidFill>
                <a:latin typeface="Times New Roman"/>
                <a:cs typeface="Times New Roman"/>
              </a:rPr>
              <a:t>за </a:t>
            </a:r>
            <a:r>
              <a:rPr sz="2300" b="1" spc="30" dirty="0">
                <a:solidFill>
                  <a:srgbClr val="005AA9"/>
                </a:solidFill>
                <a:latin typeface="Times New Roman"/>
                <a:cs typeface="Times New Roman"/>
              </a:rPr>
              <a:t>вычетом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расходов» </a:t>
            </a:r>
            <a:r>
              <a:rPr sz="2300" b="1" spc="10" dirty="0">
                <a:solidFill>
                  <a:srgbClr val="005AA9"/>
                </a:solidFill>
                <a:latin typeface="Times New Roman"/>
                <a:cs typeface="Times New Roman"/>
              </a:rPr>
              <a:t>(гл. </a:t>
            </a:r>
            <a:r>
              <a:rPr sz="2300" b="1" spc="15" dirty="0">
                <a:solidFill>
                  <a:srgbClr val="005AA9"/>
                </a:solidFill>
                <a:latin typeface="Times New Roman"/>
                <a:cs typeface="Times New Roman"/>
              </a:rPr>
              <a:t>26.2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НК</a:t>
            </a:r>
            <a:r>
              <a:rPr sz="2300" b="1" spc="40" dirty="0">
                <a:solidFill>
                  <a:srgbClr val="005AA9"/>
                </a:solidFill>
                <a:latin typeface="Times New Roman"/>
                <a:cs typeface="Times New Roman"/>
              </a:rPr>
              <a:t> </a:t>
            </a:r>
            <a:r>
              <a:rPr sz="2300" b="1" spc="10" dirty="0">
                <a:solidFill>
                  <a:srgbClr val="005AA9"/>
                </a:solidFill>
                <a:latin typeface="Times New Roman"/>
                <a:cs typeface="Times New Roman"/>
              </a:rPr>
              <a:t>РФ),</a:t>
            </a:r>
            <a:endParaRPr sz="2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250">
              <a:latin typeface="Times New Roman"/>
              <a:cs typeface="Times New Roman"/>
            </a:endParaRPr>
          </a:p>
          <a:p>
            <a:pPr marL="14604" marR="36830">
              <a:lnSpc>
                <a:spcPts val="2550"/>
              </a:lnSpc>
              <a:spcBef>
                <a:spcPts val="5"/>
              </a:spcBef>
              <a:buChar char="-"/>
              <a:tabLst>
                <a:tab pos="176530" algn="l"/>
              </a:tabLst>
            </a:pPr>
            <a:r>
              <a:rPr sz="2300" b="1" spc="25" dirty="0">
                <a:solidFill>
                  <a:srgbClr val="005AA9"/>
                </a:solidFill>
                <a:latin typeface="Times New Roman"/>
                <a:cs typeface="Times New Roman"/>
              </a:rPr>
              <a:t>ЕНВД,или единый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налог </a:t>
            </a:r>
            <a:r>
              <a:rPr sz="2300" b="1" spc="10" dirty="0">
                <a:solidFill>
                  <a:srgbClr val="005AA9"/>
                </a:solidFill>
                <a:latin typeface="Times New Roman"/>
                <a:cs typeface="Times New Roman"/>
              </a:rPr>
              <a:t>на </a:t>
            </a:r>
            <a:r>
              <a:rPr sz="2300" b="1" spc="25" dirty="0">
                <a:solidFill>
                  <a:srgbClr val="005AA9"/>
                </a:solidFill>
                <a:latin typeface="Times New Roman"/>
                <a:cs typeface="Times New Roman"/>
              </a:rPr>
              <a:t>вмененный </a:t>
            </a:r>
            <a:r>
              <a:rPr sz="2300" b="1" spc="5" dirty="0">
                <a:solidFill>
                  <a:srgbClr val="005AA9"/>
                </a:solidFill>
                <a:latin typeface="Times New Roman"/>
                <a:cs typeface="Times New Roman"/>
              </a:rPr>
              <a:t>доход, </a:t>
            </a:r>
            <a:r>
              <a:rPr sz="2300" b="1" spc="25" dirty="0">
                <a:solidFill>
                  <a:srgbClr val="005AA9"/>
                </a:solidFill>
                <a:latin typeface="Times New Roman"/>
                <a:cs typeface="Times New Roman"/>
              </a:rPr>
              <a:t>когда 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фактические </a:t>
            </a:r>
            <a:r>
              <a:rPr sz="2300" b="1" spc="30" dirty="0">
                <a:solidFill>
                  <a:srgbClr val="005AA9"/>
                </a:solidFill>
                <a:latin typeface="Times New Roman"/>
                <a:cs typeface="Times New Roman"/>
              </a:rPr>
              <a:t>доходы </a:t>
            </a:r>
            <a:r>
              <a:rPr sz="2300" b="1" spc="10" dirty="0">
                <a:solidFill>
                  <a:srgbClr val="005AA9"/>
                </a:solidFill>
                <a:latin typeface="Times New Roman"/>
                <a:cs typeface="Times New Roman"/>
              </a:rPr>
              <a:t>не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имеют </a:t>
            </a:r>
            <a:r>
              <a:rPr sz="2300" b="1" spc="5" dirty="0">
                <a:solidFill>
                  <a:srgbClr val="005AA9"/>
                </a:solidFill>
                <a:latin typeface="Times New Roman"/>
                <a:cs typeface="Times New Roman"/>
              </a:rPr>
              <a:t>значения, </a:t>
            </a:r>
            <a:r>
              <a:rPr sz="2300" b="1" dirty="0">
                <a:solidFill>
                  <a:srgbClr val="005AA9"/>
                </a:solidFill>
                <a:latin typeface="Times New Roman"/>
                <a:cs typeface="Times New Roman"/>
              </a:rPr>
              <a:t>а </a:t>
            </a:r>
            <a:r>
              <a:rPr sz="2300" b="1" spc="30" dirty="0">
                <a:solidFill>
                  <a:srgbClr val="005AA9"/>
                </a:solidFill>
                <a:latin typeface="Times New Roman"/>
                <a:cs typeface="Times New Roman"/>
              </a:rPr>
              <a:t>налогом </a:t>
            </a:r>
            <a:r>
              <a:rPr sz="2300" b="1" spc="25" dirty="0">
                <a:solidFill>
                  <a:srgbClr val="005AA9"/>
                </a:solidFill>
                <a:latin typeface="Times New Roman"/>
                <a:cs typeface="Times New Roman"/>
              </a:rPr>
              <a:t>облагается  предполагаемый объем поступлений </a:t>
            </a:r>
            <a:r>
              <a:rPr sz="2300" b="1" spc="10" dirty="0">
                <a:solidFill>
                  <a:srgbClr val="005AA9"/>
                </a:solidFill>
                <a:latin typeface="Times New Roman"/>
                <a:cs typeface="Times New Roman"/>
              </a:rPr>
              <a:t>(гл. </a:t>
            </a:r>
            <a:r>
              <a:rPr sz="2300" b="1" spc="15" dirty="0">
                <a:solidFill>
                  <a:srgbClr val="005AA9"/>
                </a:solidFill>
                <a:latin typeface="Times New Roman"/>
                <a:cs typeface="Times New Roman"/>
              </a:rPr>
              <a:t>26.3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НК</a:t>
            </a:r>
            <a:r>
              <a:rPr sz="2300" b="1" spc="80" dirty="0">
                <a:solidFill>
                  <a:srgbClr val="005AA9"/>
                </a:solidFill>
                <a:latin typeface="Times New Roman"/>
                <a:cs typeface="Times New Roman"/>
              </a:rPr>
              <a:t> </a:t>
            </a:r>
            <a:r>
              <a:rPr sz="2300" b="1" spc="10" dirty="0">
                <a:solidFill>
                  <a:srgbClr val="005AA9"/>
                </a:solidFill>
                <a:latin typeface="Times New Roman"/>
                <a:cs typeface="Times New Roman"/>
              </a:rPr>
              <a:t>РФ),</a:t>
            </a:r>
            <a:endParaRPr sz="2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lr>
                <a:srgbClr val="005AA9"/>
              </a:buClr>
              <a:buFont typeface="Times New Roman"/>
              <a:buChar char="-"/>
            </a:pPr>
            <a:endParaRPr sz="2200">
              <a:latin typeface="Times New Roman"/>
              <a:cs typeface="Times New Roman"/>
            </a:endParaRPr>
          </a:p>
          <a:p>
            <a:pPr marL="14604" marR="5080">
              <a:lnSpc>
                <a:spcPts val="2550"/>
              </a:lnSpc>
              <a:spcBef>
                <a:spcPts val="5"/>
              </a:spcBef>
              <a:buChar char="-"/>
              <a:tabLst>
                <a:tab pos="166370" algn="l"/>
              </a:tabLst>
            </a:pPr>
            <a:r>
              <a:rPr sz="2300" b="1" spc="25" dirty="0">
                <a:solidFill>
                  <a:srgbClr val="005AA9"/>
                </a:solidFill>
                <a:latin typeface="Times New Roman"/>
                <a:cs typeface="Times New Roman"/>
              </a:rPr>
              <a:t>ЕСХН,или единый </a:t>
            </a:r>
            <a:r>
              <a:rPr sz="2300" b="1" spc="5" dirty="0">
                <a:solidFill>
                  <a:srgbClr val="005AA9"/>
                </a:solidFill>
                <a:latin typeface="Times New Roman"/>
                <a:cs typeface="Times New Roman"/>
              </a:rPr>
              <a:t>сельхозналог, </a:t>
            </a:r>
            <a:r>
              <a:rPr sz="2300" b="1" spc="25" dirty="0">
                <a:solidFill>
                  <a:srgbClr val="005AA9"/>
                </a:solidFill>
                <a:latin typeface="Times New Roman"/>
                <a:cs typeface="Times New Roman"/>
              </a:rPr>
              <a:t>применяемый </a:t>
            </a:r>
            <a:r>
              <a:rPr sz="2300" b="1" dirty="0">
                <a:solidFill>
                  <a:srgbClr val="005AA9"/>
                </a:solidFill>
                <a:latin typeface="Times New Roman"/>
                <a:cs typeface="Times New Roman"/>
              </a:rPr>
              <a:t>к  </a:t>
            </a:r>
            <a:r>
              <a:rPr sz="2300" b="1" spc="30" dirty="0">
                <a:solidFill>
                  <a:srgbClr val="005AA9"/>
                </a:solidFill>
                <a:latin typeface="Times New Roman"/>
                <a:cs typeface="Times New Roman"/>
              </a:rPr>
              <a:t>производителям </a:t>
            </a:r>
            <a:r>
              <a:rPr sz="2300" b="1" spc="25" dirty="0">
                <a:solidFill>
                  <a:srgbClr val="005AA9"/>
                </a:solidFill>
                <a:latin typeface="Times New Roman"/>
                <a:cs typeface="Times New Roman"/>
              </a:rPr>
              <a:t>сельскохозяйственной продукции </a:t>
            </a:r>
            <a:r>
              <a:rPr sz="2300" b="1" spc="10" dirty="0">
                <a:solidFill>
                  <a:srgbClr val="005AA9"/>
                </a:solidFill>
                <a:latin typeface="Times New Roman"/>
                <a:cs typeface="Times New Roman"/>
              </a:rPr>
              <a:t>(гл. </a:t>
            </a:r>
            <a:r>
              <a:rPr sz="2300" b="1" spc="15" dirty="0">
                <a:solidFill>
                  <a:srgbClr val="005AA9"/>
                </a:solidFill>
                <a:latin typeface="Times New Roman"/>
                <a:cs typeface="Times New Roman"/>
              </a:rPr>
              <a:t>26.1 </a:t>
            </a:r>
            <a:r>
              <a:rPr sz="2300" b="1" spc="40" dirty="0">
                <a:solidFill>
                  <a:srgbClr val="005AA9"/>
                </a:solidFill>
                <a:latin typeface="Times New Roman"/>
                <a:cs typeface="Times New Roman"/>
              </a:rPr>
              <a:t>НК  </a:t>
            </a:r>
            <a:r>
              <a:rPr sz="2300" b="1" spc="10" dirty="0">
                <a:solidFill>
                  <a:srgbClr val="005AA9"/>
                </a:solidFill>
                <a:latin typeface="Times New Roman"/>
                <a:cs typeface="Times New Roman"/>
              </a:rPr>
              <a:t>РФ),</a:t>
            </a:r>
            <a:endParaRPr sz="2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lr>
                <a:srgbClr val="005AA9"/>
              </a:buClr>
              <a:buFont typeface="Times New Roman"/>
              <a:buChar char="-"/>
            </a:pPr>
            <a:endParaRPr sz="2200">
              <a:latin typeface="Times New Roman"/>
              <a:cs typeface="Times New Roman"/>
            </a:endParaRPr>
          </a:p>
          <a:p>
            <a:pPr marL="12700" marR="885190" indent="1905">
              <a:lnSpc>
                <a:spcPts val="2550"/>
              </a:lnSpc>
              <a:spcBef>
                <a:spcPts val="5"/>
              </a:spcBef>
              <a:buChar char="-"/>
              <a:tabLst>
                <a:tab pos="169545" algn="l"/>
              </a:tabLst>
            </a:pPr>
            <a:r>
              <a:rPr sz="2300" b="1" spc="30" dirty="0">
                <a:solidFill>
                  <a:srgbClr val="005AA9"/>
                </a:solidFill>
                <a:latin typeface="Times New Roman"/>
                <a:cs typeface="Times New Roman"/>
              </a:rPr>
              <a:t>ПСН,или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патентная </a:t>
            </a:r>
            <a:r>
              <a:rPr sz="2300" b="1" spc="5" dirty="0">
                <a:solidFill>
                  <a:srgbClr val="005AA9"/>
                </a:solidFill>
                <a:latin typeface="Times New Roman"/>
                <a:cs typeface="Times New Roman"/>
              </a:rPr>
              <a:t>система,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требующая </a:t>
            </a:r>
            <a:r>
              <a:rPr sz="2300" b="1" spc="25" dirty="0">
                <a:solidFill>
                  <a:srgbClr val="005AA9"/>
                </a:solidFill>
                <a:latin typeface="Times New Roman"/>
                <a:cs typeface="Times New Roman"/>
              </a:rPr>
              <a:t>приобретение 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патента </a:t>
            </a:r>
            <a:r>
              <a:rPr sz="2300" b="1" spc="10" dirty="0">
                <a:solidFill>
                  <a:srgbClr val="005AA9"/>
                </a:solidFill>
                <a:latin typeface="Times New Roman"/>
                <a:cs typeface="Times New Roman"/>
              </a:rPr>
              <a:t>на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ведение </a:t>
            </a:r>
            <a:r>
              <a:rPr sz="2300" b="1" spc="25" dirty="0">
                <a:solidFill>
                  <a:srgbClr val="005AA9"/>
                </a:solidFill>
                <a:latin typeface="Times New Roman"/>
                <a:cs typeface="Times New Roman"/>
              </a:rPr>
              <a:t>определенной деятельности на  ограниченный </a:t>
            </a:r>
            <a:r>
              <a:rPr sz="2300" b="1" spc="20" dirty="0">
                <a:solidFill>
                  <a:srgbClr val="005AA9"/>
                </a:solidFill>
                <a:latin typeface="Times New Roman"/>
                <a:cs typeface="Times New Roman"/>
              </a:rPr>
              <a:t>срок (гл.26.5 НК</a:t>
            </a:r>
            <a:r>
              <a:rPr sz="2300" b="1" spc="75" dirty="0">
                <a:solidFill>
                  <a:srgbClr val="005AA9"/>
                </a:solidFill>
                <a:latin typeface="Times New Roman"/>
                <a:cs typeface="Times New Roman"/>
              </a:rPr>
              <a:t> </a:t>
            </a:r>
            <a:r>
              <a:rPr sz="2300" b="1" spc="10" dirty="0">
                <a:solidFill>
                  <a:srgbClr val="005AA9"/>
                </a:solidFill>
                <a:latin typeface="Times New Roman"/>
                <a:cs typeface="Times New Roman"/>
              </a:rPr>
              <a:t>РФ),</a:t>
            </a:r>
            <a:endParaRPr sz="23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28595" y="215773"/>
            <a:ext cx="58591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Ограничения при применении</a:t>
            </a:r>
            <a:r>
              <a:rPr spc="60" dirty="0"/>
              <a:t> </a:t>
            </a:r>
            <a:r>
              <a:rPr spc="-5" dirty="0"/>
              <a:t>УСН</a:t>
            </a:r>
          </a:p>
        </p:txBody>
      </p:sp>
      <p:sp>
        <p:nvSpPr>
          <p:cNvPr id="3" name="object 3"/>
          <p:cNvSpPr/>
          <p:nvPr/>
        </p:nvSpPr>
        <p:spPr>
          <a:xfrm>
            <a:off x="916051" y="2066912"/>
            <a:ext cx="3600450" cy="992505"/>
          </a:xfrm>
          <a:custGeom>
            <a:avLst/>
            <a:gdLst/>
            <a:ahLst/>
            <a:cxnLst/>
            <a:rect l="l" t="t" r="r" b="b"/>
            <a:pathLst>
              <a:path w="3600450" h="992505">
                <a:moveTo>
                  <a:pt x="3435096" y="0"/>
                </a:moveTo>
                <a:lnTo>
                  <a:pt x="165366" y="0"/>
                </a:lnTo>
                <a:lnTo>
                  <a:pt x="121407" y="5907"/>
                </a:lnTo>
                <a:lnTo>
                  <a:pt x="81904" y="22577"/>
                </a:lnTo>
                <a:lnTo>
                  <a:pt x="48436" y="48434"/>
                </a:lnTo>
                <a:lnTo>
                  <a:pt x="22578" y="81900"/>
                </a:lnTo>
                <a:lnTo>
                  <a:pt x="5907" y="121399"/>
                </a:lnTo>
                <a:lnTo>
                  <a:pt x="0" y="165353"/>
                </a:lnTo>
                <a:lnTo>
                  <a:pt x="0" y="826769"/>
                </a:lnTo>
                <a:lnTo>
                  <a:pt x="5907" y="870777"/>
                </a:lnTo>
                <a:lnTo>
                  <a:pt x="22578" y="910312"/>
                </a:lnTo>
                <a:lnTo>
                  <a:pt x="48436" y="943800"/>
                </a:lnTo>
                <a:lnTo>
                  <a:pt x="81904" y="969668"/>
                </a:lnTo>
                <a:lnTo>
                  <a:pt x="121407" y="986343"/>
                </a:lnTo>
                <a:lnTo>
                  <a:pt x="165366" y="992251"/>
                </a:lnTo>
                <a:lnTo>
                  <a:pt x="3435096" y="992251"/>
                </a:lnTo>
                <a:lnTo>
                  <a:pt x="3479050" y="986343"/>
                </a:lnTo>
                <a:lnTo>
                  <a:pt x="3518549" y="969668"/>
                </a:lnTo>
                <a:lnTo>
                  <a:pt x="3552015" y="943800"/>
                </a:lnTo>
                <a:lnTo>
                  <a:pt x="3577872" y="910312"/>
                </a:lnTo>
                <a:lnTo>
                  <a:pt x="3594542" y="870777"/>
                </a:lnTo>
                <a:lnTo>
                  <a:pt x="3600450" y="826769"/>
                </a:lnTo>
                <a:lnTo>
                  <a:pt x="3600450" y="165353"/>
                </a:lnTo>
                <a:lnTo>
                  <a:pt x="3594542" y="121399"/>
                </a:lnTo>
                <a:lnTo>
                  <a:pt x="3577872" y="81900"/>
                </a:lnTo>
                <a:lnTo>
                  <a:pt x="3552015" y="48434"/>
                </a:lnTo>
                <a:lnTo>
                  <a:pt x="3518549" y="22577"/>
                </a:lnTo>
                <a:lnTo>
                  <a:pt x="3479050" y="5907"/>
                </a:lnTo>
                <a:lnTo>
                  <a:pt x="3435096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16051" y="2054212"/>
            <a:ext cx="3600450" cy="992505"/>
          </a:xfrm>
          <a:custGeom>
            <a:avLst/>
            <a:gdLst/>
            <a:ahLst/>
            <a:cxnLst/>
            <a:rect l="l" t="t" r="r" b="b"/>
            <a:pathLst>
              <a:path w="3600450" h="992505">
                <a:moveTo>
                  <a:pt x="0" y="165353"/>
                </a:moveTo>
                <a:lnTo>
                  <a:pt x="5907" y="121399"/>
                </a:lnTo>
                <a:lnTo>
                  <a:pt x="22578" y="81900"/>
                </a:lnTo>
                <a:lnTo>
                  <a:pt x="48436" y="48434"/>
                </a:lnTo>
                <a:lnTo>
                  <a:pt x="81904" y="22577"/>
                </a:lnTo>
                <a:lnTo>
                  <a:pt x="121407" y="5907"/>
                </a:lnTo>
                <a:lnTo>
                  <a:pt x="165366" y="0"/>
                </a:lnTo>
                <a:lnTo>
                  <a:pt x="3435096" y="0"/>
                </a:lnTo>
                <a:lnTo>
                  <a:pt x="3479050" y="5907"/>
                </a:lnTo>
                <a:lnTo>
                  <a:pt x="3518549" y="22577"/>
                </a:lnTo>
                <a:lnTo>
                  <a:pt x="3552015" y="48434"/>
                </a:lnTo>
                <a:lnTo>
                  <a:pt x="3577872" y="81900"/>
                </a:lnTo>
                <a:lnTo>
                  <a:pt x="3594542" y="121399"/>
                </a:lnTo>
                <a:lnTo>
                  <a:pt x="3600450" y="165353"/>
                </a:lnTo>
                <a:lnTo>
                  <a:pt x="3600450" y="826769"/>
                </a:lnTo>
                <a:lnTo>
                  <a:pt x="3594542" y="870777"/>
                </a:lnTo>
                <a:lnTo>
                  <a:pt x="3577872" y="910312"/>
                </a:lnTo>
                <a:lnTo>
                  <a:pt x="3552015" y="943800"/>
                </a:lnTo>
                <a:lnTo>
                  <a:pt x="3518549" y="969668"/>
                </a:lnTo>
                <a:lnTo>
                  <a:pt x="3479050" y="986343"/>
                </a:lnTo>
                <a:lnTo>
                  <a:pt x="3435096" y="992251"/>
                </a:lnTo>
                <a:lnTo>
                  <a:pt x="165366" y="992251"/>
                </a:lnTo>
                <a:lnTo>
                  <a:pt x="121407" y="986343"/>
                </a:lnTo>
                <a:lnTo>
                  <a:pt x="81904" y="969668"/>
                </a:lnTo>
                <a:lnTo>
                  <a:pt x="48436" y="943800"/>
                </a:lnTo>
                <a:lnTo>
                  <a:pt x="22578" y="910312"/>
                </a:lnTo>
                <a:lnTo>
                  <a:pt x="5907" y="870777"/>
                </a:lnTo>
                <a:lnTo>
                  <a:pt x="0" y="826769"/>
                </a:lnTo>
                <a:lnTo>
                  <a:pt x="0" y="16535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1008240" y="2127470"/>
            <a:ext cx="3276600" cy="765175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90"/>
              </a:spcBef>
            </a:pPr>
            <a:r>
              <a:rPr sz="2100" b="1" spc="-15" dirty="0">
                <a:solidFill>
                  <a:srgbClr val="1F487C"/>
                </a:solidFill>
                <a:latin typeface="Times New Roman"/>
                <a:cs typeface="Times New Roman"/>
              </a:rPr>
              <a:t>Остаточная </a:t>
            </a:r>
            <a:r>
              <a:rPr sz="21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стоимость</a:t>
            </a:r>
            <a:r>
              <a:rPr sz="2100" b="1" spc="-2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100" b="1" spc="5" dirty="0">
                <a:solidFill>
                  <a:srgbClr val="1F487C"/>
                </a:solidFill>
                <a:latin typeface="Times New Roman"/>
                <a:cs typeface="Times New Roman"/>
              </a:rPr>
              <a:t>ОС</a:t>
            </a:r>
            <a:endParaRPr sz="2100">
              <a:latin typeface="Times New Roman"/>
              <a:cs typeface="Times New Roman"/>
            </a:endParaRPr>
          </a:p>
          <a:p>
            <a:pPr marL="90805">
              <a:lnSpc>
                <a:spcPct val="100000"/>
              </a:lnSpc>
              <a:spcBef>
                <a:spcPts val="395"/>
              </a:spcBef>
            </a:pPr>
            <a:r>
              <a:rPr sz="2100" b="1" dirty="0">
                <a:solidFill>
                  <a:srgbClr val="1F487C"/>
                </a:solidFill>
                <a:latin typeface="Times New Roman"/>
                <a:cs typeface="Times New Roman"/>
              </a:rPr>
              <a:t>(по </a:t>
            </a:r>
            <a:r>
              <a:rPr sz="2100" b="1" spc="-15" dirty="0">
                <a:solidFill>
                  <a:srgbClr val="1F487C"/>
                </a:solidFill>
                <a:latin typeface="Times New Roman"/>
                <a:cs typeface="Times New Roman"/>
              </a:rPr>
              <a:t>бухгалтерскому</a:t>
            </a:r>
            <a:r>
              <a:rPr sz="2100" b="1" spc="-5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100" b="1" dirty="0">
                <a:solidFill>
                  <a:srgbClr val="1F487C"/>
                </a:solidFill>
                <a:latin typeface="Times New Roman"/>
                <a:cs typeface="Times New Roman"/>
              </a:rPr>
              <a:t>учету)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780026" y="2432037"/>
            <a:ext cx="935355" cy="287655"/>
          </a:xfrm>
          <a:custGeom>
            <a:avLst/>
            <a:gdLst/>
            <a:ahLst/>
            <a:cxnLst/>
            <a:rect l="l" t="t" r="r" b="b"/>
            <a:pathLst>
              <a:path w="935354" h="287655">
                <a:moveTo>
                  <a:pt x="791337" y="0"/>
                </a:moveTo>
                <a:lnTo>
                  <a:pt x="791337" y="71881"/>
                </a:lnTo>
                <a:lnTo>
                  <a:pt x="0" y="71881"/>
                </a:lnTo>
                <a:lnTo>
                  <a:pt x="0" y="215518"/>
                </a:lnTo>
                <a:lnTo>
                  <a:pt x="791337" y="215518"/>
                </a:lnTo>
                <a:lnTo>
                  <a:pt x="791337" y="287400"/>
                </a:lnTo>
                <a:lnTo>
                  <a:pt x="934974" y="143637"/>
                </a:lnTo>
                <a:lnTo>
                  <a:pt x="791337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780026" y="2419337"/>
            <a:ext cx="935355" cy="287655"/>
          </a:xfrm>
          <a:custGeom>
            <a:avLst/>
            <a:gdLst/>
            <a:ahLst/>
            <a:cxnLst/>
            <a:rect l="l" t="t" r="r" b="b"/>
            <a:pathLst>
              <a:path w="935354" h="287655">
                <a:moveTo>
                  <a:pt x="0" y="71881"/>
                </a:moveTo>
                <a:lnTo>
                  <a:pt x="791337" y="71881"/>
                </a:lnTo>
                <a:lnTo>
                  <a:pt x="791337" y="0"/>
                </a:lnTo>
                <a:lnTo>
                  <a:pt x="934974" y="143637"/>
                </a:lnTo>
                <a:lnTo>
                  <a:pt x="791337" y="287400"/>
                </a:lnTo>
                <a:lnTo>
                  <a:pt x="791337" y="215518"/>
                </a:lnTo>
                <a:lnTo>
                  <a:pt x="0" y="215518"/>
                </a:lnTo>
                <a:lnTo>
                  <a:pt x="0" y="7188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926581" y="2041512"/>
            <a:ext cx="3240405" cy="992505"/>
          </a:xfrm>
          <a:custGeom>
            <a:avLst/>
            <a:gdLst/>
            <a:ahLst/>
            <a:cxnLst/>
            <a:rect l="l" t="t" r="r" b="b"/>
            <a:pathLst>
              <a:path w="3240404" h="992505">
                <a:moveTo>
                  <a:pt x="3074670" y="0"/>
                </a:moveTo>
                <a:lnTo>
                  <a:pt x="165353" y="0"/>
                </a:lnTo>
                <a:lnTo>
                  <a:pt x="121355" y="5907"/>
                </a:lnTo>
                <a:lnTo>
                  <a:pt x="81844" y="22577"/>
                </a:lnTo>
                <a:lnTo>
                  <a:pt x="48387" y="48434"/>
                </a:lnTo>
                <a:lnTo>
                  <a:pt x="22549" y="81900"/>
                </a:lnTo>
                <a:lnTo>
                  <a:pt x="5898" y="121399"/>
                </a:lnTo>
                <a:lnTo>
                  <a:pt x="0" y="165353"/>
                </a:lnTo>
                <a:lnTo>
                  <a:pt x="0" y="826769"/>
                </a:lnTo>
                <a:lnTo>
                  <a:pt x="5898" y="870777"/>
                </a:lnTo>
                <a:lnTo>
                  <a:pt x="22549" y="910312"/>
                </a:lnTo>
                <a:lnTo>
                  <a:pt x="48387" y="943800"/>
                </a:lnTo>
                <a:lnTo>
                  <a:pt x="81844" y="969668"/>
                </a:lnTo>
                <a:lnTo>
                  <a:pt x="121355" y="986343"/>
                </a:lnTo>
                <a:lnTo>
                  <a:pt x="165353" y="992251"/>
                </a:lnTo>
                <a:lnTo>
                  <a:pt x="3074670" y="992251"/>
                </a:lnTo>
                <a:lnTo>
                  <a:pt x="3118624" y="986343"/>
                </a:lnTo>
                <a:lnTo>
                  <a:pt x="3158123" y="969668"/>
                </a:lnTo>
                <a:lnTo>
                  <a:pt x="3191589" y="943800"/>
                </a:lnTo>
                <a:lnTo>
                  <a:pt x="3217446" y="910312"/>
                </a:lnTo>
                <a:lnTo>
                  <a:pt x="3234116" y="870777"/>
                </a:lnTo>
                <a:lnTo>
                  <a:pt x="3240024" y="826769"/>
                </a:lnTo>
                <a:lnTo>
                  <a:pt x="3240024" y="165353"/>
                </a:lnTo>
                <a:lnTo>
                  <a:pt x="3234116" y="121399"/>
                </a:lnTo>
                <a:lnTo>
                  <a:pt x="3217446" y="81900"/>
                </a:lnTo>
                <a:lnTo>
                  <a:pt x="3191589" y="48434"/>
                </a:lnTo>
                <a:lnTo>
                  <a:pt x="3158123" y="22577"/>
                </a:lnTo>
                <a:lnTo>
                  <a:pt x="3118624" y="5907"/>
                </a:lnTo>
                <a:lnTo>
                  <a:pt x="3074670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913881" y="2054212"/>
            <a:ext cx="3240405" cy="992505"/>
          </a:xfrm>
          <a:custGeom>
            <a:avLst/>
            <a:gdLst/>
            <a:ahLst/>
            <a:cxnLst/>
            <a:rect l="l" t="t" r="r" b="b"/>
            <a:pathLst>
              <a:path w="3240404" h="992505">
                <a:moveTo>
                  <a:pt x="0" y="165353"/>
                </a:moveTo>
                <a:lnTo>
                  <a:pt x="5898" y="121399"/>
                </a:lnTo>
                <a:lnTo>
                  <a:pt x="22549" y="81900"/>
                </a:lnTo>
                <a:lnTo>
                  <a:pt x="48387" y="48434"/>
                </a:lnTo>
                <a:lnTo>
                  <a:pt x="81844" y="22577"/>
                </a:lnTo>
                <a:lnTo>
                  <a:pt x="121355" y="5907"/>
                </a:lnTo>
                <a:lnTo>
                  <a:pt x="165353" y="0"/>
                </a:lnTo>
                <a:lnTo>
                  <a:pt x="3074670" y="0"/>
                </a:lnTo>
                <a:lnTo>
                  <a:pt x="3118624" y="5907"/>
                </a:lnTo>
                <a:lnTo>
                  <a:pt x="3158123" y="22577"/>
                </a:lnTo>
                <a:lnTo>
                  <a:pt x="3191589" y="48434"/>
                </a:lnTo>
                <a:lnTo>
                  <a:pt x="3217446" y="81900"/>
                </a:lnTo>
                <a:lnTo>
                  <a:pt x="3234116" y="121399"/>
                </a:lnTo>
                <a:lnTo>
                  <a:pt x="3240024" y="165353"/>
                </a:lnTo>
                <a:lnTo>
                  <a:pt x="3240024" y="826769"/>
                </a:lnTo>
                <a:lnTo>
                  <a:pt x="3234116" y="870777"/>
                </a:lnTo>
                <a:lnTo>
                  <a:pt x="3217446" y="910312"/>
                </a:lnTo>
                <a:lnTo>
                  <a:pt x="3191589" y="943800"/>
                </a:lnTo>
                <a:lnTo>
                  <a:pt x="3158123" y="969668"/>
                </a:lnTo>
                <a:lnTo>
                  <a:pt x="3118624" y="986343"/>
                </a:lnTo>
                <a:lnTo>
                  <a:pt x="3074670" y="992251"/>
                </a:lnTo>
                <a:lnTo>
                  <a:pt x="165353" y="992251"/>
                </a:lnTo>
                <a:lnTo>
                  <a:pt x="121355" y="986343"/>
                </a:lnTo>
                <a:lnTo>
                  <a:pt x="81844" y="969668"/>
                </a:lnTo>
                <a:lnTo>
                  <a:pt x="48387" y="943800"/>
                </a:lnTo>
                <a:lnTo>
                  <a:pt x="22549" y="910312"/>
                </a:lnTo>
                <a:lnTo>
                  <a:pt x="5898" y="870777"/>
                </a:lnTo>
                <a:lnTo>
                  <a:pt x="0" y="826769"/>
                </a:lnTo>
                <a:lnTo>
                  <a:pt x="0" y="16535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488048" y="2177122"/>
            <a:ext cx="2030730" cy="7607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44500">
              <a:lnSpc>
                <a:spcPct val="100000"/>
              </a:lnSpc>
              <a:spcBef>
                <a:spcPts val="100"/>
              </a:spcBef>
            </a:pPr>
            <a:r>
              <a:rPr sz="21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не </a:t>
            </a:r>
            <a:r>
              <a:rPr sz="2100" b="1" spc="-15" dirty="0">
                <a:solidFill>
                  <a:srgbClr val="1F487C"/>
                </a:solidFill>
                <a:latin typeface="Times New Roman"/>
                <a:cs typeface="Times New Roman"/>
              </a:rPr>
              <a:t>более</a:t>
            </a:r>
            <a:endParaRPr sz="2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sz="2700" b="1" dirty="0">
                <a:solidFill>
                  <a:srgbClr val="1F487C"/>
                </a:solidFill>
                <a:latin typeface="Times New Roman"/>
                <a:cs typeface="Times New Roman"/>
              </a:rPr>
              <a:t>150 </a:t>
            </a:r>
            <a:r>
              <a:rPr sz="27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млн.</a:t>
            </a:r>
            <a:r>
              <a:rPr sz="2700" b="1" spc="-9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700" b="1" spc="-20" dirty="0">
                <a:solidFill>
                  <a:srgbClr val="1F487C"/>
                </a:solidFill>
                <a:latin typeface="Times New Roman"/>
                <a:cs typeface="Times New Roman"/>
              </a:rPr>
              <a:t>руб.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055687" y="3227848"/>
            <a:ext cx="3474085" cy="958850"/>
          </a:xfrm>
          <a:custGeom>
            <a:avLst/>
            <a:gdLst/>
            <a:ahLst/>
            <a:cxnLst/>
            <a:rect l="l" t="t" r="r" b="b"/>
            <a:pathLst>
              <a:path w="3474085" h="958850">
                <a:moveTo>
                  <a:pt x="3313620" y="0"/>
                </a:moveTo>
                <a:lnTo>
                  <a:pt x="159816" y="0"/>
                </a:lnTo>
                <a:lnTo>
                  <a:pt x="109302" y="8155"/>
                </a:lnTo>
                <a:lnTo>
                  <a:pt x="65430" y="30862"/>
                </a:lnTo>
                <a:lnTo>
                  <a:pt x="30835" y="65480"/>
                </a:lnTo>
                <a:lnTo>
                  <a:pt x="8147" y="109370"/>
                </a:lnTo>
                <a:lnTo>
                  <a:pt x="0" y="159892"/>
                </a:lnTo>
                <a:lnTo>
                  <a:pt x="0" y="799083"/>
                </a:lnTo>
                <a:lnTo>
                  <a:pt x="8147" y="849593"/>
                </a:lnTo>
                <a:lnTo>
                  <a:pt x="30835" y="893452"/>
                </a:lnTo>
                <a:lnTo>
                  <a:pt x="65430" y="928032"/>
                </a:lnTo>
                <a:lnTo>
                  <a:pt x="109302" y="950707"/>
                </a:lnTo>
                <a:lnTo>
                  <a:pt x="159816" y="958850"/>
                </a:lnTo>
                <a:lnTo>
                  <a:pt x="3313620" y="958850"/>
                </a:lnTo>
                <a:lnTo>
                  <a:pt x="3364143" y="950707"/>
                </a:lnTo>
                <a:lnTo>
                  <a:pt x="3408033" y="928032"/>
                </a:lnTo>
                <a:lnTo>
                  <a:pt x="3442651" y="893452"/>
                </a:lnTo>
                <a:lnTo>
                  <a:pt x="3465358" y="849593"/>
                </a:lnTo>
                <a:lnTo>
                  <a:pt x="3473513" y="799083"/>
                </a:lnTo>
                <a:lnTo>
                  <a:pt x="3473513" y="159892"/>
                </a:lnTo>
                <a:lnTo>
                  <a:pt x="3465358" y="109370"/>
                </a:lnTo>
                <a:lnTo>
                  <a:pt x="3442651" y="65480"/>
                </a:lnTo>
                <a:lnTo>
                  <a:pt x="3408033" y="30862"/>
                </a:lnTo>
                <a:lnTo>
                  <a:pt x="3364143" y="8155"/>
                </a:lnTo>
                <a:lnTo>
                  <a:pt x="3313620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30287" y="3240548"/>
            <a:ext cx="3474085" cy="958850"/>
          </a:xfrm>
          <a:custGeom>
            <a:avLst/>
            <a:gdLst/>
            <a:ahLst/>
            <a:cxnLst/>
            <a:rect l="l" t="t" r="r" b="b"/>
            <a:pathLst>
              <a:path w="3474085" h="958850">
                <a:moveTo>
                  <a:pt x="0" y="159892"/>
                </a:moveTo>
                <a:lnTo>
                  <a:pt x="8147" y="109370"/>
                </a:lnTo>
                <a:lnTo>
                  <a:pt x="30835" y="65480"/>
                </a:lnTo>
                <a:lnTo>
                  <a:pt x="65430" y="30862"/>
                </a:lnTo>
                <a:lnTo>
                  <a:pt x="109302" y="8155"/>
                </a:lnTo>
                <a:lnTo>
                  <a:pt x="159816" y="0"/>
                </a:lnTo>
                <a:lnTo>
                  <a:pt x="3313620" y="0"/>
                </a:lnTo>
                <a:lnTo>
                  <a:pt x="3364143" y="8155"/>
                </a:lnTo>
                <a:lnTo>
                  <a:pt x="3408033" y="30862"/>
                </a:lnTo>
                <a:lnTo>
                  <a:pt x="3442651" y="65480"/>
                </a:lnTo>
                <a:lnTo>
                  <a:pt x="3465358" y="109370"/>
                </a:lnTo>
                <a:lnTo>
                  <a:pt x="3473513" y="159892"/>
                </a:lnTo>
                <a:lnTo>
                  <a:pt x="3473513" y="799083"/>
                </a:lnTo>
                <a:lnTo>
                  <a:pt x="3465358" y="849593"/>
                </a:lnTo>
                <a:lnTo>
                  <a:pt x="3442651" y="893452"/>
                </a:lnTo>
                <a:lnTo>
                  <a:pt x="3408033" y="928032"/>
                </a:lnTo>
                <a:lnTo>
                  <a:pt x="3364143" y="950707"/>
                </a:lnTo>
                <a:lnTo>
                  <a:pt x="3313620" y="958850"/>
                </a:lnTo>
                <a:lnTo>
                  <a:pt x="159816" y="958850"/>
                </a:lnTo>
                <a:lnTo>
                  <a:pt x="109302" y="950707"/>
                </a:lnTo>
                <a:lnTo>
                  <a:pt x="65430" y="928032"/>
                </a:lnTo>
                <a:lnTo>
                  <a:pt x="30835" y="893452"/>
                </a:lnTo>
                <a:lnTo>
                  <a:pt x="8147" y="849593"/>
                </a:lnTo>
                <a:lnTo>
                  <a:pt x="0" y="799083"/>
                </a:lnTo>
                <a:lnTo>
                  <a:pt x="0" y="15989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305877" y="3324350"/>
            <a:ext cx="2900045" cy="727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81355" marR="5080" indent="-669290">
              <a:lnSpc>
                <a:spcPct val="100000"/>
              </a:lnSpc>
              <a:spcBef>
                <a:spcPts val="105"/>
              </a:spcBef>
            </a:pPr>
            <a:r>
              <a:rPr sz="23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Средняя</a:t>
            </a:r>
            <a:r>
              <a:rPr sz="2300" b="1" spc="-6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3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численность  </a:t>
            </a:r>
            <a:r>
              <a:rPr sz="2300" b="1" spc="-20" dirty="0">
                <a:solidFill>
                  <a:srgbClr val="1F487C"/>
                </a:solidFill>
                <a:latin typeface="Times New Roman"/>
                <a:cs typeface="Times New Roman"/>
              </a:rPr>
              <a:t>работников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5901181" y="3227847"/>
            <a:ext cx="3240405" cy="827405"/>
          </a:xfrm>
          <a:custGeom>
            <a:avLst/>
            <a:gdLst/>
            <a:ahLst/>
            <a:cxnLst/>
            <a:rect l="l" t="t" r="r" b="b"/>
            <a:pathLst>
              <a:path w="3240404" h="827404">
                <a:moveTo>
                  <a:pt x="3102229" y="0"/>
                </a:moveTo>
                <a:lnTo>
                  <a:pt x="137795" y="0"/>
                </a:lnTo>
                <a:lnTo>
                  <a:pt x="94252" y="7027"/>
                </a:lnTo>
                <a:lnTo>
                  <a:pt x="56427" y="26594"/>
                </a:lnTo>
                <a:lnTo>
                  <a:pt x="26594" y="56427"/>
                </a:lnTo>
                <a:lnTo>
                  <a:pt x="7027" y="94252"/>
                </a:lnTo>
                <a:lnTo>
                  <a:pt x="0" y="137794"/>
                </a:lnTo>
                <a:lnTo>
                  <a:pt x="0" y="689228"/>
                </a:lnTo>
                <a:lnTo>
                  <a:pt x="7027" y="732820"/>
                </a:lnTo>
                <a:lnTo>
                  <a:pt x="26594" y="770651"/>
                </a:lnTo>
                <a:lnTo>
                  <a:pt x="56427" y="800465"/>
                </a:lnTo>
                <a:lnTo>
                  <a:pt x="94252" y="820008"/>
                </a:lnTo>
                <a:lnTo>
                  <a:pt x="137795" y="827024"/>
                </a:lnTo>
                <a:lnTo>
                  <a:pt x="3102229" y="827024"/>
                </a:lnTo>
                <a:lnTo>
                  <a:pt x="3145833" y="820008"/>
                </a:lnTo>
                <a:lnTo>
                  <a:pt x="3183695" y="800465"/>
                </a:lnTo>
                <a:lnTo>
                  <a:pt x="3213548" y="770651"/>
                </a:lnTo>
                <a:lnTo>
                  <a:pt x="3233122" y="732820"/>
                </a:lnTo>
                <a:lnTo>
                  <a:pt x="3240151" y="689228"/>
                </a:lnTo>
                <a:lnTo>
                  <a:pt x="3240151" y="137794"/>
                </a:lnTo>
                <a:lnTo>
                  <a:pt x="3233122" y="94252"/>
                </a:lnTo>
                <a:lnTo>
                  <a:pt x="3213548" y="56427"/>
                </a:lnTo>
                <a:lnTo>
                  <a:pt x="3183695" y="26594"/>
                </a:lnTo>
                <a:lnTo>
                  <a:pt x="3145833" y="7027"/>
                </a:lnTo>
                <a:lnTo>
                  <a:pt x="3102229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913754" y="3240547"/>
            <a:ext cx="3240405" cy="827405"/>
          </a:xfrm>
          <a:custGeom>
            <a:avLst/>
            <a:gdLst/>
            <a:ahLst/>
            <a:cxnLst/>
            <a:rect l="l" t="t" r="r" b="b"/>
            <a:pathLst>
              <a:path w="3240404" h="827404">
                <a:moveTo>
                  <a:pt x="0" y="137794"/>
                </a:moveTo>
                <a:lnTo>
                  <a:pt x="7027" y="94252"/>
                </a:lnTo>
                <a:lnTo>
                  <a:pt x="26594" y="56427"/>
                </a:lnTo>
                <a:lnTo>
                  <a:pt x="56427" y="26594"/>
                </a:lnTo>
                <a:lnTo>
                  <a:pt x="94252" y="7027"/>
                </a:lnTo>
                <a:lnTo>
                  <a:pt x="137795" y="0"/>
                </a:lnTo>
                <a:lnTo>
                  <a:pt x="3102229" y="0"/>
                </a:lnTo>
                <a:lnTo>
                  <a:pt x="3145833" y="7027"/>
                </a:lnTo>
                <a:lnTo>
                  <a:pt x="3183695" y="26594"/>
                </a:lnTo>
                <a:lnTo>
                  <a:pt x="3213548" y="56427"/>
                </a:lnTo>
                <a:lnTo>
                  <a:pt x="3233122" y="94252"/>
                </a:lnTo>
                <a:lnTo>
                  <a:pt x="3240151" y="137794"/>
                </a:lnTo>
                <a:lnTo>
                  <a:pt x="3240151" y="689228"/>
                </a:lnTo>
                <a:lnTo>
                  <a:pt x="3233122" y="732820"/>
                </a:lnTo>
                <a:lnTo>
                  <a:pt x="3213548" y="770651"/>
                </a:lnTo>
                <a:lnTo>
                  <a:pt x="3183695" y="800465"/>
                </a:lnTo>
                <a:lnTo>
                  <a:pt x="3145833" y="820008"/>
                </a:lnTo>
                <a:lnTo>
                  <a:pt x="3102229" y="827024"/>
                </a:lnTo>
                <a:lnTo>
                  <a:pt x="137795" y="827024"/>
                </a:lnTo>
                <a:lnTo>
                  <a:pt x="94252" y="820008"/>
                </a:lnTo>
                <a:lnTo>
                  <a:pt x="56427" y="800465"/>
                </a:lnTo>
                <a:lnTo>
                  <a:pt x="26594" y="770651"/>
                </a:lnTo>
                <a:lnTo>
                  <a:pt x="7027" y="732820"/>
                </a:lnTo>
                <a:lnTo>
                  <a:pt x="0" y="689228"/>
                </a:lnTo>
                <a:lnTo>
                  <a:pt x="0" y="13779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728205" y="3146898"/>
            <a:ext cx="1861820" cy="900430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313690">
              <a:lnSpc>
                <a:spcPct val="100000"/>
              </a:lnSpc>
              <a:spcBef>
                <a:spcPts val="590"/>
              </a:spcBef>
            </a:pPr>
            <a:r>
              <a:rPr sz="21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не </a:t>
            </a:r>
            <a:r>
              <a:rPr sz="2100" b="1" spc="-15" dirty="0">
                <a:solidFill>
                  <a:srgbClr val="1F487C"/>
                </a:solidFill>
                <a:latin typeface="Times New Roman"/>
                <a:cs typeface="Times New Roman"/>
              </a:rPr>
              <a:t>более</a:t>
            </a:r>
            <a:endParaRPr sz="2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35"/>
              </a:spcBef>
            </a:pPr>
            <a:r>
              <a:rPr sz="2700" b="1" dirty="0">
                <a:solidFill>
                  <a:srgbClr val="1F487C"/>
                </a:solidFill>
                <a:latin typeface="Times New Roman"/>
                <a:cs typeface="Times New Roman"/>
              </a:rPr>
              <a:t>100</a:t>
            </a:r>
            <a:r>
              <a:rPr sz="2700" b="1" spc="-7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700" b="1" spc="-15" dirty="0">
                <a:solidFill>
                  <a:srgbClr val="1F487C"/>
                </a:solidFill>
                <a:latin typeface="Times New Roman"/>
                <a:cs typeface="Times New Roman"/>
              </a:rPr>
              <a:t>человек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926581" y="819577"/>
            <a:ext cx="3240405" cy="787400"/>
          </a:xfrm>
          <a:custGeom>
            <a:avLst/>
            <a:gdLst/>
            <a:ahLst/>
            <a:cxnLst/>
            <a:rect l="l" t="t" r="r" b="b"/>
            <a:pathLst>
              <a:path w="3240404" h="787400">
                <a:moveTo>
                  <a:pt x="3108832" y="0"/>
                </a:moveTo>
                <a:lnTo>
                  <a:pt x="131190" y="0"/>
                </a:lnTo>
                <a:lnTo>
                  <a:pt x="80099" y="10300"/>
                </a:lnTo>
                <a:lnTo>
                  <a:pt x="38401" y="38401"/>
                </a:lnTo>
                <a:lnTo>
                  <a:pt x="10300" y="80099"/>
                </a:lnTo>
                <a:lnTo>
                  <a:pt x="0" y="131190"/>
                </a:lnTo>
                <a:lnTo>
                  <a:pt x="0" y="656082"/>
                </a:lnTo>
                <a:lnTo>
                  <a:pt x="10300" y="707193"/>
                </a:lnTo>
                <a:lnTo>
                  <a:pt x="38401" y="748934"/>
                </a:lnTo>
                <a:lnTo>
                  <a:pt x="80099" y="777079"/>
                </a:lnTo>
                <a:lnTo>
                  <a:pt x="131190" y="787400"/>
                </a:lnTo>
                <a:lnTo>
                  <a:pt x="3108832" y="787400"/>
                </a:lnTo>
                <a:lnTo>
                  <a:pt x="3159871" y="777079"/>
                </a:lnTo>
                <a:lnTo>
                  <a:pt x="3201574" y="748934"/>
                </a:lnTo>
                <a:lnTo>
                  <a:pt x="3229705" y="707193"/>
                </a:lnTo>
                <a:lnTo>
                  <a:pt x="3240024" y="656082"/>
                </a:lnTo>
                <a:lnTo>
                  <a:pt x="3240024" y="131190"/>
                </a:lnTo>
                <a:lnTo>
                  <a:pt x="3229705" y="80099"/>
                </a:lnTo>
                <a:lnTo>
                  <a:pt x="3201574" y="38401"/>
                </a:lnTo>
                <a:lnTo>
                  <a:pt x="3159871" y="10300"/>
                </a:lnTo>
                <a:lnTo>
                  <a:pt x="3108832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5980176" y="806877"/>
            <a:ext cx="3240405" cy="787400"/>
          </a:xfrm>
          <a:custGeom>
            <a:avLst/>
            <a:gdLst/>
            <a:ahLst/>
            <a:cxnLst/>
            <a:rect l="l" t="t" r="r" b="b"/>
            <a:pathLst>
              <a:path w="3240404" h="787400">
                <a:moveTo>
                  <a:pt x="0" y="131190"/>
                </a:moveTo>
                <a:lnTo>
                  <a:pt x="10300" y="80099"/>
                </a:lnTo>
                <a:lnTo>
                  <a:pt x="38401" y="38401"/>
                </a:lnTo>
                <a:lnTo>
                  <a:pt x="80099" y="10300"/>
                </a:lnTo>
                <a:lnTo>
                  <a:pt x="131190" y="0"/>
                </a:lnTo>
                <a:lnTo>
                  <a:pt x="3108832" y="0"/>
                </a:lnTo>
                <a:lnTo>
                  <a:pt x="3159871" y="10300"/>
                </a:lnTo>
                <a:lnTo>
                  <a:pt x="3201574" y="38401"/>
                </a:lnTo>
                <a:lnTo>
                  <a:pt x="3229705" y="80099"/>
                </a:lnTo>
                <a:lnTo>
                  <a:pt x="3240024" y="131190"/>
                </a:lnTo>
                <a:lnTo>
                  <a:pt x="3240024" y="656082"/>
                </a:lnTo>
                <a:lnTo>
                  <a:pt x="3229705" y="707193"/>
                </a:lnTo>
                <a:lnTo>
                  <a:pt x="3201574" y="748934"/>
                </a:lnTo>
                <a:lnTo>
                  <a:pt x="3159871" y="777079"/>
                </a:lnTo>
                <a:lnTo>
                  <a:pt x="3108832" y="787400"/>
                </a:lnTo>
                <a:lnTo>
                  <a:pt x="131190" y="787400"/>
                </a:lnTo>
                <a:lnTo>
                  <a:pt x="80099" y="777079"/>
                </a:lnTo>
                <a:lnTo>
                  <a:pt x="38401" y="748934"/>
                </a:lnTo>
                <a:lnTo>
                  <a:pt x="10300" y="707193"/>
                </a:lnTo>
                <a:lnTo>
                  <a:pt x="0" y="656082"/>
                </a:lnTo>
                <a:lnTo>
                  <a:pt x="0" y="131190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091553" y="939494"/>
            <a:ext cx="812165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1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25%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077912" y="4441488"/>
            <a:ext cx="3478529" cy="719455"/>
          </a:xfrm>
          <a:custGeom>
            <a:avLst/>
            <a:gdLst/>
            <a:ahLst/>
            <a:cxnLst/>
            <a:rect l="l" t="t" r="r" b="b"/>
            <a:pathLst>
              <a:path w="3478529" h="719454">
                <a:moveTo>
                  <a:pt x="3358324" y="0"/>
                </a:moveTo>
                <a:lnTo>
                  <a:pt x="119862" y="0"/>
                </a:lnTo>
                <a:lnTo>
                  <a:pt x="73203" y="9427"/>
                </a:lnTo>
                <a:lnTo>
                  <a:pt x="35104" y="35131"/>
                </a:lnTo>
                <a:lnTo>
                  <a:pt x="9418" y="73241"/>
                </a:lnTo>
                <a:lnTo>
                  <a:pt x="0" y="119887"/>
                </a:lnTo>
                <a:lnTo>
                  <a:pt x="0" y="599313"/>
                </a:lnTo>
                <a:lnTo>
                  <a:pt x="9418" y="645959"/>
                </a:lnTo>
                <a:lnTo>
                  <a:pt x="35104" y="684069"/>
                </a:lnTo>
                <a:lnTo>
                  <a:pt x="73203" y="709773"/>
                </a:lnTo>
                <a:lnTo>
                  <a:pt x="119862" y="719201"/>
                </a:lnTo>
                <a:lnTo>
                  <a:pt x="3358324" y="719201"/>
                </a:lnTo>
                <a:lnTo>
                  <a:pt x="3404971" y="709773"/>
                </a:lnTo>
                <a:lnTo>
                  <a:pt x="3443081" y="684069"/>
                </a:lnTo>
                <a:lnTo>
                  <a:pt x="3468784" y="645959"/>
                </a:lnTo>
                <a:lnTo>
                  <a:pt x="3478212" y="599313"/>
                </a:lnTo>
                <a:lnTo>
                  <a:pt x="3478212" y="119887"/>
                </a:lnTo>
                <a:lnTo>
                  <a:pt x="3468784" y="73241"/>
                </a:lnTo>
                <a:lnTo>
                  <a:pt x="3443081" y="35131"/>
                </a:lnTo>
                <a:lnTo>
                  <a:pt x="3404971" y="9427"/>
                </a:lnTo>
                <a:lnTo>
                  <a:pt x="3358324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55687" y="4428788"/>
            <a:ext cx="3478529" cy="719455"/>
          </a:xfrm>
          <a:custGeom>
            <a:avLst/>
            <a:gdLst/>
            <a:ahLst/>
            <a:cxnLst/>
            <a:rect l="l" t="t" r="r" b="b"/>
            <a:pathLst>
              <a:path w="3478529" h="719454">
                <a:moveTo>
                  <a:pt x="0" y="119887"/>
                </a:moveTo>
                <a:lnTo>
                  <a:pt x="9418" y="73241"/>
                </a:lnTo>
                <a:lnTo>
                  <a:pt x="35104" y="35131"/>
                </a:lnTo>
                <a:lnTo>
                  <a:pt x="73203" y="9427"/>
                </a:lnTo>
                <a:lnTo>
                  <a:pt x="119862" y="0"/>
                </a:lnTo>
                <a:lnTo>
                  <a:pt x="3358324" y="0"/>
                </a:lnTo>
                <a:lnTo>
                  <a:pt x="3404971" y="9427"/>
                </a:lnTo>
                <a:lnTo>
                  <a:pt x="3443081" y="35131"/>
                </a:lnTo>
                <a:lnTo>
                  <a:pt x="3468784" y="73241"/>
                </a:lnTo>
                <a:lnTo>
                  <a:pt x="3478212" y="119887"/>
                </a:lnTo>
                <a:lnTo>
                  <a:pt x="3478212" y="599313"/>
                </a:lnTo>
                <a:lnTo>
                  <a:pt x="3468784" y="645959"/>
                </a:lnTo>
                <a:lnTo>
                  <a:pt x="3443081" y="684069"/>
                </a:lnTo>
                <a:lnTo>
                  <a:pt x="3404971" y="709773"/>
                </a:lnTo>
                <a:lnTo>
                  <a:pt x="3358324" y="719201"/>
                </a:lnTo>
                <a:lnTo>
                  <a:pt x="119862" y="719201"/>
                </a:lnTo>
                <a:lnTo>
                  <a:pt x="73203" y="709773"/>
                </a:lnTo>
                <a:lnTo>
                  <a:pt x="35104" y="684069"/>
                </a:lnTo>
                <a:lnTo>
                  <a:pt x="9418" y="645959"/>
                </a:lnTo>
                <a:lnTo>
                  <a:pt x="0" y="599313"/>
                </a:lnTo>
                <a:lnTo>
                  <a:pt x="0" y="119887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875535" y="4581397"/>
            <a:ext cx="1835150" cy="376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b="1" spc="-40" dirty="0">
                <a:solidFill>
                  <a:srgbClr val="1F487C"/>
                </a:solidFill>
                <a:latin typeface="Times New Roman"/>
                <a:cs typeface="Times New Roman"/>
              </a:rPr>
              <a:t>Доходы </a:t>
            </a:r>
            <a:r>
              <a:rPr sz="2300" b="1" dirty="0">
                <a:solidFill>
                  <a:srgbClr val="1F487C"/>
                </a:solidFill>
                <a:latin typeface="Times New Roman"/>
                <a:cs typeface="Times New Roman"/>
              </a:rPr>
              <a:t>за</a:t>
            </a:r>
            <a:r>
              <a:rPr sz="2300" b="1" spc="-2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300" b="1" spc="-45" dirty="0">
                <a:solidFill>
                  <a:srgbClr val="1F487C"/>
                </a:solidFill>
                <a:latin typeface="Times New Roman"/>
                <a:cs typeface="Times New Roman"/>
              </a:rPr>
              <a:t>год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5913818" y="4389164"/>
            <a:ext cx="3240405" cy="771525"/>
          </a:xfrm>
          <a:custGeom>
            <a:avLst/>
            <a:gdLst/>
            <a:ahLst/>
            <a:cxnLst/>
            <a:rect l="l" t="t" r="r" b="b"/>
            <a:pathLst>
              <a:path w="3240404" h="771525">
                <a:moveTo>
                  <a:pt x="3111500" y="0"/>
                </a:moveTo>
                <a:lnTo>
                  <a:pt x="128650" y="0"/>
                </a:lnTo>
                <a:lnTo>
                  <a:pt x="78545" y="10100"/>
                </a:lnTo>
                <a:lnTo>
                  <a:pt x="37655" y="37655"/>
                </a:lnTo>
                <a:lnTo>
                  <a:pt x="10100" y="78545"/>
                </a:lnTo>
                <a:lnTo>
                  <a:pt x="0" y="128650"/>
                </a:lnTo>
                <a:lnTo>
                  <a:pt x="0" y="642874"/>
                </a:lnTo>
                <a:lnTo>
                  <a:pt x="10100" y="692979"/>
                </a:lnTo>
                <a:lnTo>
                  <a:pt x="37655" y="733869"/>
                </a:lnTo>
                <a:lnTo>
                  <a:pt x="78545" y="761424"/>
                </a:lnTo>
                <a:lnTo>
                  <a:pt x="128650" y="771525"/>
                </a:lnTo>
                <a:lnTo>
                  <a:pt x="3111500" y="771525"/>
                </a:lnTo>
                <a:lnTo>
                  <a:pt x="3161551" y="761424"/>
                </a:lnTo>
                <a:lnTo>
                  <a:pt x="3202447" y="733869"/>
                </a:lnTo>
                <a:lnTo>
                  <a:pt x="3230032" y="692979"/>
                </a:lnTo>
                <a:lnTo>
                  <a:pt x="3240151" y="642874"/>
                </a:lnTo>
                <a:lnTo>
                  <a:pt x="3240151" y="128650"/>
                </a:lnTo>
                <a:lnTo>
                  <a:pt x="3230032" y="78545"/>
                </a:lnTo>
                <a:lnTo>
                  <a:pt x="3202447" y="37655"/>
                </a:lnTo>
                <a:lnTo>
                  <a:pt x="3161551" y="10100"/>
                </a:lnTo>
                <a:lnTo>
                  <a:pt x="3111500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926518" y="4376464"/>
            <a:ext cx="3240405" cy="771525"/>
          </a:xfrm>
          <a:custGeom>
            <a:avLst/>
            <a:gdLst/>
            <a:ahLst/>
            <a:cxnLst/>
            <a:rect l="l" t="t" r="r" b="b"/>
            <a:pathLst>
              <a:path w="3240404" h="771525">
                <a:moveTo>
                  <a:pt x="0" y="128650"/>
                </a:moveTo>
                <a:lnTo>
                  <a:pt x="10100" y="78545"/>
                </a:lnTo>
                <a:lnTo>
                  <a:pt x="37655" y="37655"/>
                </a:lnTo>
                <a:lnTo>
                  <a:pt x="78545" y="10100"/>
                </a:lnTo>
                <a:lnTo>
                  <a:pt x="128650" y="0"/>
                </a:lnTo>
                <a:lnTo>
                  <a:pt x="3111500" y="0"/>
                </a:lnTo>
                <a:lnTo>
                  <a:pt x="3161551" y="10100"/>
                </a:lnTo>
                <a:lnTo>
                  <a:pt x="3202447" y="37655"/>
                </a:lnTo>
                <a:lnTo>
                  <a:pt x="3230032" y="78545"/>
                </a:lnTo>
                <a:lnTo>
                  <a:pt x="3240151" y="128650"/>
                </a:lnTo>
                <a:lnTo>
                  <a:pt x="3240151" y="642874"/>
                </a:lnTo>
                <a:lnTo>
                  <a:pt x="3230032" y="692979"/>
                </a:lnTo>
                <a:lnTo>
                  <a:pt x="3202447" y="733869"/>
                </a:lnTo>
                <a:lnTo>
                  <a:pt x="3161551" y="761424"/>
                </a:lnTo>
                <a:lnTo>
                  <a:pt x="3111500" y="771525"/>
                </a:lnTo>
                <a:lnTo>
                  <a:pt x="128650" y="771525"/>
                </a:lnTo>
                <a:lnTo>
                  <a:pt x="78545" y="761424"/>
                </a:lnTo>
                <a:lnTo>
                  <a:pt x="37655" y="733869"/>
                </a:lnTo>
                <a:lnTo>
                  <a:pt x="10100" y="692979"/>
                </a:lnTo>
                <a:lnTo>
                  <a:pt x="0" y="642874"/>
                </a:lnTo>
                <a:lnTo>
                  <a:pt x="0" y="128650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068387" y="5327814"/>
            <a:ext cx="3498850" cy="1135380"/>
          </a:xfrm>
          <a:custGeom>
            <a:avLst/>
            <a:gdLst/>
            <a:ahLst/>
            <a:cxnLst/>
            <a:rect l="l" t="t" r="r" b="b"/>
            <a:pathLst>
              <a:path w="3498850" h="1135379">
                <a:moveTo>
                  <a:pt x="3309620" y="0"/>
                </a:moveTo>
                <a:lnTo>
                  <a:pt x="189179" y="0"/>
                </a:lnTo>
                <a:lnTo>
                  <a:pt x="138887" y="6758"/>
                </a:lnTo>
                <a:lnTo>
                  <a:pt x="93695" y="25832"/>
                </a:lnTo>
                <a:lnTo>
                  <a:pt x="55408" y="55419"/>
                </a:lnTo>
                <a:lnTo>
                  <a:pt x="25828" y="93716"/>
                </a:lnTo>
                <a:lnTo>
                  <a:pt x="6757" y="138920"/>
                </a:lnTo>
                <a:lnTo>
                  <a:pt x="0" y="189229"/>
                </a:lnTo>
                <a:lnTo>
                  <a:pt x="0" y="945883"/>
                </a:lnTo>
                <a:lnTo>
                  <a:pt x="6757" y="996175"/>
                </a:lnTo>
                <a:lnTo>
                  <a:pt x="25828" y="1041366"/>
                </a:lnTo>
                <a:lnTo>
                  <a:pt x="55408" y="1079653"/>
                </a:lnTo>
                <a:lnTo>
                  <a:pt x="93695" y="1109234"/>
                </a:lnTo>
                <a:lnTo>
                  <a:pt x="138887" y="1128304"/>
                </a:lnTo>
                <a:lnTo>
                  <a:pt x="189179" y="1135062"/>
                </a:lnTo>
                <a:lnTo>
                  <a:pt x="3309620" y="1135062"/>
                </a:lnTo>
                <a:lnTo>
                  <a:pt x="3359929" y="1128304"/>
                </a:lnTo>
                <a:lnTo>
                  <a:pt x="3405133" y="1109234"/>
                </a:lnTo>
                <a:lnTo>
                  <a:pt x="3443430" y="1079653"/>
                </a:lnTo>
                <a:lnTo>
                  <a:pt x="3473017" y="1041366"/>
                </a:lnTo>
                <a:lnTo>
                  <a:pt x="3492091" y="996175"/>
                </a:lnTo>
                <a:lnTo>
                  <a:pt x="3498850" y="945883"/>
                </a:lnTo>
                <a:lnTo>
                  <a:pt x="3498850" y="189229"/>
                </a:lnTo>
                <a:lnTo>
                  <a:pt x="3492091" y="138920"/>
                </a:lnTo>
                <a:lnTo>
                  <a:pt x="3473017" y="93716"/>
                </a:lnTo>
                <a:lnTo>
                  <a:pt x="3443430" y="55419"/>
                </a:lnTo>
                <a:lnTo>
                  <a:pt x="3405133" y="25832"/>
                </a:lnTo>
                <a:lnTo>
                  <a:pt x="3359929" y="6758"/>
                </a:lnTo>
                <a:lnTo>
                  <a:pt x="3309620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068387" y="5327814"/>
            <a:ext cx="3498850" cy="1135380"/>
          </a:xfrm>
          <a:custGeom>
            <a:avLst/>
            <a:gdLst/>
            <a:ahLst/>
            <a:cxnLst/>
            <a:rect l="l" t="t" r="r" b="b"/>
            <a:pathLst>
              <a:path w="3498850" h="1135379">
                <a:moveTo>
                  <a:pt x="0" y="189229"/>
                </a:moveTo>
                <a:lnTo>
                  <a:pt x="6757" y="138920"/>
                </a:lnTo>
                <a:lnTo>
                  <a:pt x="25828" y="93716"/>
                </a:lnTo>
                <a:lnTo>
                  <a:pt x="55408" y="55419"/>
                </a:lnTo>
                <a:lnTo>
                  <a:pt x="93695" y="25832"/>
                </a:lnTo>
                <a:lnTo>
                  <a:pt x="138887" y="6758"/>
                </a:lnTo>
                <a:lnTo>
                  <a:pt x="189179" y="0"/>
                </a:lnTo>
                <a:lnTo>
                  <a:pt x="3309620" y="0"/>
                </a:lnTo>
                <a:lnTo>
                  <a:pt x="3359929" y="6758"/>
                </a:lnTo>
                <a:lnTo>
                  <a:pt x="3405133" y="25832"/>
                </a:lnTo>
                <a:lnTo>
                  <a:pt x="3443430" y="55419"/>
                </a:lnTo>
                <a:lnTo>
                  <a:pt x="3473017" y="93716"/>
                </a:lnTo>
                <a:lnTo>
                  <a:pt x="3492091" y="138920"/>
                </a:lnTo>
                <a:lnTo>
                  <a:pt x="3498850" y="189229"/>
                </a:lnTo>
                <a:lnTo>
                  <a:pt x="3498850" y="945883"/>
                </a:lnTo>
                <a:lnTo>
                  <a:pt x="3492091" y="996175"/>
                </a:lnTo>
                <a:lnTo>
                  <a:pt x="3473017" y="1041366"/>
                </a:lnTo>
                <a:lnTo>
                  <a:pt x="3443430" y="1079653"/>
                </a:lnTo>
                <a:lnTo>
                  <a:pt x="3405133" y="1109234"/>
                </a:lnTo>
                <a:lnTo>
                  <a:pt x="3359929" y="1128304"/>
                </a:lnTo>
                <a:lnTo>
                  <a:pt x="3309620" y="1135062"/>
                </a:lnTo>
                <a:lnTo>
                  <a:pt x="189179" y="1135062"/>
                </a:lnTo>
                <a:lnTo>
                  <a:pt x="138887" y="1128304"/>
                </a:lnTo>
                <a:lnTo>
                  <a:pt x="93695" y="1109234"/>
                </a:lnTo>
                <a:lnTo>
                  <a:pt x="55408" y="1079653"/>
                </a:lnTo>
                <a:lnTo>
                  <a:pt x="25828" y="1041366"/>
                </a:lnTo>
                <a:lnTo>
                  <a:pt x="6757" y="996175"/>
                </a:lnTo>
                <a:lnTo>
                  <a:pt x="0" y="945883"/>
                </a:lnTo>
                <a:lnTo>
                  <a:pt x="0" y="18922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216310" y="5371235"/>
            <a:ext cx="3027680" cy="1132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4310" marR="132080" algn="ctr">
              <a:lnSpc>
                <a:spcPct val="100000"/>
              </a:lnSpc>
              <a:spcBef>
                <a:spcPts val="100"/>
              </a:spcBef>
            </a:pPr>
            <a:r>
              <a:rPr sz="2300" b="1" dirty="0">
                <a:solidFill>
                  <a:srgbClr val="1F487C"/>
                </a:solidFill>
                <a:latin typeface="Times New Roman"/>
                <a:cs typeface="Times New Roman"/>
              </a:rPr>
              <a:t>Для </a:t>
            </a:r>
            <a:r>
              <a:rPr sz="2300" b="1" spc="-25" dirty="0">
                <a:solidFill>
                  <a:srgbClr val="1F487C"/>
                </a:solidFill>
                <a:latin typeface="Times New Roman"/>
                <a:cs typeface="Times New Roman"/>
              </a:rPr>
              <a:t>перехода </a:t>
            </a:r>
            <a:r>
              <a:rPr sz="2300" b="1" dirty="0">
                <a:solidFill>
                  <a:srgbClr val="1F487C"/>
                </a:solidFill>
                <a:latin typeface="Times New Roman"/>
                <a:cs typeface="Times New Roman"/>
              </a:rPr>
              <a:t>с</a:t>
            </a:r>
            <a:r>
              <a:rPr sz="2300" b="1" spc="-6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300" b="1" dirty="0">
                <a:solidFill>
                  <a:srgbClr val="1F487C"/>
                </a:solidFill>
                <a:latin typeface="Times New Roman"/>
                <a:cs typeface="Times New Roman"/>
              </a:rPr>
              <a:t>ОСН  </a:t>
            </a:r>
            <a:r>
              <a:rPr sz="23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на </a:t>
            </a:r>
            <a:r>
              <a:rPr sz="2300" b="1" dirty="0">
                <a:solidFill>
                  <a:srgbClr val="1F487C"/>
                </a:solidFill>
                <a:latin typeface="Times New Roman"/>
                <a:cs typeface="Times New Roman"/>
              </a:rPr>
              <a:t>УСН с 2019</a:t>
            </a:r>
            <a:r>
              <a:rPr sz="2300" b="1" spc="-7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300" b="1" spc="-135" dirty="0">
                <a:solidFill>
                  <a:srgbClr val="1F487C"/>
                </a:solidFill>
                <a:latin typeface="Times New Roman"/>
                <a:cs typeface="Times New Roman"/>
              </a:rPr>
              <a:t>г.</a:t>
            </a:r>
            <a:endParaRPr sz="23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430"/>
              </a:spcBef>
            </a:pPr>
            <a:r>
              <a:rPr sz="2300" b="1" spc="-40" dirty="0">
                <a:solidFill>
                  <a:srgbClr val="1F487C"/>
                </a:solidFill>
                <a:latin typeface="Times New Roman"/>
                <a:cs typeface="Times New Roman"/>
              </a:rPr>
              <a:t>доходы </a:t>
            </a:r>
            <a:r>
              <a:rPr sz="2300" b="1" dirty="0">
                <a:solidFill>
                  <a:srgbClr val="1F487C"/>
                </a:solidFill>
                <a:latin typeface="Times New Roman"/>
                <a:cs typeface="Times New Roman"/>
              </a:rPr>
              <a:t>за 9 </a:t>
            </a:r>
            <a:r>
              <a:rPr sz="2300" b="1" spc="5" dirty="0">
                <a:solidFill>
                  <a:srgbClr val="1F487C"/>
                </a:solidFill>
                <a:latin typeface="Times New Roman"/>
                <a:cs typeface="Times New Roman"/>
              </a:rPr>
              <a:t>мес. </a:t>
            </a:r>
            <a:r>
              <a:rPr sz="2300" b="1" dirty="0">
                <a:solidFill>
                  <a:srgbClr val="1F487C"/>
                </a:solidFill>
                <a:latin typeface="Times New Roman"/>
                <a:cs typeface="Times New Roman"/>
              </a:rPr>
              <a:t>2018</a:t>
            </a:r>
            <a:r>
              <a:rPr sz="2300" b="1" spc="-4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300" b="1" spc="-135" dirty="0">
                <a:solidFill>
                  <a:srgbClr val="1F487C"/>
                </a:solidFill>
                <a:latin typeface="Times New Roman"/>
                <a:cs typeface="Times New Roman"/>
              </a:rPr>
              <a:t>г.</a:t>
            </a:r>
            <a:endParaRPr sz="23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926581" y="5315114"/>
            <a:ext cx="3240405" cy="832485"/>
          </a:xfrm>
          <a:custGeom>
            <a:avLst/>
            <a:gdLst/>
            <a:ahLst/>
            <a:cxnLst/>
            <a:rect l="l" t="t" r="r" b="b"/>
            <a:pathLst>
              <a:path w="3240404" h="832485">
                <a:moveTo>
                  <a:pt x="3101340" y="0"/>
                </a:moveTo>
                <a:lnTo>
                  <a:pt x="138557" y="0"/>
                </a:lnTo>
                <a:lnTo>
                  <a:pt x="94739" y="7071"/>
                </a:lnTo>
                <a:lnTo>
                  <a:pt x="56701" y="26763"/>
                </a:lnTo>
                <a:lnTo>
                  <a:pt x="26716" y="56789"/>
                </a:lnTo>
                <a:lnTo>
                  <a:pt x="7058" y="94866"/>
                </a:lnTo>
                <a:lnTo>
                  <a:pt x="0" y="138709"/>
                </a:lnTo>
                <a:lnTo>
                  <a:pt x="0" y="693267"/>
                </a:lnTo>
                <a:lnTo>
                  <a:pt x="7058" y="737089"/>
                </a:lnTo>
                <a:lnTo>
                  <a:pt x="26716" y="775148"/>
                </a:lnTo>
                <a:lnTo>
                  <a:pt x="56701" y="805161"/>
                </a:lnTo>
                <a:lnTo>
                  <a:pt x="94739" y="824844"/>
                </a:lnTo>
                <a:lnTo>
                  <a:pt x="138557" y="831913"/>
                </a:lnTo>
                <a:lnTo>
                  <a:pt x="3101340" y="831913"/>
                </a:lnTo>
                <a:lnTo>
                  <a:pt x="3145170" y="824844"/>
                </a:lnTo>
                <a:lnTo>
                  <a:pt x="3183239" y="805161"/>
                </a:lnTo>
                <a:lnTo>
                  <a:pt x="3213262" y="775148"/>
                </a:lnTo>
                <a:lnTo>
                  <a:pt x="3232952" y="737089"/>
                </a:lnTo>
                <a:lnTo>
                  <a:pt x="3240024" y="693267"/>
                </a:lnTo>
                <a:lnTo>
                  <a:pt x="3240024" y="138709"/>
                </a:lnTo>
                <a:lnTo>
                  <a:pt x="3232952" y="94866"/>
                </a:lnTo>
                <a:lnTo>
                  <a:pt x="3213262" y="56789"/>
                </a:lnTo>
                <a:lnTo>
                  <a:pt x="3183239" y="26763"/>
                </a:lnTo>
                <a:lnTo>
                  <a:pt x="3145170" y="7071"/>
                </a:lnTo>
                <a:lnTo>
                  <a:pt x="3101340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913881" y="5327814"/>
            <a:ext cx="3240405" cy="832485"/>
          </a:xfrm>
          <a:custGeom>
            <a:avLst/>
            <a:gdLst/>
            <a:ahLst/>
            <a:cxnLst/>
            <a:rect l="l" t="t" r="r" b="b"/>
            <a:pathLst>
              <a:path w="3240404" h="832485">
                <a:moveTo>
                  <a:pt x="0" y="138709"/>
                </a:moveTo>
                <a:lnTo>
                  <a:pt x="7058" y="94866"/>
                </a:lnTo>
                <a:lnTo>
                  <a:pt x="26716" y="56789"/>
                </a:lnTo>
                <a:lnTo>
                  <a:pt x="56701" y="26763"/>
                </a:lnTo>
                <a:lnTo>
                  <a:pt x="94739" y="7071"/>
                </a:lnTo>
                <a:lnTo>
                  <a:pt x="138557" y="0"/>
                </a:lnTo>
                <a:lnTo>
                  <a:pt x="3101340" y="0"/>
                </a:lnTo>
                <a:lnTo>
                  <a:pt x="3145170" y="7071"/>
                </a:lnTo>
                <a:lnTo>
                  <a:pt x="3183239" y="26763"/>
                </a:lnTo>
                <a:lnTo>
                  <a:pt x="3213262" y="56789"/>
                </a:lnTo>
                <a:lnTo>
                  <a:pt x="3232952" y="94866"/>
                </a:lnTo>
                <a:lnTo>
                  <a:pt x="3240024" y="138709"/>
                </a:lnTo>
                <a:lnTo>
                  <a:pt x="3240024" y="693267"/>
                </a:lnTo>
                <a:lnTo>
                  <a:pt x="3232952" y="737089"/>
                </a:lnTo>
                <a:lnTo>
                  <a:pt x="3213262" y="775148"/>
                </a:lnTo>
                <a:lnTo>
                  <a:pt x="3183239" y="805161"/>
                </a:lnTo>
                <a:lnTo>
                  <a:pt x="3145170" y="824844"/>
                </a:lnTo>
                <a:lnTo>
                  <a:pt x="3101340" y="831913"/>
                </a:lnTo>
                <a:lnTo>
                  <a:pt x="138557" y="831913"/>
                </a:lnTo>
                <a:lnTo>
                  <a:pt x="94739" y="824844"/>
                </a:lnTo>
                <a:lnTo>
                  <a:pt x="56701" y="805161"/>
                </a:lnTo>
                <a:lnTo>
                  <a:pt x="26716" y="775148"/>
                </a:lnTo>
                <a:lnTo>
                  <a:pt x="7058" y="737089"/>
                </a:lnTo>
                <a:lnTo>
                  <a:pt x="0" y="693267"/>
                </a:lnTo>
                <a:lnTo>
                  <a:pt x="0" y="13870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6488048" y="4370856"/>
            <a:ext cx="2268220" cy="16332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7525">
              <a:lnSpc>
                <a:spcPct val="100000"/>
              </a:lnSpc>
              <a:spcBef>
                <a:spcPts val="100"/>
              </a:spcBef>
            </a:pPr>
            <a:r>
              <a:rPr sz="21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не</a:t>
            </a:r>
            <a:r>
              <a:rPr sz="2100" b="1" spc="-10" dirty="0">
                <a:solidFill>
                  <a:srgbClr val="1F487C"/>
                </a:solidFill>
                <a:latin typeface="Times New Roman"/>
                <a:cs typeface="Times New Roman"/>
              </a:rPr>
              <a:t> более</a:t>
            </a:r>
            <a:endParaRPr sz="2100">
              <a:latin typeface="Times New Roman"/>
              <a:cs typeface="Times New Roman"/>
            </a:endParaRPr>
          </a:p>
          <a:p>
            <a:pPr marL="74930" algn="ctr">
              <a:lnSpc>
                <a:spcPct val="100000"/>
              </a:lnSpc>
              <a:spcBef>
                <a:spcPts val="70"/>
              </a:spcBef>
            </a:pPr>
            <a:r>
              <a:rPr sz="2700" b="1" dirty="0">
                <a:solidFill>
                  <a:srgbClr val="1F487C"/>
                </a:solidFill>
                <a:latin typeface="Times New Roman"/>
                <a:cs typeface="Times New Roman"/>
              </a:rPr>
              <a:t>150 </a:t>
            </a:r>
            <a:r>
              <a:rPr sz="27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млн.</a:t>
            </a:r>
            <a:r>
              <a:rPr sz="2700" b="1" spc="-7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700" b="1" spc="-20" dirty="0">
                <a:solidFill>
                  <a:srgbClr val="1F487C"/>
                </a:solidFill>
                <a:latin typeface="Times New Roman"/>
                <a:cs typeface="Times New Roman"/>
              </a:rPr>
              <a:t>руб.</a:t>
            </a:r>
            <a:endParaRPr sz="2700">
              <a:latin typeface="Times New Roman"/>
              <a:cs typeface="Times New Roman"/>
            </a:endParaRPr>
          </a:p>
          <a:p>
            <a:pPr marL="553720">
              <a:lnSpc>
                <a:spcPts val="2325"/>
              </a:lnSpc>
              <a:spcBef>
                <a:spcPts val="1460"/>
              </a:spcBef>
            </a:pPr>
            <a:r>
              <a:rPr sz="21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не </a:t>
            </a:r>
            <a:r>
              <a:rPr sz="2100" b="1" spc="-15" dirty="0">
                <a:solidFill>
                  <a:srgbClr val="1F487C"/>
                </a:solidFill>
                <a:latin typeface="Times New Roman"/>
                <a:cs typeface="Times New Roman"/>
              </a:rPr>
              <a:t>более</a:t>
            </a:r>
            <a:endParaRPr sz="2100">
              <a:latin typeface="Times New Roman"/>
              <a:cs typeface="Times New Roman"/>
            </a:endParaRPr>
          </a:p>
          <a:p>
            <a:pPr algn="ctr">
              <a:lnSpc>
                <a:spcPts val="3045"/>
              </a:lnSpc>
            </a:pPr>
            <a:r>
              <a:rPr sz="2700" b="1" spc="-30" dirty="0">
                <a:solidFill>
                  <a:srgbClr val="1F487C"/>
                </a:solidFill>
                <a:latin typeface="Times New Roman"/>
                <a:cs typeface="Times New Roman"/>
              </a:rPr>
              <a:t>112,5 </a:t>
            </a:r>
            <a:r>
              <a:rPr sz="27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млн.</a:t>
            </a:r>
            <a:r>
              <a:rPr sz="2700" b="1" spc="-7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700" b="1" spc="-20" dirty="0">
                <a:solidFill>
                  <a:srgbClr val="1F487C"/>
                </a:solidFill>
                <a:latin typeface="Times New Roman"/>
                <a:cs typeface="Times New Roman"/>
              </a:rPr>
              <a:t>руб.</a:t>
            </a:r>
            <a:endParaRPr sz="27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4791075" y="3576272"/>
            <a:ext cx="935355" cy="287655"/>
          </a:xfrm>
          <a:custGeom>
            <a:avLst/>
            <a:gdLst/>
            <a:ahLst/>
            <a:cxnLst/>
            <a:rect l="l" t="t" r="r" b="b"/>
            <a:pathLst>
              <a:path w="935354" h="287654">
                <a:moveTo>
                  <a:pt x="791337" y="0"/>
                </a:moveTo>
                <a:lnTo>
                  <a:pt x="791337" y="71881"/>
                </a:lnTo>
                <a:lnTo>
                  <a:pt x="0" y="71881"/>
                </a:lnTo>
                <a:lnTo>
                  <a:pt x="0" y="215519"/>
                </a:lnTo>
                <a:lnTo>
                  <a:pt x="791337" y="215519"/>
                </a:lnTo>
                <a:lnTo>
                  <a:pt x="791337" y="287400"/>
                </a:lnTo>
                <a:lnTo>
                  <a:pt x="935101" y="143637"/>
                </a:lnTo>
                <a:lnTo>
                  <a:pt x="791337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803775" y="3563571"/>
            <a:ext cx="935355" cy="287655"/>
          </a:xfrm>
          <a:custGeom>
            <a:avLst/>
            <a:gdLst/>
            <a:ahLst/>
            <a:cxnLst/>
            <a:rect l="l" t="t" r="r" b="b"/>
            <a:pathLst>
              <a:path w="935354" h="287654">
                <a:moveTo>
                  <a:pt x="0" y="71881"/>
                </a:moveTo>
                <a:lnTo>
                  <a:pt x="791337" y="71881"/>
                </a:lnTo>
                <a:lnTo>
                  <a:pt x="791337" y="0"/>
                </a:lnTo>
                <a:lnTo>
                  <a:pt x="935101" y="143637"/>
                </a:lnTo>
                <a:lnTo>
                  <a:pt x="791337" y="287400"/>
                </a:lnTo>
                <a:lnTo>
                  <a:pt x="791337" y="215519"/>
                </a:lnTo>
                <a:lnTo>
                  <a:pt x="0" y="215519"/>
                </a:lnTo>
                <a:lnTo>
                  <a:pt x="0" y="7188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816602" y="4516481"/>
            <a:ext cx="935355" cy="287655"/>
          </a:xfrm>
          <a:custGeom>
            <a:avLst/>
            <a:gdLst/>
            <a:ahLst/>
            <a:cxnLst/>
            <a:rect l="l" t="t" r="r" b="b"/>
            <a:pathLst>
              <a:path w="935354" h="287654">
                <a:moveTo>
                  <a:pt x="791337" y="0"/>
                </a:moveTo>
                <a:lnTo>
                  <a:pt x="791337" y="71881"/>
                </a:lnTo>
                <a:lnTo>
                  <a:pt x="0" y="71881"/>
                </a:lnTo>
                <a:lnTo>
                  <a:pt x="0" y="215518"/>
                </a:lnTo>
                <a:lnTo>
                  <a:pt x="791337" y="215518"/>
                </a:lnTo>
                <a:lnTo>
                  <a:pt x="791337" y="287273"/>
                </a:lnTo>
                <a:lnTo>
                  <a:pt x="934974" y="143636"/>
                </a:lnTo>
                <a:lnTo>
                  <a:pt x="791337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803775" y="4529181"/>
            <a:ext cx="935355" cy="287655"/>
          </a:xfrm>
          <a:custGeom>
            <a:avLst/>
            <a:gdLst/>
            <a:ahLst/>
            <a:cxnLst/>
            <a:rect l="l" t="t" r="r" b="b"/>
            <a:pathLst>
              <a:path w="935354" h="287654">
                <a:moveTo>
                  <a:pt x="0" y="71881"/>
                </a:moveTo>
                <a:lnTo>
                  <a:pt x="791337" y="71881"/>
                </a:lnTo>
                <a:lnTo>
                  <a:pt x="791337" y="0"/>
                </a:lnTo>
                <a:lnTo>
                  <a:pt x="934974" y="143636"/>
                </a:lnTo>
                <a:lnTo>
                  <a:pt x="791337" y="287273"/>
                </a:lnTo>
                <a:lnTo>
                  <a:pt x="791337" y="215518"/>
                </a:lnTo>
                <a:lnTo>
                  <a:pt x="0" y="215518"/>
                </a:lnTo>
                <a:lnTo>
                  <a:pt x="0" y="7188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706937" y="5676219"/>
            <a:ext cx="935355" cy="287655"/>
          </a:xfrm>
          <a:custGeom>
            <a:avLst/>
            <a:gdLst/>
            <a:ahLst/>
            <a:cxnLst/>
            <a:rect l="l" t="t" r="r" b="b"/>
            <a:pathLst>
              <a:path w="935354" h="287654">
                <a:moveTo>
                  <a:pt x="791337" y="0"/>
                </a:moveTo>
                <a:lnTo>
                  <a:pt x="791337" y="71831"/>
                </a:lnTo>
                <a:lnTo>
                  <a:pt x="0" y="71831"/>
                </a:lnTo>
                <a:lnTo>
                  <a:pt x="0" y="215506"/>
                </a:lnTo>
                <a:lnTo>
                  <a:pt x="791337" y="215506"/>
                </a:lnTo>
                <a:lnTo>
                  <a:pt x="791337" y="287337"/>
                </a:lnTo>
                <a:lnTo>
                  <a:pt x="934974" y="143662"/>
                </a:lnTo>
                <a:lnTo>
                  <a:pt x="791337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719301" y="5663519"/>
            <a:ext cx="910590" cy="287655"/>
          </a:xfrm>
          <a:custGeom>
            <a:avLst/>
            <a:gdLst/>
            <a:ahLst/>
            <a:cxnLst/>
            <a:rect l="l" t="t" r="r" b="b"/>
            <a:pathLst>
              <a:path w="910589" h="287654">
                <a:moveTo>
                  <a:pt x="0" y="71831"/>
                </a:moveTo>
                <a:lnTo>
                  <a:pt x="770407" y="71831"/>
                </a:lnTo>
                <a:lnTo>
                  <a:pt x="770407" y="0"/>
                </a:lnTo>
                <a:lnTo>
                  <a:pt x="910245" y="143662"/>
                </a:lnTo>
                <a:lnTo>
                  <a:pt x="770407" y="287337"/>
                </a:lnTo>
                <a:lnTo>
                  <a:pt x="770407" y="215506"/>
                </a:lnTo>
                <a:lnTo>
                  <a:pt x="0" y="215506"/>
                </a:lnTo>
                <a:lnTo>
                  <a:pt x="0" y="71831"/>
                </a:lnTo>
                <a:close/>
              </a:path>
            </a:pathLst>
          </a:custGeom>
          <a:ln w="2533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851796" y="1082277"/>
            <a:ext cx="935355" cy="287655"/>
          </a:xfrm>
          <a:custGeom>
            <a:avLst/>
            <a:gdLst/>
            <a:ahLst/>
            <a:cxnLst/>
            <a:rect l="l" t="t" r="r" b="b"/>
            <a:pathLst>
              <a:path w="935354" h="287655">
                <a:moveTo>
                  <a:pt x="0" y="71754"/>
                </a:moveTo>
                <a:lnTo>
                  <a:pt x="791339" y="71754"/>
                </a:lnTo>
                <a:lnTo>
                  <a:pt x="791339" y="0"/>
                </a:lnTo>
                <a:lnTo>
                  <a:pt x="935104" y="143637"/>
                </a:lnTo>
                <a:lnTo>
                  <a:pt x="791339" y="287274"/>
                </a:lnTo>
                <a:lnTo>
                  <a:pt x="791339" y="215391"/>
                </a:lnTo>
                <a:lnTo>
                  <a:pt x="0" y="215391"/>
                </a:lnTo>
                <a:lnTo>
                  <a:pt x="0" y="71754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946152" y="819580"/>
            <a:ext cx="3601085" cy="992505"/>
          </a:xfrm>
          <a:custGeom>
            <a:avLst/>
            <a:gdLst/>
            <a:ahLst/>
            <a:cxnLst/>
            <a:rect l="l" t="t" r="r" b="b"/>
            <a:pathLst>
              <a:path w="3601085" h="992505">
                <a:moveTo>
                  <a:pt x="3435107" y="0"/>
                </a:moveTo>
                <a:lnTo>
                  <a:pt x="165367" y="0"/>
                </a:lnTo>
                <a:lnTo>
                  <a:pt x="121407" y="5907"/>
                </a:lnTo>
                <a:lnTo>
                  <a:pt x="81904" y="22577"/>
                </a:lnTo>
                <a:lnTo>
                  <a:pt x="48436" y="48434"/>
                </a:lnTo>
                <a:lnTo>
                  <a:pt x="22578" y="81900"/>
                </a:lnTo>
                <a:lnTo>
                  <a:pt x="5907" y="121399"/>
                </a:lnTo>
                <a:lnTo>
                  <a:pt x="0" y="165353"/>
                </a:lnTo>
                <a:lnTo>
                  <a:pt x="0" y="826769"/>
                </a:lnTo>
                <a:lnTo>
                  <a:pt x="5907" y="870777"/>
                </a:lnTo>
                <a:lnTo>
                  <a:pt x="22578" y="910312"/>
                </a:lnTo>
                <a:lnTo>
                  <a:pt x="48436" y="943800"/>
                </a:lnTo>
                <a:lnTo>
                  <a:pt x="81904" y="969668"/>
                </a:lnTo>
                <a:lnTo>
                  <a:pt x="121407" y="986343"/>
                </a:lnTo>
                <a:lnTo>
                  <a:pt x="165367" y="992250"/>
                </a:lnTo>
                <a:lnTo>
                  <a:pt x="3435107" y="992250"/>
                </a:lnTo>
                <a:lnTo>
                  <a:pt x="3479062" y="986343"/>
                </a:lnTo>
                <a:lnTo>
                  <a:pt x="3518561" y="969668"/>
                </a:lnTo>
                <a:lnTo>
                  <a:pt x="3552027" y="943800"/>
                </a:lnTo>
                <a:lnTo>
                  <a:pt x="3577884" y="910312"/>
                </a:lnTo>
                <a:lnTo>
                  <a:pt x="3594555" y="870777"/>
                </a:lnTo>
                <a:lnTo>
                  <a:pt x="3600462" y="826769"/>
                </a:lnTo>
                <a:lnTo>
                  <a:pt x="3600462" y="165353"/>
                </a:lnTo>
                <a:lnTo>
                  <a:pt x="3594555" y="121399"/>
                </a:lnTo>
                <a:lnTo>
                  <a:pt x="3577884" y="81900"/>
                </a:lnTo>
                <a:lnTo>
                  <a:pt x="3552027" y="48434"/>
                </a:lnTo>
                <a:lnTo>
                  <a:pt x="3518561" y="22577"/>
                </a:lnTo>
                <a:lnTo>
                  <a:pt x="3479062" y="5907"/>
                </a:lnTo>
                <a:lnTo>
                  <a:pt x="3435107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920752" y="819580"/>
            <a:ext cx="3601085" cy="992505"/>
          </a:xfrm>
          <a:custGeom>
            <a:avLst/>
            <a:gdLst/>
            <a:ahLst/>
            <a:cxnLst/>
            <a:rect l="l" t="t" r="r" b="b"/>
            <a:pathLst>
              <a:path w="3601085" h="992505">
                <a:moveTo>
                  <a:pt x="0" y="165353"/>
                </a:moveTo>
                <a:lnTo>
                  <a:pt x="5907" y="121399"/>
                </a:lnTo>
                <a:lnTo>
                  <a:pt x="22578" y="81900"/>
                </a:lnTo>
                <a:lnTo>
                  <a:pt x="48436" y="48434"/>
                </a:lnTo>
                <a:lnTo>
                  <a:pt x="81904" y="22577"/>
                </a:lnTo>
                <a:lnTo>
                  <a:pt x="121407" y="5907"/>
                </a:lnTo>
                <a:lnTo>
                  <a:pt x="165367" y="0"/>
                </a:lnTo>
                <a:lnTo>
                  <a:pt x="3435107" y="0"/>
                </a:lnTo>
                <a:lnTo>
                  <a:pt x="3479062" y="5907"/>
                </a:lnTo>
                <a:lnTo>
                  <a:pt x="3518561" y="22577"/>
                </a:lnTo>
                <a:lnTo>
                  <a:pt x="3552027" y="48434"/>
                </a:lnTo>
                <a:lnTo>
                  <a:pt x="3577884" y="81900"/>
                </a:lnTo>
                <a:lnTo>
                  <a:pt x="3594555" y="121399"/>
                </a:lnTo>
                <a:lnTo>
                  <a:pt x="3600462" y="165353"/>
                </a:lnTo>
                <a:lnTo>
                  <a:pt x="3600462" y="826769"/>
                </a:lnTo>
                <a:lnTo>
                  <a:pt x="3594555" y="870777"/>
                </a:lnTo>
                <a:lnTo>
                  <a:pt x="3577884" y="910312"/>
                </a:lnTo>
                <a:lnTo>
                  <a:pt x="3552027" y="943800"/>
                </a:lnTo>
                <a:lnTo>
                  <a:pt x="3518561" y="969668"/>
                </a:lnTo>
                <a:lnTo>
                  <a:pt x="3479062" y="986343"/>
                </a:lnTo>
                <a:lnTo>
                  <a:pt x="3435107" y="992250"/>
                </a:lnTo>
                <a:lnTo>
                  <a:pt x="165367" y="992250"/>
                </a:lnTo>
                <a:lnTo>
                  <a:pt x="121407" y="986343"/>
                </a:lnTo>
                <a:lnTo>
                  <a:pt x="81904" y="969668"/>
                </a:lnTo>
                <a:lnTo>
                  <a:pt x="48436" y="943800"/>
                </a:lnTo>
                <a:lnTo>
                  <a:pt x="22578" y="910312"/>
                </a:lnTo>
                <a:lnTo>
                  <a:pt x="5907" y="870777"/>
                </a:lnTo>
                <a:lnTo>
                  <a:pt x="0" y="826769"/>
                </a:lnTo>
                <a:lnTo>
                  <a:pt x="0" y="165353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864623" y="1069581"/>
            <a:ext cx="935355" cy="287655"/>
          </a:xfrm>
          <a:custGeom>
            <a:avLst/>
            <a:gdLst/>
            <a:ahLst/>
            <a:cxnLst/>
            <a:rect l="l" t="t" r="r" b="b"/>
            <a:pathLst>
              <a:path w="935354" h="287655">
                <a:moveTo>
                  <a:pt x="791339" y="0"/>
                </a:moveTo>
                <a:lnTo>
                  <a:pt x="791339" y="71882"/>
                </a:lnTo>
                <a:lnTo>
                  <a:pt x="0" y="71882"/>
                </a:lnTo>
                <a:lnTo>
                  <a:pt x="0" y="215519"/>
                </a:lnTo>
                <a:lnTo>
                  <a:pt x="791339" y="215519"/>
                </a:lnTo>
                <a:lnTo>
                  <a:pt x="791339" y="287401"/>
                </a:lnTo>
                <a:lnTo>
                  <a:pt x="934977" y="143637"/>
                </a:lnTo>
                <a:lnTo>
                  <a:pt x="79133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1030290" y="801192"/>
            <a:ext cx="2619375" cy="937260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 marR="5080" algn="just">
              <a:lnSpc>
                <a:spcPts val="2330"/>
              </a:lnSpc>
              <a:spcBef>
                <a:spcPts val="335"/>
              </a:spcBef>
            </a:pPr>
            <a:r>
              <a:rPr sz="2100" b="1" spc="25" dirty="0">
                <a:solidFill>
                  <a:srgbClr val="1F497C"/>
                </a:solidFill>
                <a:latin typeface="Times New Roman"/>
                <a:cs typeface="Times New Roman"/>
              </a:rPr>
              <a:t>Максимальная доля  </a:t>
            </a:r>
            <a:r>
              <a:rPr sz="2100" b="1" spc="20" dirty="0">
                <a:solidFill>
                  <a:srgbClr val="1F497C"/>
                </a:solidFill>
                <a:latin typeface="Times New Roman"/>
                <a:cs typeface="Times New Roman"/>
              </a:rPr>
              <a:t>других </a:t>
            </a:r>
            <a:r>
              <a:rPr sz="2100" b="1" spc="25" dirty="0">
                <a:solidFill>
                  <a:srgbClr val="1F497C"/>
                </a:solidFill>
                <a:latin typeface="Times New Roman"/>
                <a:cs typeface="Times New Roman"/>
              </a:rPr>
              <a:t>организаций  </a:t>
            </a:r>
            <a:r>
              <a:rPr sz="2100" b="1" dirty="0">
                <a:solidFill>
                  <a:srgbClr val="1F497C"/>
                </a:solidFill>
                <a:latin typeface="Times New Roman"/>
                <a:cs typeface="Times New Roman"/>
              </a:rPr>
              <a:t>в </a:t>
            </a:r>
            <a:r>
              <a:rPr sz="2100" b="1" spc="30" dirty="0">
                <a:solidFill>
                  <a:srgbClr val="1F497C"/>
                </a:solidFill>
                <a:latin typeface="Times New Roman"/>
                <a:cs typeface="Times New Roman"/>
              </a:rPr>
              <a:t>уставном</a:t>
            </a:r>
            <a:r>
              <a:rPr sz="2100" b="1" spc="-55" dirty="0">
                <a:solidFill>
                  <a:srgbClr val="1F497C"/>
                </a:solidFill>
                <a:latin typeface="Times New Roman"/>
                <a:cs typeface="Times New Roman"/>
              </a:rPr>
              <a:t> </a:t>
            </a:r>
            <a:r>
              <a:rPr sz="2100" b="1" spc="20" dirty="0">
                <a:solidFill>
                  <a:srgbClr val="1F497C"/>
                </a:solidFill>
                <a:latin typeface="Times New Roman"/>
                <a:cs typeface="Times New Roman"/>
              </a:rPr>
              <a:t>капитале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1099498" y="6654800"/>
            <a:ext cx="8044815" cy="906144"/>
          </a:xfrm>
          <a:custGeom>
            <a:avLst/>
            <a:gdLst/>
            <a:ahLst/>
            <a:cxnLst/>
            <a:rect l="l" t="t" r="r" b="b"/>
            <a:pathLst>
              <a:path w="8044815" h="906145">
                <a:moveTo>
                  <a:pt x="7609471" y="0"/>
                </a:moveTo>
                <a:lnTo>
                  <a:pt x="434960" y="0"/>
                </a:lnTo>
                <a:lnTo>
                  <a:pt x="364406" y="1976"/>
                </a:lnTo>
                <a:lnTo>
                  <a:pt x="297477" y="7697"/>
                </a:lnTo>
                <a:lnTo>
                  <a:pt x="235068" y="16852"/>
                </a:lnTo>
                <a:lnTo>
                  <a:pt x="178076" y="29132"/>
                </a:lnTo>
                <a:lnTo>
                  <a:pt x="127395" y="44224"/>
                </a:lnTo>
                <a:lnTo>
                  <a:pt x="83920" y="61818"/>
                </a:lnTo>
                <a:lnTo>
                  <a:pt x="48548" y="81604"/>
                </a:lnTo>
                <a:lnTo>
                  <a:pt x="5692" y="126507"/>
                </a:lnTo>
                <a:lnTo>
                  <a:pt x="0" y="151002"/>
                </a:lnTo>
                <a:lnTo>
                  <a:pt x="0" y="754801"/>
                </a:lnTo>
                <a:lnTo>
                  <a:pt x="22174" y="802518"/>
                </a:lnTo>
                <a:lnTo>
                  <a:pt x="83920" y="843958"/>
                </a:lnTo>
                <a:lnTo>
                  <a:pt x="127395" y="861548"/>
                </a:lnTo>
                <a:lnTo>
                  <a:pt x="178076" y="876637"/>
                </a:lnTo>
                <a:lnTo>
                  <a:pt x="235068" y="888914"/>
                </a:lnTo>
                <a:lnTo>
                  <a:pt x="297477" y="898067"/>
                </a:lnTo>
                <a:lnTo>
                  <a:pt x="364406" y="903788"/>
                </a:lnTo>
                <a:lnTo>
                  <a:pt x="434960" y="905763"/>
                </a:lnTo>
                <a:lnTo>
                  <a:pt x="7609471" y="905763"/>
                </a:lnTo>
                <a:lnTo>
                  <a:pt x="7680050" y="903788"/>
                </a:lnTo>
                <a:lnTo>
                  <a:pt x="7747000" y="898067"/>
                </a:lnTo>
                <a:lnTo>
                  <a:pt x="7809426" y="888914"/>
                </a:lnTo>
                <a:lnTo>
                  <a:pt x="7866434" y="876637"/>
                </a:lnTo>
                <a:lnTo>
                  <a:pt x="7917127" y="861548"/>
                </a:lnTo>
                <a:lnTo>
                  <a:pt x="7960612" y="843958"/>
                </a:lnTo>
                <a:lnTo>
                  <a:pt x="7995991" y="824178"/>
                </a:lnTo>
                <a:lnTo>
                  <a:pt x="8038855" y="779288"/>
                </a:lnTo>
                <a:lnTo>
                  <a:pt x="8044548" y="754801"/>
                </a:lnTo>
                <a:lnTo>
                  <a:pt x="8044548" y="151002"/>
                </a:lnTo>
                <a:lnTo>
                  <a:pt x="8022370" y="103270"/>
                </a:lnTo>
                <a:lnTo>
                  <a:pt x="7960612" y="61818"/>
                </a:lnTo>
                <a:lnTo>
                  <a:pt x="7917127" y="44224"/>
                </a:lnTo>
                <a:lnTo>
                  <a:pt x="7866434" y="29132"/>
                </a:lnTo>
                <a:lnTo>
                  <a:pt x="7809426" y="16852"/>
                </a:lnTo>
                <a:lnTo>
                  <a:pt x="7747000" y="7697"/>
                </a:lnTo>
                <a:lnTo>
                  <a:pt x="7680050" y="1976"/>
                </a:lnTo>
                <a:lnTo>
                  <a:pt x="7609471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128625" y="6657654"/>
            <a:ext cx="8024495" cy="887094"/>
          </a:xfrm>
          <a:custGeom>
            <a:avLst/>
            <a:gdLst/>
            <a:ahLst/>
            <a:cxnLst/>
            <a:rect l="l" t="t" r="r" b="b"/>
            <a:pathLst>
              <a:path w="8024495" h="887095">
                <a:moveTo>
                  <a:pt x="0" y="147854"/>
                </a:moveTo>
                <a:lnTo>
                  <a:pt x="22118" y="101117"/>
                </a:lnTo>
                <a:lnTo>
                  <a:pt x="83710" y="60529"/>
                </a:lnTo>
                <a:lnTo>
                  <a:pt x="127076" y="43301"/>
                </a:lnTo>
                <a:lnTo>
                  <a:pt x="177630" y="28524"/>
                </a:lnTo>
                <a:lnTo>
                  <a:pt x="234480" y="16501"/>
                </a:lnTo>
                <a:lnTo>
                  <a:pt x="296732" y="7536"/>
                </a:lnTo>
                <a:lnTo>
                  <a:pt x="363493" y="1934"/>
                </a:lnTo>
                <a:lnTo>
                  <a:pt x="433870" y="0"/>
                </a:lnTo>
                <a:lnTo>
                  <a:pt x="7590409" y="0"/>
                </a:lnTo>
                <a:lnTo>
                  <a:pt x="7660811" y="1934"/>
                </a:lnTo>
                <a:lnTo>
                  <a:pt x="7727593" y="7536"/>
                </a:lnTo>
                <a:lnTo>
                  <a:pt x="7789864" y="16501"/>
                </a:lnTo>
                <a:lnTo>
                  <a:pt x="7846729" y="28524"/>
                </a:lnTo>
                <a:lnTo>
                  <a:pt x="7897295" y="43301"/>
                </a:lnTo>
                <a:lnTo>
                  <a:pt x="7940670" y="60529"/>
                </a:lnTo>
                <a:lnTo>
                  <a:pt x="7975961" y="79902"/>
                </a:lnTo>
                <a:lnTo>
                  <a:pt x="8018717" y="123869"/>
                </a:lnTo>
                <a:lnTo>
                  <a:pt x="8024397" y="147854"/>
                </a:lnTo>
                <a:lnTo>
                  <a:pt x="8024397" y="739062"/>
                </a:lnTo>
                <a:lnTo>
                  <a:pt x="8002274" y="785783"/>
                </a:lnTo>
                <a:lnTo>
                  <a:pt x="7940670" y="826360"/>
                </a:lnTo>
                <a:lnTo>
                  <a:pt x="7897295" y="843583"/>
                </a:lnTo>
                <a:lnTo>
                  <a:pt x="7846729" y="858357"/>
                </a:lnTo>
                <a:lnTo>
                  <a:pt x="7789864" y="870378"/>
                </a:lnTo>
                <a:lnTo>
                  <a:pt x="7727593" y="879341"/>
                </a:lnTo>
                <a:lnTo>
                  <a:pt x="7660811" y="884942"/>
                </a:lnTo>
                <a:lnTo>
                  <a:pt x="7590409" y="886876"/>
                </a:lnTo>
                <a:lnTo>
                  <a:pt x="433870" y="886876"/>
                </a:lnTo>
                <a:lnTo>
                  <a:pt x="363493" y="884942"/>
                </a:lnTo>
                <a:lnTo>
                  <a:pt x="296732" y="879341"/>
                </a:lnTo>
                <a:lnTo>
                  <a:pt x="234480" y="870378"/>
                </a:lnTo>
                <a:lnTo>
                  <a:pt x="177630" y="858357"/>
                </a:lnTo>
                <a:lnTo>
                  <a:pt x="127076" y="843583"/>
                </a:lnTo>
                <a:lnTo>
                  <a:pt x="83710" y="826360"/>
                </a:lnTo>
                <a:lnTo>
                  <a:pt x="48426" y="806992"/>
                </a:lnTo>
                <a:lnTo>
                  <a:pt x="5678" y="763039"/>
                </a:lnTo>
                <a:lnTo>
                  <a:pt x="0" y="739062"/>
                </a:lnTo>
                <a:lnTo>
                  <a:pt x="0" y="147854"/>
                </a:lnTo>
                <a:close/>
              </a:path>
            </a:pathLst>
          </a:custGeom>
          <a:ln w="2030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1270002" y="6728715"/>
            <a:ext cx="7659370" cy="611505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12700" marR="5080">
              <a:lnSpc>
                <a:spcPts val="2210"/>
              </a:lnSpc>
              <a:spcBef>
                <a:spcPts val="330"/>
              </a:spcBef>
            </a:pPr>
            <a:r>
              <a:rPr sz="2000" b="1" spc="20" dirty="0">
                <a:solidFill>
                  <a:srgbClr val="1F497C"/>
                </a:solidFill>
                <a:latin typeface="Times New Roman"/>
                <a:cs typeface="Times New Roman"/>
              </a:rPr>
              <a:t>Организации </a:t>
            </a:r>
            <a:r>
              <a:rPr sz="2000" b="1" dirty="0">
                <a:solidFill>
                  <a:srgbClr val="1F497C"/>
                </a:solidFill>
                <a:latin typeface="Times New Roman"/>
                <a:cs typeface="Times New Roman"/>
              </a:rPr>
              <a:t>и </a:t>
            </a:r>
            <a:r>
              <a:rPr sz="2000" b="1" spc="5" dirty="0">
                <a:solidFill>
                  <a:srgbClr val="1F497C"/>
                </a:solidFill>
                <a:latin typeface="Times New Roman"/>
                <a:cs typeface="Times New Roman"/>
              </a:rPr>
              <a:t>предприятия, </a:t>
            </a:r>
            <a:r>
              <a:rPr sz="2000" b="1" spc="15" dirty="0">
                <a:solidFill>
                  <a:srgbClr val="1F497C"/>
                </a:solidFill>
                <a:latin typeface="Times New Roman"/>
                <a:cs typeface="Times New Roman"/>
              </a:rPr>
              <a:t>которые имеют </a:t>
            </a:r>
            <a:r>
              <a:rPr sz="2000" b="1" spc="30" dirty="0">
                <a:solidFill>
                  <a:srgbClr val="1F497C"/>
                </a:solidFill>
                <a:latin typeface="Times New Roman"/>
                <a:cs typeface="Times New Roman"/>
              </a:rPr>
              <a:t>филиалы </a:t>
            </a:r>
            <a:r>
              <a:rPr sz="2000" b="1" dirty="0">
                <a:solidFill>
                  <a:srgbClr val="1F497C"/>
                </a:solidFill>
                <a:latin typeface="Times New Roman"/>
                <a:cs typeface="Times New Roman"/>
              </a:rPr>
              <a:t>и  </a:t>
            </a:r>
            <a:r>
              <a:rPr sz="2000" b="1" spc="5" dirty="0">
                <a:solidFill>
                  <a:srgbClr val="1F497C"/>
                </a:solidFill>
                <a:latin typeface="Times New Roman"/>
                <a:cs typeface="Times New Roman"/>
              </a:rPr>
              <a:t>представительства, причем, </a:t>
            </a:r>
            <a:r>
              <a:rPr sz="2000" b="1" spc="15" dirty="0">
                <a:solidFill>
                  <a:srgbClr val="1F497C"/>
                </a:solidFill>
                <a:latin typeface="Times New Roman"/>
                <a:cs typeface="Times New Roman"/>
              </a:rPr>
              <a:t>независимо </a:t>
            </a:r>
            <a:r>
              <a:rPr sz="2000" b="1" spc="10" dirty="0">
                <a:solidFill>
                  <a:srgbClr val="1F497C"/>
                </a:solidFill>
                <a:latin typeface="Times New Roman"/>
                <a:cs typeface="Times New Roman"/>
              </a:rPr>
              <a:t>от </a:t>
            </a:r>
            <a:r>
              <a:rPr sz="2000" b="1" spc="15" dirty="0">
                <a:solidFill>
                  <a:srgbClr val="1F497C"/>
                </a:solidFill>
                <a:latin typeface="Times New Roman"/>
                <a:cs typeface="Times New Roman"/>
              </a:rPr>
              <a:t>места </a:t>
            </a:r>
            <a:r>
              <a:rPr sz="2000" b="1" spc="10" dirty="0">
                <a:solidFill>
                  <a:srgbClr val="1F497C"/>
                </a:solidFill>
                <a:latin typeface="Times New Roman"/>
                <a:cs typeface="Times New Roman"/>
              </a:rPr>
              <a:t>их</a:t>
            </a:r>
            <a:r>
              <a:rPr sz="2000" b="1" spc="-5" dirty="0">
                <a:solidFill>
                  <a:srgbClr val="1F497C"/>
                </a:solidFill>
                <a:latin typeface="Times New Roman"/>
                <a:cs typeface="Times New Roman"/>
              </a:rPr>
              <a:t> </a:t>
            </a:r>
            <a:r>
              <a:rPr sz="2000" b="1" spc="25" dirty="0">
                <a:solidFill>
                  <a:srgbClr val="1F497C"/>
                </a:solidFill>
                <a:latin typeface="Times New Roman"/>
                <a:cs typeface="Times New Roman"/>
              </a:rPr>
              <a:t>нахождения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0299739" y="7065505"/>
            <a:ext cx="19304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spc="-130" dirty="0">
                <a:solidFill>
                  <a:srgbClr val="1F497C"/>
                </a:solidFill>
                <a:latin typeface="Arial"/>
                <a:cs typeface="Arial"/>
              </a:rPr>
              <a:t>4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98709" y="6731304"/>
            <a:ext cx="199390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50" dirty="0">
                <a:solidFill>
                  <a:srgbClr val="FFFFFF"/>
                </a:solidFill>
                <a:latin typeface="Trebuchet MS"/>
                <a:cs typeface="Trebuchet MS"/>
              </a:rPr>
              <a:t>5</a:t>
            </a:r>
            <a:endParaRPr sz="2700">
              <a:latin typeface="Trebuchet MS"/>
              <a:cs typeface="Trebuchet MS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587375" y="1830451"/>
          <a:ext cx="9361805" cy="51104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43480"/>
                <a:gridCol w="6918325"/>
              </a:tblGrid>
              <a:tr h="530225">
                <a:tc>
                  <a:txBody>
                    <a:bodyPr/>
                    <a:lstStyle/>
                    <a:p>
                      <a:pPr marL="111315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2000" b="1" i="1" dirty="0">
                          <a:solidFill>
                            <a:srgbClr val="244060"/>
                          </a:solidFill>
                          <a:latin typeface="Times New Roman"/>
                          <a:cs typeface="Times New Roman"/>
                        </a:rPr>
                        <a:t>Налог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5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61514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2000" b="1" i="1" dirty="0">
                          <a:solidFill>
                            <a:srgbClr val="244060"/>
                          </a:solidFill>
                          <a:latin typeface="Times New Roman"/>
                          <a:cs typeface="Times New Roman"/>
                        </a:rPr>
                        <a:t>Исключения,</a:t>
                      </a:r>
                      <a:r>
                        <a:rPr sz="2000" b="1" i="1" spc="-35" dirty="0">
                          <a:solidFill>
                            <a:srgbClr val="24406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i="1" spc="-5" dirty="0">
                          <a:solidFill>
                            <a:srgbClr val="244060"/>
                          </a:solidFill>
                          <a:latin typeface="Times New Roman"/>
                          <a:cs typeface="Times New Roman"/>
                        </a:rPr>
                        <a:t>особенности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95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75285">
                <a:tc gridSpan="2">
                  <a:txBody>
                    <a:bodyPr/>
                    <a:lstStyle/>
                    <a:p>
                      <a:pPr marL="11430" algn="ctr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b="1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Для</a:t>
                      </a:r>
                      <a:r>
                        <a:rPr sz="2000" b="1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организаций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776605">
                <a:tc>
                  <a:txBody>
                    <a:bodyPr/>
                    <a:lstStyle/>
                    <a:p>
                      <a:pPr marL="37465" marR="248285">
                        <a:lnSpc>
                          <a:spcPts val="2350"/>
                        </a:lnSpc>
                        <a:spcBef>
                          <a:spcPts val="55"/>
                        </a:spcBef>
                      </a:pPr>
                      <a:r>
                        <a:rPr sz="2000" b="1" spc="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Налог 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2000" b="1" spc="-10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прибыль  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организаций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69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" marR="1011555" indent="126364">
                        <a:lnSpc>
                          <a:spcPts val="2400"/>
                        </a:lnSpc>
                        <a:spcBef>
                          <a:spcPts val="15"/>
                        </a:spcBef>
                      </a:pP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За </a:t>
                      </a:r>
                      <a:r>
                        <a:rPr sz="20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исключением </a:t>
                      </a:r>
                      <a:r>
                        <a:rPr sz="2000" b="1" spc="-3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доходов, 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облагаемых по ставкам,  указанным 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п. 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3 и 4 </a:t>
                      </a:r>
                      <a:r>
                        <a:rPr sz="2000" b="1" spc="-6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ст. </a:t>
                      </a:r>
                      <a:r>
                        <a:rPr sz="2000" b="1" spc="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284 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НК</a:t>
                      </a:r>
                      <a:r>
                        <a:rPr sz="2000" b="1" spc="-4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2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РФ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091689">
                <a:tc>
                  <a:txBody>
                    <a:bodyPr/>
                    <a:lstStyle/>
                    <a:p>
                      <a:pPr marL="37465">
                        <a:lnSpc>
                          <a:spcPts val="2335"/>
                        </a:lnSpc>
                      </a:pPr>
                      <a:r>
                        <a:rPr sz="2000" b="1" spc="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Налог</a:t>
                      </a:r>
                      <a:r>
                        <a:rPr sz="2000" b="1" spc="-2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37465" marR="923290">
                        <a:lnSpc>
                          <a:spcPts val="2360"/>
                        </a:lnSpc>
                        <a:spcBef>
                          <a:spcPts val="110"/>
                        </a:spcBef>
                      </a:pP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имущество  о</a:t>
                      </a:r>
                      <a:r>
                        <a:rPr sz="2000" b="1" spc="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г</a:t>
                      </a:r>
                      <a:r>
                        <a:rPr sz="2000" b="1" spc="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ни</a:t>
                      </a:r>
                      <a:r>
                        <a:rPr sz="20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з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аций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" marR="111760" indent="126364">
                        <a:lnSpc>
                          <a:spcPts val="2400"/>
                        </a:lnSpc>
                        <a:spcBef>
                          <a:spcPts val="15"/>
                        </a:spcBef>
                      </a:pP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Для организаций, 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применяющих 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УСН, 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устанавливается  обязанность </a:t>
                      </a:r>
                      <a:r>
                        <a:rPr sz="2000" b="1" spc="-1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уплачивать 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налог 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имущество в</a:t>
                      </a:r>
                      <a:r>
                        <a:rPr sz="2000" b="1" spc="-6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отношении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37465">
                        <a:lnSpc>
                          <a:spcPts val="2325"/>
                        </a:lnSpc>
                      </a:pPr>
                      <a:r>
                        <a:rPr sz="2000" b="1" spc="-2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объектов </a:t>
                      </a:r>
                      <a:r>
                        <a:rPr sz="20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недвижимости,</a:t>
                      </a:r>
                      <a:r>
                        <a:rPr sz="2000" b="1" u="heavy" spc="-10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 налоговая </a:t>
                      </a:r>
                      <a:r>
                        <a:rPr sz="2000" b="1" u="heavy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база </a:t>
                      </a:r>
                      <a:r>
                        <a:rPr sz="2000" b="1" u="heavy" spc="-5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по</a:t>
                      </a:r>
                      <a:r>
                        <a:rPr sz="2000" b="1" u="heavy" spc="-55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u="heavy" spc="-15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которым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37465" marR="117475" indent="-635">
                        <a:lnSpc>
                          <a:spcPct val="100000"/>
                        </a:lnSpc>
                      </a:pPr>
                      <a:r>
                        <a:rPr sz="2000" u="heavy" spc="-500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u="heavy" spc="-5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определяется </a:t>
                      </a:r>
                      <a:r>
                        <a:rPr sz="2000" b="1" u="heavy" spc="-15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как </a:t>
                      </a:r>
                      <a:r>
                        <a:rPr sz="2000" b="1" u="heavy" spc="-5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их </a:t>
                      </a:r>
                      <a:r>
                        <a:rPr sz="2000" b="1" u="heavy" spc="-10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кадастровая </a:t>
                      </a:r>
                      <a:r>
                        <a:rPr sz="2000" b="1" u="heavy" spc="-5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стоимость,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которые  включены 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20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перечень, 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определяемый 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соответствии 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п. 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7  </a:t>
                      </a:r>
                      <a:r>
                        <a:rPr sz="2000" b="1" spc="-6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ст. 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378.2 НК</a:t>
                      </a:r>
                      <a:r>
                        <a:rPr sz="2000" b="1" spc="2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РФ.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336675">
                <a:tc>
                  <a:txBody>
                    <a:bodyPr/>
                    <a:lstStyle/>
                    <a:p>
                      <a:pPr marL="37465">
                        <a:lnSpc>
                          <a:spcPts val="2340"/>
                        </a:lnSpc>
                      </a:pPr>
                      <a:r>
                        <a:rPr sz="2000" b="1" spc="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Налог</a:t>
                      </a:r>
                      <a:r>
                        <a:rPr sz="2000" b="1" spc="-2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37465" marR="883285">
                        <a:lnSpc>
                          <a:spcPts val="2350"/>
                        </a:lnSpc>
                        <a:spcBef>
                          <a:spcPts val="120"/>
                        </a:spcBef>
                      </a:pPr>
                      <a:r>
                        <a:rPr sz="20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2000" b="1" spc="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б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2000" b="1" spc="-2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лен</a:t>
                      </a:r>
                      <a:r>
                        <a:rPr sz="2000" b="1" spc="-1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ую  </a:t>
                      </a:r>
                      <a:r>
                        <a:rPr sz="20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стоимость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>
                        <a:lnSpc>
                          <a:spcPts val="2290"/>
                        </a:lnSpc>
                      </a:pP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НДС 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при ввозе </a:t>
                      </a:r>
                      <a:r>
                        <a:rPr sz="2000" b="1" spc="-2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товаров 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20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таможенную 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территорию</a:t>
                      </a:r>
                      <a:r>
                        <a:rPr sz="2000" b="1" spc="-8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РФ;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37465">
                        <a:lnSpc>
                          <a:spcPct val="100000"/>
                        </a:lnSpc>
                      </a:pP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НДС, </a:t>
                      </a:r>
                      <a:r>
                        <a:rPr sz="20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уплачиваемый 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20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соответствии 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со </a:t>
                      </a:r>
                      <a:r>
                        <a:rPr sz="2000" b="1" spc="-6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ст. </a:t>
                      </a:r>
                      <a:r>
                        <a:rPr sz="20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174.1 НК</a:t>
                      </a:r>
                      <a:r>
                        <a:rPr sz="2000" b="1" spc="-1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РФ.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28471" y="453389"/>
            <a:ext cx="8506460" cy="1078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300" dirty="0"/>
              <a:t>Преимущества применения УСНО, </a:t>
            </a:r>
            <a:r>
              <a:rPr sz="2300" spc="-10" dirty="0"/>
              <a:t>как </a:t>
            </a:r>
            <a:r>
              <a:rPr sz="2300" dirty="0"/>
              <a:t>и </a:t>
            </a:r>
            <a:r>
              <a:rPr sz="2300" spc="-5" dirty="0"/>
              <a:t>других </a:t>
            </a:r>
            <a:r>
              <a:rPr sz="2300" dirty="0"/>
              <a:t>специальных  </a:t>
            </a:r>
            <a:r>
              <a:rPr sz="2300" spc="-15" dirty="0"/>
              <a:t>налоговых режимов (ЕНВД, </a:t>
            </a:r>
            <a:r>
              <a:rPr sz="2300" spc="-10" dirty="0"/>
              <a:t>ЕСХН), </a:t>
            </a:r>
            <a:r>
              <a:rPr sz="2300" spc="-5" dirty="0"/>
              <a:t>заключается, прежде всего,  </a:t>
            </a:r>
            <a:r>
              <a:rPr sz="2300" dirty="0"/>
              <a:t>в </a:t>
            </a:r>
            <a:r>
              <a:rPr sz="2300" spc="-10" dirty="0"/>
              <a:t>освобождении </a:t>
            </a:r>
            <a:r>
              <a:rPr sz="2300" spc="-20" dirty="0"/>
              <a:t>от </a:t>
            </a:r>
            <a:r>
              <a:rPr sz="2300" spc="-10" dirty="0"/>
              <a:t>уплаты </a:t>
            </a:r>
            <a:r>
              <a:rPr sz="2300" spc="-5" dirty="0"/>
              <a:t>других</a:t>
            </a:r>
            <a:r>
              <a:rPr sz="2300" spc="-85" dirty="0"/>
              <a:t> </a:t>
            </a:r>
            <a:r>
              <a:rPr sz="2300" spc="-15" dirty="0"/>
              <a:t>налогов</a:t>
            </a:r>
            <a:endParaRPr sz="23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98709" y="6731304"/>
            <a:ext cx="199390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spc="-50" dirty="0">
                <a:solidFill>
                  <a:srgbClr val="FFFFFF"/>
                </a:solidFill>
                <a:latin typeface="Trebuchet MS"/>
                <a:cs typeface="Trebuchet MS"/>
              </a:rPr>
              <a:t>6</a:t>
            </a:r>
            <a:endParaRPr sz="2700">
              <a:latin typeface="Trebuchet MS"/>
              <a:cs typeface="Trebuchet MS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731837" y="1757426"/>
          <a:ext cx="9072245" cy="51231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92070"/>
                <a:gridCol w="6480175"/>
              </a:tblGrid>
              <a:tr h="432434">
                <a:tc>
                  <a:txBody>
                    <a:bodyPr/>
                    <a:lstStyle/>
                    <a:p>
                      <a:pPr marL="118681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b="1" i="1" dirty="0">
                          <a:solidFill>
                            <a:srgbClr val="244060"/>
                          </a:solidFill>
                          <a:latin typeface="Times New Roman"/>
                          <a:cs typeface="Times New Roman"/>
                        </a:rPr>
                        <a:t>Налог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6913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b="1" i="1" dirty="0">
                          <a:solidFill>
                            <a:srgbClr val="244060"/>
                          </a:solidFill>
                          <a:latin typeface="Times New Roman"/>
                          <a:cs typeface="Times New Roman"/>
                        </a:rPr>
                        <a:t>Исключения,</a:t>
                      </a:r>
                      <a:r>
                        <a:rPr sz="2000" b="1" i="1" spc="-35" dirty="0">
                          <a:solidFill>
                            <a:srgbClr val="24406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i="1" spc="-5" dirty="0">
                          <a:solidFill>
                            <a:srgbClr val="244060"/>
                          </a:solidFill>
                          <a:latin typeface="Times New Roman"/>
                          <a:cs typeface="Times New Roman"/>
                        </a:rPr>
                        <a:t>особенности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44500">
                <a:tc gridSpan="2">
                  <a:txBody>
                    <a:bodyPr/>
                    <a:lstStyle/>
                    <a:p>
                      <a:pPr marL="2168525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r>
                        <a:rPr sz="2000" b="1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Для </a:t>
                      </a:r>
                      <a:r>
                        <a:rPr sz="2000" b="1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индивидуальных</a:t>
                      </a:r>
                      <a:r>
                        <a:rPr sz="2000" b="1" spc="-3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000" b="1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предпринимателей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499870">
                <a:tc>
                  <a:txBody>
                    <a:bodyPr/>
                    <a:lstStyle/>
                    <a:p>
                      <a:pPr marL="37465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Налог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800" b="1" spc="-2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3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доходы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3746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физических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лиц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762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2105"/>
                        </a:lnSpc>
                      </a:pPr>
                      <a:r>
                        <a:rPr sz="1800" b="1" spc="-2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Только 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8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отношении </a:t>
                      </a:r>
                      <a:r>
                        <a:rPr sz="1800" b="1" spc="-3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доходов,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полученных</a:t>
                      </a:r>
                      <a:r>
                        <a:rPr sz="1800" b="1" spc="8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1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от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37465" marR="41275" algn="just">
                        <a:lnSpc>
                          <a:spcPct val="98900"/>
                        </a:lnSpc>
                        <a:spcBef>
                          <a:spcPts val="25"/>
                        </a:spcBef>
                      </a:pPr>
                      <a:r>
                        <a:rPr sz="18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предпринимательской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деятельности, 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за </a:t>
                      </a:r>
                      <a:r>
                        <a:rPr sz="18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исключением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налога,  </a:t>
                      </a:r>
                      <a:r>
                        <a:rPr sz="1800" b="1" spc="-1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уплачиваемого 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800" b="1" spc="-3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доходов, </a:t>
                      </a:r>
                      <a:r>
                        <a:rPr sz="18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облагаемых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по </a:t>
                      </a:r>
                      <a:r>
                        <a:rPr sz="1800" b="1" spc="-1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налоговым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ставкам,  </a:t>
                      </a:r>
                      <a:r>
                        <a:rPr sz="18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предусмотренным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п. 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2, 4, 5 </a:t>
                      </a:r>
                      <a:r>
                        <a:rPr sz="1800" b="1" spc="-5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ст. 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224 НК</a:t>
                      </a:r>
                      <a:r>
                        <a:rPr sz="1800" b="1" spc="3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1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РФ.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14195">
                <a:tc>
                  <a:txBody>
                    <a:bodyPr/>
                    <a:lstStyle/>
                    <a:p>
                      <a:pPr marL="3746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Налог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800" b="1" spc="-3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имущество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3746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физических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лиц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82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7465" marR="62230" indent="114300">
                        <a:lnSpc>
                          <a:spcPts val="2160"/>
                        </a:lnSpc>
                        <a:spcBef>
                          <a:spcPts val="15"/>
                        </a:spcBef>
                      </a:pP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Для ИП,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применяющих 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УСН, </a:t>
                      </a:r>
                      <a:r>
                        <a:rPr sz="18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устанавливается обязанность  </a:t>
                      </a:r>
                      <a:r>
                        <a:rPr sz="1800" b="1" spc="-1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уплачивать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налог на имущество 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8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отношении</a:t>
                      </a:r>
                      <a:r>
                        <a:rPr sz="1800" b="1" spc="7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2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объектов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37465">
                        <a:lnSpc>
                          <a:spcPts val="2090"/>
                        </a:lnSpc>
                      </a:pPr>
                      <a:r>
                        <a:rPr sz="18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недвижимости,</a:t>
                      </a:r>
                      <a:r>
                        <a:rPr sz="1800" b="1" u="heavy" spc="-10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u="heavy" spc="-15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налоговая </a:t>
                      </a:r>
                      <a:r>
                        <a:rPr sz="1800" b="1" u="heavy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база </a:t>
                      </a:r>
                      <a:r>
                        <a:rPr sz="1800" b="1" u="heavy" spc="-5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по </a:t>
                      </a:r>
                      <a:r>
                        <a:rPr sz="1800" b="1" u="heavy" spc="-15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которым </a:t>
                      </a:r>
                      <a:r>
                        <a:rPr sz="1800" b="1" u="heavy" spc="-5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определяется</a:t>
                      </a:r>
                      <a:r>
                        <a:rPr sz="1800" b="1" u="heavy" spc="105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u="heavy" spc="-15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как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37465" marR="361950" indent="-635">
                        <a:lnSpc>
                          <a:spcPct val="100000"/>
                        </a:lnSpc>
                      </a:pPr>
                      <a:r>
                        <a:rPr sz="1800" u="heavy" spc="-445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u="heavy" spc="-5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их </a:t>
                      </a:r>
                      <a:r>
                        <a:rPr sz="1800" b="1" u="heavy" spc="-10" dirty="0">
                          <a:solidFill>
                            <a:srgbClr val="1F487C"/>
                          </a:solidFill>
                          <a:uFill>
                            <a:solidFill>
                              <a:srgbClr val="1F487C"/>
                            </a:solidFill>
                          </a:uFill>
                          <a:latin typeface="Times New Roman"/>
                          <a:cs typeface="Times New Roman"/>
                        </a:rPr>
                        <a:t>кадастровая стоимость,</a:t>
                      </a:r>
                      <a:r>
                        <a:rPr sz="18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1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которые включены 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8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перечень, 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определяемый 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соответствии 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п. 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7 </a:t>
                      </a:r>
                      <a:r>
                        <a:rPr sz="1800" b="1" spc="-5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ст. 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378.2 НК</a:t>
                      </a:r>
                      <a:r>
                        <a:rPr sz="1800" b="1" spc="4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1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РФ.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932180">
                <a:tc>
                  <a:txBody>
                    <a:bodyPr/>
                    <a:lstStyle/>
                    <a:p>
                      <a:pPr marL="37465">
                        <a:lnSpc>
                          <a:spcPct val="100000"/>
                        </a:lnSpc>
                        <a:spcBef>
                          <a:spcPts val="65"/>
                        </a:spcBef>
                      </a:pP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Налог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</a:t>
                      </a:r>
                      <a:r>
                        <a:rPr sz="1800" b="1" spc="-4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добавленную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3746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8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стоимость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82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ts val="2060"/>
                        </a:lnSpc>
                      </a:pP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НДС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при ввозе </a:t>
                      </a:r>
                      <a:r>
                        <a:rPr sz="1800" b="1" spc="-2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товаров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800" b="1" spc="-1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таможенную </a:t>
                      </a:r>
                      <a:r>
                        <a:rPr sz="18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территорию</a:t>
                      </a:r>
                      <a:r>
                        <a:rPr sz="1800" b="1" spc="13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1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РФ;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  <a:p>
                      <a:pPr marL="37465">
                        <a:lnSpc>
                          <a:spcPct val="100000"/>
                        </a:lnSpc>
                      </a:pP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НДС, </a:t>
                      </a:r>
                      <a:r>
                        <a:rPr sz="1800" b="1" spc="-1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уплачиваемый 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в </a:t>
                      </a:r>
                      <a:r>
                        <a:rPr sz="1800" b="1" spc="-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соответствии 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со </a:t>
                      </a:r>
                      <a:r>
                        <a:rPr sz="1800" b="1" spc="-50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ст. </a:t>
                      </a:r>
                      <a:r>
                        <a:rPr sz="1800" b="1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174.1 НК</a:t>
                      </a:r>
                      <a:r>
                        <a:rPr sz="1800" b="1" spc="5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="1" spc="-15" dirty="0">
                          <a:solidFill>
                            <a:srgbClr val="1F487C"/>
                          </a:solidFill>
                          <a:latin typeface="Times New Roman"/>
                          <a:cs typeface="Times New Roman"/>
                        </a:rPr>
                        <a:t>РФ.</a:t>
                      </a:r>
                      <a:endParaRPr sz="1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128471" y="453389"/>
            <a:ext cx="8506460" cy="1078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300" dirty="0"/>
              <a:t>Преимущества применения УСНО, </a:t>
            </a:r>
            <a:r>
              <a:rPr sz="2300" spc="-10" dirty="0"/>
              <a:t>как </a:t>
            </a:r>
            <a:r>
              <a:rPr sz="2300" dirty="0"/>
              <a:t>и </a:t>
            </a:r>
            <a:r>
              <a:rPr sz="2300" spc="-5" dirty="0"/>
              <a:t>других </a:t>
            </a:r>
            <a:r>
              <a:rPr sz="2300" dirty="0"/>
              <a:t>специальных  </a:t>
            </a:r>
            <a:r>
              <a:rPr sz="2300" spc="-15" dirty="0"/>
              <a:t>налоговых режимов (ЕНВД, </a:t>
            </a:r>
            <a:r>
              <a:rPr sz="2300" spc="-10" dirty="0"/>
              <a:t>ЕСХН), </a:t>
            </a:r>
            <a:r>
              <a:rPr sz="2300" spc="-5" dirty="0"/>
              <a:t>заключается, прежде всего,  </a:t>
            </a:r>
            <a:r>
              <a:rPr sz="2300" dirty="0"/>
              <a:t>в </a:t>
            </a:r>
            <a:r>
              <a:rPr sz="2300" spc="-10" dirty="0"/>
              <a:t>освобождении </a:t>
            </a:r>
            <a:r>
              <a:rPr sz="2300" spc="-20" dirty="0"/>
              <a:t>от </a:t>
            </a:r>
            <a:r>
              <a:rPr sz="2300" spc="-10" dirty="0"/>
              <a:t>уплаты </a:t>
            </a:r>
            <a:r>
              <a:rPr sz="2300" spc="-5" dirty="0"/>
              <a:t>других</a:t>
            </a:r>
            <a:r>
              <a:rPr sz="2300" spc="-85" dirty="0"/>
              <a:t> </a:t>
            </a:r>
            <a:r>
              <a:rPr sz="2300" spc="-15" dirty="0"/>
              <a:t>налогов</a:t>
            </a:r>
            <a:endParaRPr sz="23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17877" y="596011"/>
            <a:ext cx="748474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046605" algn="l"/>
              </a:tabLst>
            </a:pPr>
            <a:r>
              <a:rPr spc="-15" dirty="0"/>
              <a:t>Специфика	</a:t>
            </a:r>
            <a:r>
              <a:rPr spc="-5" dirty="0"/>
              <a:t>и </a:t>
            </a:r>
            <a:r>
              <a:rPr spc="-10" dirty="0"/>
              <a:t>особенности применения</a:t>
            </a:r>
            <a:r>
              <a:rPr spc="20" dirty="0"/>
              <a:t> </a:t>
            </a:r>
            <a:r>
              <a:rPr spc="-30" dirty="0"/>
              <a:t>ЕСХН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911842" y="6731304"/>
            <a:ext cx="382270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7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 7</a:t>
            </a:r>
          </a:p>
        </p:txBody>
      </p:sp>
      <p:sp>
        <p:nvSpPr>
          <p:cNvPr id="4" name="object 4"/>
          <p:cNvSpPr/>
          <p:nvPr/>
        </p:nvSpPr>
        <p:spPr>
          <a:xfrm>
            <a:off x="884237" y="3684651"/>
            <a:ext cx="4137660" cy="790575"/>
          </a:xfrm>
          <a:custGeom>
            <a:avLst/>
            <a:gdLst/>
            <a:ahLst/>
            <a:cxnLst/>
            <a:rect l="l" t="t" r="r" b="b"/>
            <a:pathLst>
              <a:path w="4137660" h="790575">
                <a:moveTo>
                  <a:pt x="4005262" y="0"/>
                </a:moveTo>
                <a:lnTo>
                  <a:pt x="131762" y="0"/>
                </a:lnTo>
                <a:lnTo>
                  <a:pt x="90115" y="6710"/>
                </a:lnTo>
                <a:lnTo>
                  <a:pt x="53945" y="25400"/>
                </a:lnTo>
                <a:lnTo>
                  <a:pt x="25422" y="53903"/>
                </a:lnTo>
                <a:lnTo>
                  <a:pt x="6717" y="90058"/>
                </a:lnTo>
                <a:lnTo>
                  <a:pt x="0" y="131699"/>
                </a:lnTo>
                <a:lnTo>
                  <a:pt x="0" y="658749"/>
                </a:lnTo>
                <a:lnTo>
                  <a:pt x="6717" y="700402"/>
                </a:lnTo>
                <a:lnTo>
                  <a:pt x="25422" y="736588"/>
                </a:lnTo>
                <a:lnTo>
                  <a:pt x="53945" y="765130"/>
                </a:lnTo>
                <a:lnTo>
                  <a:pt x="90115" y="783851"/>
                </a:lnTo>
                <a:lnTo>
                  <a:pt x="131762" y="790575"/>
                </a:lnTo>
                <a:lnTo>
                  <a:pt x="4005262" y="790575"/>
                </a:lnTo>
                <a:lnTo>
                  <a:pt x="4046916" y="783851"/>
                </a:lnTo>
                <a:lnTo>
                  <a:pt x="4083102" y="765130"/>
                </a:lnTo>
                <a:lnTo>
                  <a:pt x="4111643" y="736588"/>
                </a:lnTo>
                <a:lnTo>
                  <a:pt x="4130364" y="700402"/>
                </a:lnTo>
                <a:lnTo>
                  <a:pt x="4137088" y="658749"/>
                </a:lnTo>
                <a:lnTo>
                  <a:pt x="4137088" y="131699"/>
                </a:lnTo>
                <a:lnTo>
                  <a:pt x="4130364" y="90058"/>
                </a:lnTo>
                <a:lnTo>
                  <a:pt x="4111643" y="53903"/>
                </a:lnTo>
                <a:lnTo>
                  <a:pt x="4083102" y="25400"/>
                </a:lnTo>
                <a:lnTo>
                  <a:pt x="4046916" y="6710"/>
                </a:lnTo>
                <a:lnTo>
                  <a:pt x="4005262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4237" y="3684651"/>
            <a:ext cx="4137660" cy="790575"/>
          </a:xfrm>
          <a:custGeom>
            <a:avLst/>
            <a:gdLst/>
            <a:ahLst/>
            <a:cxnLst/>
            <a:rect l="l" t="t" r="r" b="b"/>
            <a:pathLst>
              <a:path w="4137660" h="790575">
                <a:moveTo>
                  <a:pt x="0" y="131699"/>
                </a:moveTo>
                <a:lnTo>
                  <a:pt x="6717" y="90058"/>
                </a:lnTo>
                <a:lnTo>
                  <a:pt x="25422" y="53903"/>
                </a:lnTo>
                <a:lnTo>
                  <a:pt x="53945" y="25400"/>
                </a:lnTo>
                <a:lnTo>
                  <a:pt x="90115" y="6710"/>
                </a:lnTo>
                <a:lnTo>
                  <a:pt x="131762" y="0"/>
                </a:lnTo>
                <a:lnTo>
                  <a:pt x="4005262" y="0"/>
                </a:lnTo>
                <a:lnTo>
                  <a:pt x="4046916" y="6710"/>
                </a:lnTo>
                <a:lnTo>
                  <a:pt x="4083102" y="25400"/>
                </a:lnTo>
                <a:lnTo>
                  <a:pt x="4111643" y="53903"/>
                </a:lnTo>
                <a:lnTo>
                  <a:pt x="4130364" y="90058"/>
                </a:lnTo>
                <a:lnTo>
                  <a:pt x="4137088" y="131699"/>
                </a:lnTo>
                <a:lnTo>
                  <a:pt x="4137088" y="658749"/>
                </a:lnTo>
                <a:lnTo>
                  <a:pt x="4130364" y="700402"/>
                </a:lnTo>
                <a:lnTo>
                  <a:pt x="4111643" y="736588"/>
                </a:lnTo>
                <a:lnTo>
                  <a:pt x="4083102" y="765130"/>
                </a:lnTo>
                <a:lnTo>
                  <a:pt x="4046916" y="783851"/>
                </a:lnTo>
                <a:lnTo>
                  <a:pt x="4005262" y="790575"/>
                </a:lnTo>
                <a:lnTo>
                  <a:pt x="131762" y="790575"/>
                </a:lnTo>
                <a:lnTo>
                  <a:pt x="90115" y="783851"/>
                </a:lnTo>
                <a:lnTo>
                  <a:pt x="53945" y="765130"/>
                </a:lnTo>
                <a:lnTo>
                  <a:pt x="25422" y="736588"/>
                </a:lnTo>
                <a:lnTo>
                  <a:pt x="6717" y="700402"/>
                </a:lnTo>
                <a:lnTo>
                  <a:pt x="0" y="658749"/>
                </a:lnTo>
                <a:lnTo>
                  <a:pt x="0" y="13169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884426" y="3866769"/>
            <a:ext cx="213804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b="1" spc="-15" dirty="0">
                <a:solidFill>
                  <a:srgbClr val="1F487C"/>
                </a:solidFill>
                <a:latin typeface="Times New Roman"/>
                <a:cs typeface="Times New Roman"/>
              </a:rPr>
              <a:t>Ставка</a:t>
            </a:r>
            <a:r>
              <a:rPr sz="2500" b="1" spc="-5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5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налога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248275" y="3960876"/>
            <a:ext cx="936625" cy="288925"/>
          </a:xfrm>
          <a:custGeom>
            <a:avLst/>
            <a:gdLst/>
            <a:ahLst/>
            <a:cxnLst/>
            <a:rect l="l" t="t" r="r" b="b"/>
            <a:pathLst>
              <a:path w="936625" h="288925">
                <a:moveTo>
                  <a:pt x="792226" y="0"/>
                </a:moveTo>
                <a:lnTo>
                  <a:pt x="792226" y="72136"/>
                </a:lnTo>
                <a:lnTo>
                  <a:pt x="0" y="72136"/>
                </a:lnTo>
                <a:lnTo>
                  <a:pt x="0" y="216662"/>
                </a:lnTo>
                <a:lnTo>
                  <a:pt x="792226" y="216662"/>
                </a:lnTo>
                <a:lnTo>
                  <a:pt x="792226" y="288925"/>
                </a:lnTo>
                <a:lnTo>
                  <a:pt x="936625" y="144399"/>
                </a:lnTo>
                <a:lnTo>
                  <a:pt x="79222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248275" y="3960876"/>
            <a:ext cx="936625" cy="288925"/>
          </a:xfrm>
          <a:custGeom>
            <a:avLst/>
            <a:gdLst/>
            <a:ahLst/>
            <a:cxnLst/>
            <a:rect l="l" t="t" r="r" b="b"/>
            <a:pathLst>
              <a:path w="936625" h="288925">
                <a:moveTo>
                  <a:pt x="0" y="72136"/>
                </a:moveTo>
                <a:lnTo>
                  <a:pt x="792226" y="72136"/>
                </a:lnTo>
                <a:lnTo>
                  <a:pt x="792226" y="0"/>
                </a:lnTo>
                <a:lnTo>
                  <a:pt x="936625" y="144399"/>
                </a:lnTo>
                <a:lnTo>
                  <a:pt x="792226" y="288925"/>
                </a:lnTo>
                <a:lnTo>
                  <a:pt x="792226" y="216662"/>
                </a:lnTo>
                <a:lnTo>
                  <a:pt x="0" y="216662"/>
                </a:lnTo>
                <a:lnTo>
                  <a:pt x="0" y="7213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32601" y="3670300"/>
            <a:ext cx="3040380" cy="792480"/>
          </a:xfrm>
          <a:custGeom>
            <a:avLst/>
            <a:gdLst/>
            <a:ahLst/>
            <a:cxnLst/>
            <a:rect l="l" t="t" r="r" b="b"/>
            <a:pathLst>
              <a:path w="3040379" h="792479">
                <a:moveTo>
                  <a:pt x="2907919" y="0"/>
                </a:moveTo>
                <a:lnTo>
                  <a:pt x="131952" y="0"/>
                </a:lnTo>
                <a:lnTo>
                  <a:pt x="90237" y="6725"/>
                </a:lnTo>
                <a:lnTo>
                  <a:pt x="54013" y="25460"/>
                </a:lnTo>
                <a:lnTo>
                  <a:pt x="25452" y="54041"/>
                </a:lnTo>
                <a:lnTo>
                  <a:pt x="6724" y="90302"/>
                </a:lnTo>
                <a:lnTo>
                  <a:pt x="0" y="132079"/>
                </a:lnTo>
                <a:lnTo>
                  <a:pt x="0" y="660145"/>
                </a:lnTo>
                <a:lnTo>
                  <a:pt x="6724" y="701861"/>
                </a:lnTo>
                <a:lnTo>
                  <a:pt x="25452" y="738085"/>
                </a:lnTo>
                <a:lnTo>
                  <a:pt x="54013" y="766646"/>
                </a:lnTo>
                <a:lnTo>
                  <a:pt x="90237" y="785374"/>
                </a:lnTo>
                <a:lnTo>
                  <a:pt x="131952" y="792099"/>
                </a:lnTo>
                <a:lnTo>
                  <a:pt x="2907919" y="792099"/>
                </a:lnTo>
                <a:lnTo>
                  <a:pt x="2949696" y="785374"/>
                </a:lnTo>
                <a:lnTo>
                  <a:pt x="2985957" y="766646"/>
                </a:lnTo>
                <a:lnTo>
                  <a:pt x="3014538" y="738085"/>
                </a:lnTo>
                <a:lnTo>
                  <a:pt x="3033273" y="701861"/>
                </a:lnTo>
                <a:lnTo>
                  <a:pt x="3039999" y="660145"/>
                </a:lnTo>
                <a:lnTo>
                  <a:pt x="3039999" y="132079"/>
                </a:lnTo>
                <a:lnTo>
                  <a:pt x="3033273" y="90302"/>
                </a:lnTo>
                <a:lnTo>
                  <a:pt x="3014538" y="54041"/>
                </a:lnTo>
                <a:lnTo>
                  <a:pt x="2985957" y="25460"/>
                </a:lnTo>
                <a:lnTo>
                  <a:pt x="2949696" y="6725"/>
                </a:lnTo>
                <a:lnTo>
                  <a:pt x="2907919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332601" y="3670300"/>
            <a:ext cx="3040380" cy="792480"/>
          </a:xfrm>
          <a:custGeom>
            <a:avLst/>
            <a:gdLst/>
            <a:ahLst/>
            <a:cxnLst/>
            <a:rect l="l" t="t" r="r" b="b"/>
            <a:pathLst>
              <a:path w="3040379" h="792479">
                <a:moveTo>
                  <a:pt x="0" y="132079"/>
                </a:moveTo>
                <a:lnTo>
                  <a:pt x="6724" y="90302"/>
                </a:lnTo>
                <a:lnTo>
                  <a:pt x="25452" y="54041"/>
                </a:lnTo>
                <a:lnTo>
                  <a:pt x="54013" y="25460"/>
                </a:lnTo>
                <a:lnTo>
                  <a:pt x="90237" y="6725"/>
                </a:lnTo>
                <a:lnTo>
                  <a:pt x="131952" y="0"/>
                </a:lnTo>
                <a:lnTo>
                  <a:pt x="2907919" y="0"/>
                </a:lnTo>
                <a:lnTo>
                  <a:pt x="2949696" y="6725"/>
                </a:lnTo>
                <a:lnTo>
                  <a:pt x="2985957" y="25460"/>
                </a:lnTo>
                <a:lnTo>
                  <a:pt x="3014538" y="54041"/>
                </a:lnTo>
                <a:lnTo>
                  <a:pt x="3033273" y="90302"/>
                </a:lnTo>
                <a:lnTo>
                  <a:pt x="3039999" y="132079"/>
                </a:lnTo>
                <a:lnTo>
                  <a:pt x="3039999" y="660145"/>
                </a:lnTo>
                <a:lnTo>
                  <a:pt x="3033273" y="701861"/>
                </a:lnTo>
                <a:lnTo>
                  <a:pt x="3014538" y="738085"/>
                </a:lnTo>
                <a:lnTo>
                  <a:pt x="2985957" y="766646"/>
                </a:lnTo>
                <a:lnTo>
                  <a:pt x="2949696" y="785374"/>
                </a:lnTo>
                <a:lnTo>
                  <a:pt x="2907919" y="792099"/>
                </a:lnTo>
                <a:lnTo>
                  <a:pt x="131952" y="792099"/>
                </a:lnTo>
                <a:lnTo>
                  <a:pt x="90237" y="785374"/>
                </a:lnTo>
                <a:lnTo>
                  <a:pt x="54013" y="766646"/>
                </a:lnTo>
                <a:lnTo>
                  <a:pt x="25452" y="738085"/>
                </a:lnTo>
                <a:lnTo>
                  <a:pt x="6724" y="701861"/>
                </a:lnTo>
                <a:lnTo>
                  <a:pt x="0" y="660145"/>
                </a:lnTo>
                <a:lnTo>
                  <a:pt x="0" y="13207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545451" y="3796411"/>
            <a:ext cx="615315" cy="497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1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6%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84237" y="4848225"/>
            <a:ext cx="4148454" cy="828675"/>
          </a:xfrm>
          <a:custGeom>
            <a:avLst/>
            <a:gdLst/>
            <a:ahLst/>
            <a:cxnLst/>
            <a:rect l="l" t="t" r="r" b="b"/>
            <a:pathLst>
              <a:path w="4148454" h="828675">
                <a:moveTo>
                  <a:pt x="4009961" y="0"/>
                </a:moveTo>
                <a:lnTo>
                  <a:pt x="138112" y="0"/>
                </a:lnTo>
                <a:lnTo>
                  <a:pt x="94458" y="7042"/>
                </a:lnTo>
                <a:lnTo>
                  <a:pt x="56545" y="26655"/>
                </a:lnTo>
                <a:lnTo>
                  <a:pt x="26648" y="56564"/>
                </a:lnTo>
                <a:lnTo>
                  <a:pt x="7041" y="94496"/>
                </a:lnTo>
                <a:lnTo>
                  <a:pt x="0" y="138175"/>
                </a:lnTo>
                <a:lnTo>
                  <a:pt x="0" y="690499"/>
                </a:lnTo>
                <a:lnTo>
                  <a:pt x="7041" y="734178"/>
                </a:lnTo>
                <a:lnTo>
                  <a:pt x="26648" y="772110"/>
                </a:lnTo>
                <a:lnTo>
                  <a:pt x="56545" y="802019"/>
                </a:lnTo>
                <a:lnTo>
                  <a:pt x="94458" y="821632"/>
                </a:lnTo>
                <a:lnTo>
                  <a:pt x="138112" y="828675"/>
                </a:lnTo>
                <a:lnTo>
                  <a:pt x="4009961" y="828675"/>
                </a:lnTo>
                <a:lnTo>
                  <a:pt x="4053641" y="821632"/>
                </a:lnTo>
                <a:lnTo>
                  <a:pt x="4091572" y="802019"/>
                </a:lnTo>
                <a:lnTo>
                  <a:pt x="4121481" y="772110"/>
                </a:lnTo>
                <a:lnTo>
                  <a:pt x="4141094" y="734178"/>
                </a:lnTo>
                <a:lnTo>
                  <a:pt x="4148137" y="690499"/>
                </a:lnTo>
                <a:lnTo>
                  <a:pt x="4148137" y="138175"/>
                </a:lnTo>
                <a:lnTo>
                  <a:pt x="4141094" y="94496"/>
                </a:lnTo>
                <a:lnTo>
                  <a:pt x="4121481" y="56564"/>
                </a:lnTo>
                <a:lnTo>
                  <a:pt x="4091572" y="26655"/>
                </a:lnTo>
                <a:lnTo>
                  <a:pt x="4053641" y="7042"/>
                </a:lnTo>
                <a:lnTo>
                  <a:pt x="4009961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84237" y="4848225"/>
            <a:ext cx="4148454" cy="828675"/>
          </a:xfrm>
          <a:custGeom>
            <a:avLst/>
            <a:gdLst/>
            <a:ahLst/>
            <a:cxnLst/>
            <a:rect l="l" t="t" r="r" b="b"/>
            <a:pathLst>
              <a:path w="4148454" h="828675">
                <a:moveTo>
                  <a:pt x="0" y="138175"/>
                </a:moveTo>
                <a:lnTo>
                  <a:pt x="7041" y="94496"/>
                </a:lnTo>
                <a:lnTo>
                  <a:pt x="26648" y="56564"/>
                </a:lnTo>
                <a:lnTo>
                  <a:pt x="56545" y="26655"/>
                </a:lnTo>
                <a:lnTo>
                  <a:pt x="94458" y="7042"/>
                </a:lnTo>
                <a:lnTo>
                  <a:pt x="138112" y="0"/>
                </a:lnTo>
                <a:lnTo>
                  <a:pt x="4009961" y="0"/>
                </a:lnTo>
                <a:lnTo>
                  <a:pt x="4053641" y="7042"/>
                </a:lnTo>
                <a:lnTo>
                  <a:pt x="4091572" y="26655"/>
                </a:lnTo>
                <a:lnTo>
                  <a:pt x="4121481" y="56564"/>
                </a:lnTo>
                <a:lnTo>
                  <a:pt x="4141094" y="94496"/>
                </a:lnTo>
                <a:lnTo>
                  <a:pt x="4148137" y="138175"/>
                </a:lnTo>
                <a:lnTo>
                  <a:pt x="4148137" y="690499"/>
                </a:lnTo>
                <a:lnTo>
                  <a:pt x="4141094" y="734178"/>
                </a:lnTo>
                <a:lnTo>
                  <a:pt x="4121481" y="772110"/>
                </a:lnTo>
                <a:lnTo>
                  <a:pt x="4091572" y="802019"/>
                </a:lnTo>
                <a:lnTo>
                  <a:pt x="4053641" y="821632"/>
                </a:lnTo>
                <a:lnTo>
                  <a:pt x="4009961" y="828675"/>
                </a:lnTo>
                <a:lnTo>
                  <a:pt x="138112" y="828675"/>
                </a:lnTo>
                <a:lnTo>
                  <a:pt x="94458" y="821632"/>
                </a:lnTo>
                <a:lnTo>
                  <a:pt x="56545" y="802019"/>
                </a:lnTo>
                <a:lnTo>
                  <a:pt x="26648" y="772110"/>
                </a:lnTo>
                <a:lnTo>
                  <a:pt x="7041" y="734178"/>
                </a:lnTo>
                <a:lnTo>
                  <a:pt x="0" y="690499"/>
                </a:lnTo>
                <a:lnTo>
                  <a:pt x="0" y="13817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115669" y="5049773"/>
            <a:ext cx="3685540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b="1" spc="-15" dirty="0">
                <a:solidFill>
                  <a:srgbClr val="1F487C"/>
                </a:solidFill>
                <a:latin typeface="Times New Roman"/>
                <a:cs typeface="Times New Roman"/>
              </a:rPr>
              <a:t>Объект</a:t>
            </a:r>
            <a:r>
              <a:rPr sz="2500" b="1" spc="-20" dirty="0">
                <a:solidFill>
                  <a:srgbClr val="1F487C"/>
                </a:solidFill>
                <a:latin typeface="Times New Roman"/>
                <a:cs typeface="Times New Roman"/>
              </a:rPr>
              <a:t> налогообложения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248275" y="5165725"/>
            <a:ext cx="936625" cy="288925"/>
          </a:xfrm>
          <a:custGeom>
            <a:avLst/>
            <a:gdLst/>
            <a:ahLst/>
            <a:cxnLst/>
            <a:rect l="l" t="t" r="r" b="b"/>
            <a:pathLst>
              <a:path w="936625" h="288925">
                <a:moveTo>
                  <a:pt x="792226" y="0"/>
                </a:moveTo>
                <a:lnTo>
                  <a:pt x="792226" y="72262"/>
                </a:lnTo>
                <a:lnTo>
                  <a:pt x="0" y="72262"/>
                </a:lnTo>
                <a:lnTo>
                  <a:pt x="0" y="216662"/>
                </a:lnTo>
                <a:lnTo>
                  <a:pt x="792226" y="216662"/>
                </a:lnTo>
                <a:lnTo>
                  <a:pt x="792226" y="288925"/>
                </a:lnTo>
                <a:lnTo>
                  <a:pt x="936625" y="144399"/>
                </a:lnTo>
                <a:lnTo>
                  <a:pt x="792226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248275" y="5165725"/>
            <a:ext cx="936625" cy="288925"/>
          </a:xfrm>
          <a:custGeom>
            <a:avLst/>
            <a:gdLst/>
            <a:ahLst/>
            <a:cxnLst/>
            <a:rect l="l" t="t" r="r" b="b"/>
            <a:pathLst>
              <a:path w="936625" h="288925">
                <a:moveTo>
                  <a:pt x="0" y="72262"/>
                </a:moveTo>
                <a:lnTo>
                  <a:pt x="792226" y="72262"/>
                </a:lnTo>
                <a:lnTo>
                  <a:pt x="792226" y="0"/>
                </a:lnTo>
                <a:lnTo>
                  <a:pt x="936625" y="144399"/>
                </a:lnTo>
                <a:lnTo>
                  <a:pt x="792226" y="288925"/>
                </a:lnTo>
                <a:lnTo>
                  <a:pt x="792226" y="216662"/>
                </a:lnTo>
                <a:lnTo>
                  <a:pt x="0" y="216662"/>
                </a:lnTo>
                <a:lnTo>
                  <a:pt x="0" y="7226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23912" y="1620901"/>
            <a:ext cx="4210685" cy="1656080"/>
          </a:xfrm>
          <a:custGeom>
            <a:avLst/>
            <a:gdLst/>
            <a:ahLst/>
            <a:cxnLst/>
            <a:rect l="l" t="t" r="r" b="b"/>
            <a:pathLst>
              <a:path w="4210685" h="1656079">
                <a:moveTo>
                  <a:pt x="3934142" y="0"/>
                </a:moveTo>
                <a:lnTo>
                  <a:pt x="275971" y="0"/>
                </a:lnTo>
                <a:lnTo>
                  <a:pt x="226365" y="4442"/>
                </a:lnTo>
                <a:lnTo>
                  <a:pt x="179676" y="17251"/>
                </a:lnTo>
                <a:lnTo>
                  <a:pt x="136683" y="37648"/>
                </a:lnTo>
                <a:lnTo>
                  <a:pt x="98167" y="64856"/>
                </a:lnTo>
                <a:lnTo>
                  <a:pt x="64905" y="98098"/>
                </a:lnTo>
                <a:lnTo>
                  <a:pt x="37678" y="136595"/>
                </a:lnTo>
                <a:lnTo>
                  <a:pt x="17265" y="179570"/>
                </a:lnTo>
                <a:lnTo>
                  <a:pt x="4446" y="226246"/>
                </a:lnTo>
                <a:lnTo>
                  <a:pt x="0" y="275843"/>
                </a:lnTo>
                <a:lnTo>
                  <a:pt x="0" y="1379727"/>
                </a:lnTo>
                <a:lnTo>
                  <a:pt x="4446" y="1429330"/>
                </a:lnTo>
                <a:lnTo>
                  <a:pt x="17265" y="1476017"/>
                </a:lnTo>
                <a:lnTo>
                  <a:pt x="37678" y="1519009"/>
                </a:lnTo>
                <a:lnTo>
                  <a:pt x="64905" y="1557526"/>
                </a:lnTo>
                <a:lnTo>
                  <a:pt x="98167" y="1590789"/>
                </a:lnTo>
                <a:lnTo>
                  <a:pt x="136683" y="1618017"/>
                </a:lnTo>
                <a:lnTo>
                  <a:pt x="179676" y="1638431"/>
                </a:lnTo>
                <a:lnTo>
                  <a:pt x="226365" y="1651252"/>
                </a:lnTo>
                <a:lnTo>
                  <a:pt x="275971" y="1655699"/>
                </a:lnTo>
                <a:lnTo>
                  <a:pt x="3934142" y="1655699"/>
                </a:lnTo>
                <a:lnTo>
                  <a:pt x="3983744" y="1651252"/>
                </a:lnTo>
                <a:lnTo>
                  <a:pt x="4030431" y="1638431"/>
                </a:lnTo>
                <a:lnTo>
                  <a:pt x="4073423" y="1618017"/>
                </a:lnTo>
                <a:lnTo>
                  <a:pt x="4111941" y="1590789"/>
                </a:lnTo>
                <a:lnTo>
                  <a:pt x="4145203" y="1557526"/>
                </a:lnTo>
                <a:lnTo>
                  <a:pt x="4172432" y="1519009"/>
                </a:lnTo>
                <a:lnTo>
                  <a:pt x="4192846" y="1476017"/>
                </a:lnTo>
                <a:lnTo>
                  <a:pt x="4205666" y="1429330"/>
                </a:lnTo>
                <a:lnTo>
                  <a:pt x="4210113" y="1379727"/>
                </a:lnTo>
                <a:lnTo>
                  <a:pt x="4210113" y="275843"/>
                </a:lnTo>
                <a:lnTo>
                  <a:pt x="4205666" y="226246"/>
                </a:lnTo>
                <a:lnTo>
                  <a:pt x="4192846" y="179570"/>
                </a:lnTo>
                <a:lnTo>
                  <a:pt x="4172432" y="136595"/>
                </a:lnTo>
                <a:lnTo>
                  <a:pt x="4145203" y="98098"/>
                </a:lnTo>
                <a:lnTo>
                  <a:pt x="4111941" y="64856"/>
                </a:lnTo>
                <a:lnTo>
                  <a:pt x="4073423" y="37648"/>
                </a:lnTo>
                <a:lnTo>
                  <a:pt x="4030431" y="17251"/>
                </a:lnTo>
                <a:lnTo>
                  <a:pt x="3983744" y="4442"/>
                </a:lnTo>
                <a:lnTo>
                  <a:pt x="3934142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23912" y="1620901"/>
            <a:ext cx="4210685" cy="1656080"/>
          </a:xfrm>
          <a:custGeom>
            <a:avLst/>
            <a:gdLst/>
            <a:ahLst/>
            <a:cxnLst/>
            <a:rect l="l" t="t" r="r" b="b"/>
            <a:pathLst>
              <a:path w="4210685" h="1656079">
                <a:moveTo>
                  <a:pt x="0" y="275843"/>
                </a:moveTo>
                <a:lnTo>
                  <a:pt x="4446" y="226246"/>
                </a:lnTo>
                <a:lnTo>
                  <a:pt x="17265" y="179570"/>
                </a:lnTo>
                <a:lnTo>
                  <a:pt x="37678" y="136595"/>
                </a:lnTo>
                <a:lnTo>
                  <a:pt x="64905" y="98098"/>
                </a:lnTo>
                <a:lnTo>
                  <a:pt x="98167" y="64856"/>
                </a:lnTo>
                <a:lnTo>
                  <a:pt x="136683" y="37648"/>
                </a:lnTo>
                <a:lnTo>
                  <a:pt x="179676" y="17251"/>
                </a:lnTo>
                <a:lnTo>
                  <a:pt x="226365" y="4442"/>
                </a:lnTo>
                <a:lnTo>
                  <a:pt x="275971" y="0"/>
                </a:lnTo>
                <a:lnTo>
                  <a:pt x="3934142" y="0"/>
                </a:lnTo>
                <a:lnTo>
                  <a:pt x="3983744" y="4442"/>
                </a:lnTo>
                <a:lnTo>
                  <a:pt x="4030431" y="17251"/>
                </a:lnTo>
                <a:lnTo>
                  <a:pt x="4073423" y="37648"/>
                </a:lnTo>
                <a:lnTo>
                  <a:pt x="4111941" y="64856"/>
                </a:lnTo>
                <a:lnTo>
                  <a:pt x="4145203" y="98098"/>
                </a:lnTo>
                <a:lnTo>
                  <a:pt x="4172432" y="136595"/>
                </a:lnTo>
                <a:lnTo>
                  <a:pt x="4192846" y="179570"/>
                </a:lnTo>
                <a:lnTo>
                  <a:pt x="4205666" y="226246"/>
                </a:lnTo>
                <a:lnTo>
                  <a:pt x="4210113" y="275843"/>
                </a:lnTo>
                <a:lnTo>
                  <a:pt x="4210113" y="1379727"/>
                </a:lnTo>
                <a:lnTo>
                  <a:pt x="4205666" y="1429330"/>
                </a:lnTo>
                <a:lnTo>
                  <a:pt x="4192846" y="1476017"/>
                </a:lnTo>
                <a:lnTo>
                  <a:pt x="4172432" y="1519009"/>
                </a:lnTo>
                <a:lnTo>
                  <a:pt x="4145203" y="1557526"/>
                </a:lnTo>
                <a:lnTo>
                  <a:pt x="4111941" y="1590789"/>
                </a:lnTo>
                <a:lnTo>
                  <a:pt x="4073423" y="1618017"/>
                </a:lnTo>
                <a:lnTo>
                  <a:pt x="4030431" y="1638431"/>
                </a:lnTo>
                <a:lnTo>
                  <a:pt x="3983744" y="1651252"/>
                </a:lnTo>
                <a:lnTo>
                  <a:pt x="3934142" y="1655699"/>
                </a:lnTo>
                <a:lnTo>
                  <a:pt x="275971" y="1655699"/>
                </a:lnTo>
                <a:lnTo>
                  <a:pt x="226365" y="1651252"/>
                </a:lnTo>
                <a:lnTo>
                  <a:pt x="179676" y="1638431"/>
                </a:lnTo>
                <a:lnTo>
                  <a:pt x="136683" y="1618017"/>
                </a:lnTo>
                <a:lnTo>
                  <a:pt x="98167" y="1590789"/>
                </a:lnTo>
                <a:lnTo>
                  <a:pt x="64905" y="1557526"/>
                </a:lnTo>
                <a:lnTo>
                  <a:pt x="37678" y="1519009"/>
                </a:lnTo>
                <a:lnTo>
                  <a:pt x="17265" y="1476017"/>
                </a:lnTo>
                <a:lnTo>
                  <a:pt x="4446" y="1429330"/>
                </a:lnTo>
                <a:lnTo>
                  <a:pt x="0" y="1379727"/>
                </a:lnTo>
                <a:lnTo>
                  <a:pt x="0" y="275843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075740" y="1704848"/>
            <a:ext cx="3710304" cy="1473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635" marR="377190" algn="ctr">
              <a:lnSpc>
                <a:spcPct val="100000"/>
              </a:lnSpc>
              <a:spcBef>
                <a:spcPts val="95"/>
              </a:spcBef>
            </a:pPr>
            <a:r>
              <a:rPr sz="1900" b="1" spc="-10" dirty="0">
                <a:solidFill>
                  <a:srgbClr val="1F487C"/>
                </a:solidFill>
                <a:latin typeface="Times New Roman"/>
                <a:cs typeface="Times New Roman"/>
              </a:rPr>
              <a:t>Доля </a:t>
            </a:r>
            <a:r>
              <a:rPr sz="1900" b="1" spc="-35" dirty="0">
                <a:solidFill>
                  <a:srgbClr val="1F487C"/>
                </a:solidFill>
                <a:latin typeface="Times New Roman"/>
                <a:cs typeface="Times New Roman"/>
              </a:rPr>
              <a:t>дохода </a:t>
            </a:r>
            <a:r>
              <a:rPr sz="1900" b="1" spc="-15" dirty="0">
                <a:solidFill>
                  <a:srgbClr val="1F487C"/>
                </a:solidFill>
                <a:latin typeface="Times New Roman"/>
                <a:cs typeface="Times New Roman"/>
              </a:rPr>
              <a:t>от </a:t>
            </a:r>
            <a:r>
              <a:rPr sz="19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реализации  произведенной</a:t>
            </a:r>
            <a:endParaRPr sz="1900">
              <a:latin typeface="Times New Roman"/>
              <a:cs typeface="Times New Roman"/>
            </a:endParaRPr>
          </a:p>
          <a:p>
            <a:pPr marL="12700" marR="5080" algn="ctr">
              <a:lnSpc>
                <a:spcPct val="100000"/>
              </a:lnSpc>
            </a:pPr>
            <a:r>
              <a:rPr sz="1900" b="1" spc="-10" dirty="0">
                <a:solidFill>
                  <a:srgbClr val="1F487C"/>
                </a:solidFill>
                <a:latin typeface="Times New Roman"/>
                <a:cs typeface="Times New Roman"/>
              </a:rPr>
              <a:t>сельскохозяйственной</a:t>
            </a:r>
            <a:r>
              <a:rPr sz="1900" b="1" spc="-4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1900" b="1" spc="-10" dirty="0">
                <a:solidFill>
                  <a:srgbClr val="1F487C"/>
                </a:solidFill>
                <a:latin typeface="Times New Roman"/>
                <a:cs typeface="Times New Roman"/>
              </a:rPr>
              <a:t>продукции  </a:t>
            </a:r>
            <a:r>
              <a:rPr sz="19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в общем </a:t>
            </a:r>
            <a:r>
              <a:rPr sz="1900" b="1" spc="-35" dirty="0">
                <a:solidFill>
                  <a:srgbClr val="1F487C"/>
                </a:solidFill>
                <a:latin typeface="Times New Roman"/>
                <a:cs typeface="Times New Roman"/>
              </a:rPr>
              <a:t>доходе </a:t>
            </a:r>
            <a:r>
              <a:rPr sz="1900" b="1" spc="-15" dirty="0">
                <a:solidFill>
                  <a:srgbClr val="1F487C"/>
                </a:solidFill>
                <a:latin typeface="Times New Roman"/>
                <a:cs typeface="Times New Roman"/>
              </a:rPr>
              <a:t>от </a:t>
            </a:r>
            <a:r>
              <a:rPr sz="19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реализации  </a:t>
            </a:r>
            <a:r>
              <a:rPr sz="1900" b="1" spc="-20" dirty="0">
                <a:solidFill>
                  <a:srgbClr val="1F487C"/>
                </a:solidFill>
                <a:latin typeface="Times New Roman"/>
                <a:cs typeface="Times New Roman"/>
              </a:rPr>
              <a:t>товаров, </a:t>
            </a:r>
            <a:r>
              <a:rPr sz="1900" b="1" spc="-15" dirty="0">
                <a:solidFill>
                  <a:srgbClr val="1F487C"/>
                </a:solidFill>
                <a:latin typeface="Times New Roman"/>
                <a:cs typeface="Times New Roman"/>
              </a:rPr>
              <a:t>работ </a:t>
            </a:r>
            <a:r>
              <a:rPr sz="19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и</a:t>
            </a:r>
            <a:r>
              <a:rPr sz="1900" b="1" spc="4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1900" b="1" spc="-10" dirty="0">
                <a:solidFill>
                  <a:srgbClr val="1F487C"/>
                </a:solidFill>
                <a:latin typeface="Times New Roman"/>
                <a:cs typeface="Times New Roman"/>
              </a:rPr>
              <a:t>услуг</a:t>
            </a:r>
            <a:endParaRPr sz="19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6307201" y="1800225"/>
            <a:ext cx="3040380" cy="1008380"/>
          </a:xfrm>
          <a:custGeom>
            <a:avLst/>
            <a:gdLst/>
            <a:ahLst/>
            <a:cxnLst/>
            <a:rect l="l" t="t" r="r" b="b"/>
            <a:pathLst>
              <a:path w="3040379" h="1008380">
                <a:moveTo>
                  <a:pt x="2871978" y="0"/>
                </a:moveTo>
                <a:lnTo>
                  <a:pt x="167894" y="0"/>
                </a:lnTo>
                <a:lnTo>
                  <a:pt x="123266" y="5998"/>
                </a:lnTo>
                <a:lnTo>
                  <a:pt x="83161" y="22930"/>
                </a:lnTo>
                <a:lnTo>
                  <a:pt x="49180" y="49196"/>
                </a:lnTo>
                <a:lnTo>
                  <a:pt x="22925" y="83199"/>
                </a:lnTo>
                <a:lnTo>
                  <a:pt x="5998" y="123339"/>
                </a:lnTo>
                <a:lnTo>
                  <a:pt x="0" y="168021"/>
                </a:lnTo>
                <a:lnTo>
                  <a:pt x="0" y="840104"/>
                </a:lnTo>
                <a:lnTo>
                  <a:pt x="5998" y="884732"/>
                </a:lnTo>
                <a:lnTo>
                  <a:pt x="22925" y="924837"/>
                </a:lnTo>
                <a:lnTo>
                  <a:pt x="49180" y="958818"/>
                </a:lnTo>
                <a:lnTo>
                  <a:pt x="83161" y="985073"/>
                </a:lnTo>
                <a:lnTo>
                  <a:pt x="123266" y="1002000"/>
                </a:lnTo>
                <a:lnTo>
                  <a:pt x="167894" y="1007999"/>
                </a:lnTo>
                <a:lnTo>
                  <a:pt x="2871978" y="1007999"/>
                </a:lnTo>
                <a:lnTo>
                  <a:pt x="2916659" y="1002000"/>
                </a:lnTo>
                <a:lnTo>
                  <a:pt x="2956799" y="985073"/>
                </a:lnTo>
                <a:lnTo>
                  <a:pt x="2990802" y="958818"/>
                </a:lnTo>
                <a:lnTo>
                  <a:pt x="3017068" y="924837"/>
                </a:lnTo>
                <a:lnTo>
                  <a:pt x="3034000" y="884732"/>
                </a:lnTo>
                <a:lnTo>
                  <a:pt x="3039999" y="840104"/>
                </a:lnTo>
                <a:lnTo>
                  <a:pt x="3039999" y="168021"/>
                </a:lnTo>
                <a:lnTo>
                  <a:pt x="3034000" y="123339"/>
                </a:lnTo>
                <a:lnTo>
                  <a:pt x="3017068" y="83199"/>
                </a:lnTo>
                <a:lnTo>
                  <a:pt x="2990802" y="49196"/>
                </a:lnTo>
                <a:lnTo>
                  <a:pt x="2956799" y="22930"/>
                </a:lnTo>
                <a:lnTo>
                  <a:pt x="2916659" y="5998"/>
                </a:lnTo>
                <a:lnTo>
                  <a:pt x="2871978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307201" y="1800225"/>
            <a:ext cx="3040380" cy="1008380"/>
          </a:xfrm>
          <a:custGeom>
            <a:avLst/>
            <a:gdLst/>
            <a:ahLst/>
            <a:cxnLst/>
            <a:rect l="l" t="t" r="r" b="b"/>
            <a:pathLst>
              <a:path w="3040379" h="1008380">
                <a:moveTo>
                  <a:pt x="0" y="168021"/>
                </a:moveTo>
                <a:lnTo>
                  <a:pt x="5998" y="123339"/>
                </a:lnTo>
                <a:lnTo>
                  <a:pt x="22925" y="83199"/>
                </a:lnTo>
                <a:lnTo>
                  <a:pt x="49180" y="49196"/>
                </a:lnTo>
                <a:lnTo>
                  <a:pt x="83161" y="22930"/>
                </a:lnTo>
                <a:lnTo>
                  <a:pt x="123266" y="5998"/>
                </a:lnTo>
                <a:lnTo>
                  <a:pt x="167894" y="0"/>
                </a:lnTo>
                <a:lnTo>
                  <a:pt x="2871978" y="0"/>
                </a:lnTo>
                <a:lnTo>
                  <a:pt x="2916659" y="5998"/>
                </a:lnTo>
                <a:lnTo>
                  <a:pt x="2956799" y="22930"/>
                </a:lnTo>
                <a:lnTo>
                  <a:pt x="2990802" y="49196"/>
                </a:lnTo>
                <a:lnTo>
                  <a:pt x="3017068" y="83199"/>
                </a:lnTo>
                <a:lnTo>
                  <a:pt x="3034000" y="123339"/>
                </a:lnTo>
                <a:lnTo>
                  <a:pt x="3039999" y="168021"/>
                </a:lnTo>
                <a:lnTo>
                  <a:pt x="3039999" y="840104"/>
                </a:lnTo>
                <a:lnTo>
                  <a:pt x="3034000" y="884732"/>
                </a:lnTo>
                <a:lnTo>
                  <a:pt x="3017068" y="924837"/>
                </a:lnTo>
                <a:lnTo>
                  <a:pt x="2990802" y="958818"/>
                </a:lnTo>
                <a:lnTo>
                  <a:pt x="2956799" y="985073"/>
                </a:lnTo>
                <a:lnTo>
                  <a:pt x="2916659" y="1002000"/>
                </a:lnTo>
                <a:lnTo>
                  <a:pt x="2871978" y="1007999"/>
                </a:lnTo>
                <a:lnTo>
                  <a:pt x="167894" y="1007999"/>
                </a:lnTo>
                <a:lnTo>
                  <a:pt x="123266" y="1002000"/>
                </a:lnTo>
                <a:lnTo>
                  <a:pt x="83161" y="985073"/>
                </a:lnTo>
                <a:lnTo>
                  <a:pt x="49180" y="958818"/>
                </a:lnTo>
                <a:lnTo>
                  <a:pt x="22925" y="924837"/>
                </a:lnTo>
                <a:lnTo>
                  <a:pt x="5998" y="884732"/>
                </a:lnTo>
                <a:lnTo>
                  <a:pt x="0" y="840104"/>
                </a:lnTo>
                <a:lnTo>
                  <a:pt x="0" y="168021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7320788" y="1809130"/>
            <a:ext cx="1013460" cy="907415"/>
          </a:xfrm>
          <a:prstGeom prst="rect">
            <a:avLst/>
          </a:prstGeom>
        </p:spPr>
        <p:txBody>
          <a:bodyPr vert="horz" wrap="square" lIns="0" tIns="4889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84"/>
              </a:spcBef>
            </a:pPr>
            <a:r>
              <a:rPr sz="21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не</a:t>
            </a:r>
            <a:r>
              <a:rPr sz="2100" b="1" spc="-6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100" b="1" spc="-15" dirty="0">
                <a:solidFill>
                  <a:srgbClr val="1F487C"/>
                </a:solidFill>
                <a:latin typeface="Times New Roman"/>
                <a:cs typeface="Times New Roman"/>
              </a:rPr>
              <a:t>более</a:t>
            </a:r>
            <a:endParaRPr sz="2100">
              <a:latin typeface="Times New Roman"/>
              <a:cs typeface="Times New Roman"/>
            </a:endParaRPr>
          </a:p>
          <a:p>
            <a:pPr marL="2540" algn="ctr">
              <a:lnSpc>
                <a:spcPct val="100000"/>
              </a:lnSpc>
              <a:spcBef>
                <a:spcPts val="415"/>
              </a:spcBef>
            </a:pPr>
            <a:r>
              <a:rPr sz="31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70%</a:t>
            </a:r>
            <a:endParaRPr sz="31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873125" y="6011798"/>
            <a:ext cx="4161154" cy="721360"/>
          </a:xfrm>
          <a:custGeom>
            <a:avLst/>
            <a:gdLst/>
            <a:ahLst/>
            <a:cxnLst/>
            <a:rect l="l" t="t" r="r" b="b"/>
            <a:pathLst>
              <a:path w="4161154" h="721359">
                <a:moveTo>
                  <a:pt x="4040759" y="0"/>
                </a:moveTo>
                <a:lnTo>
                  <a:pt x="120129" y="0"/>
                </a:lnTo>
                <a:lnTo>
                  <a:pt x="73369" y="9449"/>
                </a:lnTo>
                <a:lnTo>
                  <a:pt x="35185" y="35210"/>
                </a:lnTo>
                <a:lnTo>
                  <a:pt x="9440" y="73402"/>
                </a:lnTo>
                <a:lnTo>
                  <a:pt x="0" y="120141"/>
                </a:lnTo>
                <a:lnTo>
                  <a:pt x="0" y="600659"/>
                </a:lnTo>
                <a:lnTo>
                  <a:pt x="9440" y="647418"/>
                </a:lnTo>
                <a:lnTo>
                  <a:pt x="35185" y="685603"/>
                </a:lnTo>
                <a:lnTo>
                  <a:pt x="73369" y="711348"/>
                </a:lnTo>
                <a:lnTo>
                  <a:pt x="120129" y="720788"/>
                </a:lnTo>
                <a:lnTo>
                  <a:pt x="4040759" y="720788"/>
                </a:lnTo>
                <a:lnTo>
                  <a:pt x="4087498" y="711348"/>
                </a:lnTo>
                <a:lnTo>
                  <a:pt x="4125690" y="685603"/>
                </a:lnTo>
                <a:lnTo>
                  <a:pt x="4151451" y="647418"/>
                </a:lnTo>
                <a:lnTo>
                  <a:pt x="4160901" y="600659"/>
                </a:lnTo>
                <a:lnTo>
                  <a:pt x="4160901" y="120141"/>
                </a:lnTo>
                <a:lnTo>
                  <a:pt x="4151451" y="73402"/>
                </a:lnTo>
                <a:lnTo>
                  <a:pt x="4125690" y="35210"/>
                </a:lnTo>
                <a:lnTo>
                  <a:pt x="4087498" y="9449"/>
                </a:lnTo>
                <a:lnTo>
                  <a:pt x="4040759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73125" y="6011798"/>
            <a:ext cx="4161154" cy="721360"/>
          </a:xfrm>
          <a:custGeom>
            <a:avLst/>
            <a:gdLst/>
            <a:ahLst/>
            <a:cxnLst/>
            <a:rect l="l" t="t" r="r" b="b"/>
            <a:pathLst>
              <a:path w="4161154" h="721359">
                <a:moveTo>
                  <a:pt x="0" y="120141"/>
                </a:moveTo>
                <a:lnTo>
                  <a:pt x="9440" y="73402"/>
                </a:lnTo>
                <a:lnTo>
                  <a:pt x="35185" y="35210"/>
                </a:lnTo>
                <a:lnTo>
                  <a:pt x="73369" y="9449"/>
                </a:lnTo>
                <a:lnTo>
                  <a:pt x="120129" y="0"/>
                </a:lnTo>
                <a:lnTo>
                  <a:pt x="4040759" y="0"/>
                </a:lnTo>
                <a:lnTo>
                  <a:pt x="4087498" y="9449"/>
                </a:lnTo>
                <a:lnTo>
                  <a:pt x="4125690" y="35210"/>
                </a:lnTo>
                <a:lnTo>
                  <a:pt x="4151451" y="73402"/>
                </a:lnTo>
                <a:lnTo>
                  <a:pt x="4160901" y="120141"/>
                </a:lnTo>
                <a:lnTo>
                  <a:pt x="4160901" y="600659"/>
                </a:lnTo>
                <a:lnTo>
                  <a:pt x="4151451" y="647418"/>
                </a:lnTo>
                <a:lnTo>
                  <a:pt x="4125690" y="685603"/>
                </a:lnTo>
                <a:lnTo>
                  <a:pt x="4087498" y="711348"/>
                </a:lnTo>
                <a:lnTo>
                  <a:pt x="4040759" y="720788"/>
                </a:lnTo>
                <a:lnTo>
                  <a:pt x="120129" y="720788"/>
                </a:lnTo>
                <a:lnTo>
                  <a:pt x="73369" y="711348"/>
                </a:lnTo>
                <a:lnTo>
                  <a:pt x="35185" y="685603"/>
                </a:lnTo>
                <a:lnTo>
                  <a:pt x="9440" y="647418"/>
                </a:lnTo>
                <a:lnTo>
                  <a:pt x="0" y="600659"/>
                </a:lnTo>
                <a:lnTo>
                  <a:pt x="0" y="12014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588135" y="6159500"/>
            <a:ext cx="2732405" cy="40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500" b="1" spc="-20" dirty="0">
                <a:solidFill>
                  <a:srgbClr val="1F487C"/>
                </a:solidFill>
                <a:latin typeface="Times New Roman"/>
                <a:cs typeface="Times New Roman"/>
              </a:rPr>
              <a:t>Налоговый</a:t>
            </a:r>
            <a:r>
              <a:rPr sz="2500" b="1" spc="-2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500" b="1" spc="-20" dirty="0">
                <a:solidFill>
                  <a:srgbClr val="1F487C"/>
                </a:solidFill>
                <a:latin typeface="Times New Roman"/>
                <a:cs typeface="Times New Roman"/>
              </a:rPr>
              <a:t>период</a:t>
            </a:r>
            <a:endParaRPr sz="25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5215001" y="6253226"/>
            <a:ext cx="936625" cy="288925"/>
          </a:xfrm>
          <a:custGeom>
            <a:avLst/>
            <a:gdLst/>
            <a:ahLst/>
            <a:cxnLst/>
            <a:rect l="l" t="t" r="r" b="b"/>
            <a:pathLst>
              <a:path w="936625" h="288925">
                <a:moveTo>
                  <a:pt x="792099" y="0"/>
                </a:moveTo>
                <a:lnTo>
                  <a:pt x="792099" y="72161"/>
                </a:lnTo>
                <a:lnTo>
                  <a:pt x="0" y="72161"/>
                </a:lnTo>
                <a:lnTo>
                  <a:pt x="0" y="216636"/>
                </a:lnTo>
                <a:lnTo>
                  <a:pt x="792099" y="216636"/>
                </a:lnTo>
                <a:lnTo>
                  <a:pt x="792099" y="288861"/>
                </a:lnTo>
                <a:lnTo>
                  <a:pt x="936625" y="144399"/>
                </a:lnTo>
                <a:lnTo>
                  <a:pt x="79209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215001" y="6253226"/>
            <a:ext cx="936625" cy="288925"/>
          </a:xfrm>
          <a:custGeom>
            <a:avLst/>
            <a:gdLst/>
            <a:ahLst/>
            <a:cxnLst/>
            <a:rect l="l" t="t" r="r" b="b"/>
            <a:pathLst>
              <a:path w="936625" h="288925">
                <a:moveTo>
                  <a:pt x="0" y="72161"/>
                </a:moveTo>
                <a:lnTo>
                  <a:pt x="792099" y="72161"/>
                </a:lnTo>
                <a:lnTo>
                  <a:pt x="792099" y="0"/>
                </a:lnTo>
                <a:lnTo>
                  <a:pt x="936625" y="144399"/>
                </a:lnTo>
                <a:lnTo>
                  <a:pt x="792099" y="288861"/>
                </a:lnTo>
                <a:lnTo>
                  <a:pt x="792099" y="216636"/>
                </a:lnTo>
                <a:lnTo>
                  <a:pt x="0" y="216636"/>
                </a:lnTo>
                <a:lnTo>
                  <a:pt x="0" y="7216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354826" y="6011798"/>
            <a:ext cx="3028950" cy="770255"/>
          </a:xfrm>
          <a:custGeom>
            <a:avLst/>
            <a:gdLst/>
            <a:ahLst/>
            <a:cxnLst/>
            <a:rect l="l" t="t" r="r" b="b"/>
            <a:pathLst>
              <a:path w="3028950" h="770254">
                <a:moveTo>
                  <a:pt x="2900553" y="0"/>
                </a:moveTo>
                <a:lnTo>
                  <a:pt x="128270" y="0"/>
                </a:lnTo>
                <a:lnTo>
                  <a:pt x="78331" y="10096"/>
                </a:lnTo>
                <a:lnTo>
                  <a:pt x="37560" y="37623"/>
                </a:lnTo>
                <a:lnTo>
                  <a:pt x="10076" y="78438"/>
                </a:lnTo>
                <a:lnTo>
                  <a:pt x="0" y="128396"/>
                </a:lnTo>
                <a:lnTo>
                  <a:pt x="0" y="641680"/>
                </a:lnTo>
                <a:lnTo>
                  <a:pt x="10076" y="691626"/>
                </a:lnTo>
                <a:lnTo>
                  <a:pt x="37560" y="732415"/>
                </a:lnTo>
                <a:lnTo>
                  <a:pt x="78331" y="759916"/>
                </a:lnTo>
                <a:lnTo>
                  <a:pt x="128270" y="770000"/>
                </a:lnTo>
                <a:lnTo>
                  <a:pt x="2900553" y="770000"/>
                </a:lnTo>
                <a:lnTo>
                  <a:pt x="2950511" y="759916"/>
                </a:lnTo>
                <a:lnTo>
                  <a:pt x="2991326" y="732415"/>
                </a:lnTo>
                <a:lnTo>
                  <a:pt x="3018853" y="691626"/>
                </a:lnTo>
                <a:lnTo>
                  <a:pt x="3028950" y="641680"/>
                </a:lnTo>
                <a:lnTo>
                  <a:pt x="3028950" y="128396"/>
                </a:lnTo>
                <a:lnTo>
                  <a:pt x="3018853" y="78438"/>
                </a:lnTo>
                <a:lnTo>
                  <a:pt x="2991326" y="37623"/>
                </a:lnTo>
                <a:lnTo>
                  <a:pt x="2950511" y="10096"/>
                </a:lnTo>
                <a:lnTo>
                  <a:pt x="2900553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354826" y="6011798"/>
            <a:ext cx="3028950" cy="770255"/>
          </a:xfrm>
          <a:custGeom>
            <a:avLst/>
            <a:gdLst/>
            <a:ahLst/>
            <a:cxnLst/>
            <a:rect l="l" t="t" r="r" b="b"/>
            <a:pathLst>
              <a:path w="3028950" h="770254">
                <a:moveTo>
                  <a:pt x="0" y="128396"/>
                </a:moveTo>
                <a:lnTo>
                  <a:pt x="10076" y="78438"/>
                </a:lnTo>
                <a:lnTo>
                  <a:pt x="37560" y="37623"/>
                </a:lnTo>
                <a:lnTo>
                  <a:pt x="78331" y="10096"/>
                </a:lnTo>
                <a:lnTo>
                  <a:pt x="128270" y="0"/>
                </a:lnTo>
                <a:lnTo>
                  <a:pt x="2900553" y="0"/>
                </a:lnTo>
                <a:lnTo>
                  <a:pt x="2950511" y="10096"/>
                </a:lnTo>
                <a:lnTo>
                  <a:pt x="2991326" y="37623"/>
                </a:lnTo>
                <a:lnTo>
                  <a:pt x="3018853" y="78438"/>
                </a:lnTo>
                <a:lnTo>
                  <a:pt x="3028950" y="128396"/>
                </a:lnTo>
                <a:lnTo>
                  <a:pt x="3028950" y="641680"/>
                </a:lnTo>
                <a:lnTo>
                  <a:pt x="3018853" y="691626"/>
                </a:lnTo>
                <a:lnTo>
                  <a:pt x="2991326" y="732415"/>
                </a:lnTo>
                <a:lnTo>
                  <a:pt x="2950511" y="759916"/>
                </a:lnTo>
                <a:lnTo>
                  <a:pt x="2900553" y="770000"/>
                </a:lnTo>
                <a:lnTo>
                  <a:pt x="128270" y="770000"/>
                </a:lnTo>
                <a:lnTo>
                  <a:pt x="78331" y="759916"/>
                </a:lnTo>
                <a:lnTo>
                  <a:pt x="37560" y="732415"/>
                </a:lnTo>
                <a:lnTo>
                  <a:pt x="10076" y="691626"/>
                </a:lnTo>
                <a:lnTo>
                  <a:pt x="0" y="641680"/>
                </a:lnTo>
                <a:lnTo>
                  <a:pt x="0" y="12839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6815073" y="6210401"/>
            <a:ext cx="210756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календарный</a:t>
            </a:r>
            <a:r>
              <a:rPr sz="2100" b="1" spc="-60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100" b="1" spc="-40" dirty="0">
                <a:solidFill>
                  <a:srgbClr val="1F487C"/>
                </a:solidFill>
                <a:latin typeface="Times New Roman"/>
                <a:cs typeface="Times New Roman"/>
              </a:rPr>
              <a:t>год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215001" y="2303399"/>
            <a:ext cx="936625" cy="288925"/>
          </a:xfrm>
          <a:custGeom>
            <a:avLst/>
            <a:gdLst/>
            <a:ahLst/>
            <a:cxnLst/>
            <a:rect l="l" t="t" r="r" b="b"/>
            <a:pathLst>
              <a:path w="936625" h="288925">
                <a:moveTo>
                  <a:pt x="792099" y="0"/>
                </a:moveTo>
                <a:lnTo>
                  <a:pt x="792099" y="72262"/>
                </a:lnTo>
                <a:lnTo>
                  <a:pt x="0" y="72262"/>
                </a:lnTo>
                <a:lnTo>
                  <a:pt x="0" y="216788"/>
                </a:lnTo>
                <a:lnTo>
                  <a:pt x="792099" y="216788"/>
                </a:lnTo>
                <a:lnTo>
                  <a:pt x="792099" y="288925"/>
                </a:lnTo>
                <a:lnTo>
                  <a:pt x="936625" y="144525"/>
                </a:lnTo>
                <a:lnTo>
                  <a:pt x="792099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215001" y="2303399"/>
            <a:ext cx="936625" cy="288925"/>
          </a:xfrm>
          <a:custGeom>
            <a:avLst/>
            <a:gdLst/>
            <a:ahLst/>
            <a:cxnLst/>
            <a:rect l="l" t="t" r="r" b="b"/>
            <a:pathLst>
              <a:path w="936625" h="288925">
                <a:moveTo>
                  <a:pt x="0" y="72262"/>
                </a:moveTo>
                <a:lnTo>
                  <a:pt x="792099" y="72262"/>
                </a:lnTo>
                <a:lnTo>
                  <a:pt x="792099" y="0"/>
                </a:lnTo>
                <a:lnTo>
                  <a:pt x="936625" y="144525"/>
                </a:lnTo>
                <a:lnTo>
                  <a:pt x="792099" y="288925"/>
                </a:lnTo>
                <a:lnTo>
                  <a:pt x="792099" y="216788"/>
                </a:lnTo>
                <a:lnTo>
                  <a:pt x="0" y="216788"/>
                </a:lnTo>
                <a:lnTo>
                  <a:pt x="0" y="7226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343650" y="4897373"/>
            <a:ext cx="3040380" cy="792480"/>
          </a:xfrm>
          <a:custGeom>
            <a:avLst/>
            <a:gdLst/>
            <a:ahLst/>
            <a:cxnLst/>
            <a:rect l="l" t="t" r="r" b="b"/>
            <a:pathLst>
              <a:path w="3040379" h="792479">
                <a:moveTo>
                  <a:pt x="2908046" y="0"/>
                </a:moveTo>
                <a:lnTo>
                  <a:pt x="132079" y="0"/>
                </a:lnTo>
                <a:lnTo>
                  <a:pt x="90302" y="6738"/>
                </a:lnTo>
                <a:lnTo>
                  <a:pt x="54041" y="25497"/>
                </a:lnTo>
                <a:lnTo>
                  <a:pt x="25460" y="54095"/>
                </a:lnTo>
                <a:lnTo>
                  <a:pt x="6725" y="90350"/>
                </a:lnTo>
                <a:lnTo>
                  <a:pt x="0" y="132079"/>
                </a:lnTo>
                <a:lnTo>
                  <a:pt x="0" y="660145"/>
                </a:lnTo>
                <a:lnTo>
                  <a:pt x="6725" y="701923"/>
                </a:lnTo>
                <a:lnTo>
                  <a:pt x="25460" y="738184"/>
                </a:lnTo>
                <a:lnTo>
                  <a:pt x="54041" y="766765"/>
                </a:lnTo>
                <a:lnTo>
                  <a:pt x="90302" y="785500"/>
                </a:lnTo>
                <a:lnTo>
                  <a:pt x="132079" y="792226"/>
                </a:lnTo>
                <a:lnTo>
                  <a:pt x="2908046" y="792226"/>
                </a:lnTo>
                <a:lnTo>
                  <a:pt x="2949775" y="785500"/>
                </a:lnTo>
                <a:lnTo>
                  <a:pt x="2986030" y="766765"/>
                </a:lnTo>
                <a:lnTo>
                  <a:pt x="3014628" y="738184"/>
                </a:lnTo>
                <a:lnTo>
                  <a:pt x="3033387" y="701923"/>
                </a:lnTo>
                <a:lnTo>
                  <a:pt x="3040126" y="660145"/>
                </a:lnTo>
                <a:lnTo>
                  <a:pt x="3040126" y="132079"/>
                </a:lnTo>
                <a:lnTo>
                  <a:pt x="3033387" y="90350"/>
                </a:lnTo>
                <a:lnTo>
                  <a:pt x="3014628" y="54095"/>
                </a:lnTo>
                <a:lnTo>
                  <a:pt x="2986030" y="25497"/>
                </a:lnTo>
                <a:lnTo>
                  <a:pt x="2949775" y="6738"/>
                </a:lnTo>
                <a:lnTo>
                  <a:pt x="2908046" y="0"/>
                </a:lnTo>
                <a:close/>
              </a:path>
            </a:pathLst>
          </a:custGeom>
          <a:solidFill>
            <a:srgbClr val="EFF3A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343650" y="4897373"/>
            <a:ext cx="3040380" cy="792480"/>
          </a:xfrm>
          <a:custGeom>
            <a:avLst/>
            <a:gdLst/>
            <a:ahLst/>
            <a:cxnLst/>
            <a:rect l="l" t="t" r="r" b="b"/>
            <a:pathLst>
              <a:path w="3040379" h="792479">
                <a:moveTo>
                  <a:pt x="0" y="132079"/>
                </a:moveTo>
                <a:lnTo>
                  <a:pt x="6725" y="90350"/>
                </a:lnTo>
                <a:lnTo>
                  <a:pt x="25460" y="54095"/>
                </a:lnTo>
                <a:lnTo>
                  <a:pt x="54041" y="25497"/>
                </a:lnTo>
                <a:lnTo>
                  <a:pt x="90302" y="6738"/>
                </a:lnTo>
                <a:lnTo>
                  <a:pt x="132079" y="0"/>
                </a:lnTo>
                <a:lnTo>
                  <a:pt x="2908046" y="0"/>
                </a:lnTo>
                <a:lnTo>
                  <a:pt x="2949775" y="6738"/>
                </a:lnTo>
                <a:lnTo>
                  <a:pt x="2986030" y="25497"/>
                </a:lnTo>
                <a:lnTo>
                  <a:pt x="3014628" y="54095"/>
                </a:lnTo>
                <a:lnTo>
                  <a:pt x="3033387" y="90350"/>
                </a:lnTo>
                <a:lnTo>
                  <a:pt x="3040126" y="132079"/>
                </a:lnTo>
                <a:lnTo>
                  <a:pt x="3040126" y="660145"/>
                </a:lnTo>
                <a:lnTo>
                  <a:pt x="3033387" y="701923"/>
                </a:lnTo>
                <a:lnTo>
                  <a:pt x="3014628" y="738184"/>
                </a:lnTo>
                <a:lnTo>
                  <a:pt x="2986030" y="766765"/>
                </a:lnTo>
                <a:lnTo>
                  <a:pt x="2949775" y="785500"/>
                </a:lnTo>
                <a:lnTo>
                  <a:pt x="2908046" y="792226"/>
                </a:lnTo>
                <a:lnTo>
                  <a:pt x="132079" y="792226"/>
                </a:lnTo>
                <a:lnTo>
                  <a:pt x="90302" y="785500"/>
                </a:lnTo>
                <a:lnTo>
                  <a:pt x="54041" y="766765"/>
                </a:lnTo>
                <a:lnTo>
                  <a:pt x="25460" y="738184"/>
                </a:lnTo>
                <a:lnTo>
                  <a:pt x="6725" y="701923"/>
                </a:lnTo>
                <a:lnTo>
                  <a:pt x="0" y="660145"/>
                </a:lnTo>
                <a:lnTo>
                  <a:pt x="0" y="132079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6507606" y="4952492"/>
            <a:ext cx="2716530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5080" indent="-26034">
              <a:lnSpc>
                <a:spcPct val="100000"/>
              </a:lnSpc>
              <a:spcBef>
                <a:spcPts val="100"/>
              </a:spcBef>
            </a:pPr>
            <a:r>
              <a:rPr sz="2100" b="1" spc="-25" dirty="0">
                <a:solidFill>
                  <a:srgbClr val="1F487C"/>
                </a:solidFill>
                <a:latin typeface="Times New Roman"/>
                <a:cs typeface="Times New Roman"/>
              </a:rPr>
              <a:t>доходы,</a:t>
            </a:r>
            <a:r>
              <a:rPr sz="2100" b="1" spc="-10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100" b="1" spc="-5" dirty="0">
                <a:solidFill>
                  <a:srgbClr val="1F487C"/>
                </a:solidFill>
                <a:latin typeface="Times New Roman"/>
                <a:cs typeface="Times New Roman"/>
              </a:rPr>
              <a:t>уменьшенные  на </a:t>
            </a:r>
            <a:r>
              <a:rPr sz="2100" b="1" dirty="0">
                <a:solidFill>
                  <a:srgbClr val="1F487C"/>
                </a:solidFill>
                <a:latin typeface="Times New Roman"/>
                <a:cs typeface="Times New Roman"/>
              </a:rPr>
              <a:t>величину</a:t>
            </a:r>
            <a:r>
              <a:rPr sz="2100" b="1" spc="-6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100" b="1" spc="-25" dirty="0">
                <a:solidFill>
                  <a:srgbClr val="1F487C"/>
                </a:solidFill>
                <a:latin typeface="Times New Roman"/>
                <a:cs typeface="Times New Roman"/>
              </a:rPr>
              <a:t>расходов</a:t>
            </a:r>
            <a:endParaRPr sz="21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946273" y="548081"/>
            <a:ext cx="525653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Особенности применения</a:t>
            </a:r>
            <a:r>
              <a:rPr spc="-15" dirty="0"/>
              <a:t> </a:t>
            </a:r>
            <a:r>
              <a:rPr spc="-25" dirty="0"/>
              <a:t>ЕСХН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911842" y="6731304"/>
            <a:ext cx="382270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7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 8</a:t>
            </a:r>
            <a:endParaRPr sz="2700" dirty="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 indent="381000" algn="just">
              <a:lnSpc>
                <a:spcPct val="100000"/>
              </a:lnSpc>
              <a:spcBef>
                <a:spcPts val="100"/>
              </a:spcBef>
            </a:pPr>
            <a:r>
              <a:rPr i="1" dirty="0"/>
              <a:t>С 01.01.2019 </a:t>
            </a:r>
            <a:r>
              <a:rPr i="1" spc="-5" dirty="0"/>
              <a:t>организации </a:t>
            </a:r>
            <a:r>
              <a:rPr i="1" dirty="0"/>
              <a:t>и </a:t>
            </a:r>
            <a:r>
              <a:rPr i="1" spc="-15" dirty="0"/>
              <a:t>предприниматели, </a:t>
            </a:r>
            <a:r>
              <a:rPr i="1" spc="-10" dirty="0"/>
              <a:t>перешедшие  </a:t>
            </a:r>
            <a:r>
              <a:rPr spc="-5" dirty="0"/>
              <a:t>на </a:t>
            </a:r>
            <a:r>
              <a:rPr spc="-10" dirty="0"/>
              <a:t>уплату </a:t>
            </a:r>
            <a:r>
              <a:rPr spc="-15" dirty="0"/>
              <a:t>единого сельхозналога, </a:t>
            </a:r>
            <a:r>
              <a:rPr spc="-5" dirty="0"/>
              <a:t>являются </a:t>
            </a:r>
            <a:r>
              <a:rPr spc="-15" dirty="0"/>
              <a:t>плательщиками  </a:t>
            </a:r>
            <a:r>
              <a:rPr dirty="0"/>
              <a:t>НДС.</a:t>
            </a:r>
          </a:p>
          <a:p>
            <a:pPr marL="12700" marR="5080" indent="381000" algn="just">
              <a:lnSpc>
                <a:spcPct val="100000"/>
              </a:lnSpc>
              <a:spcBef>
                <a:spcPts val="1800"/>
              </a:spcBef>
            </a:pPr>
            <a:r>
              <a:rPr i="1" dirty="0"/>
              <a:t>С </a:t>
            </a:r>
            <a:r>
              <a:rPr i="1" spc="-20" dirty="0"/>
              <a:t>этой </a:t>
            </a:r>
            <a:r>
              <a:rPr i="1" spc="-25" dirty="0"/>
              <a:t>же </a:t>
            </a:r>
            <a:r>
              <a:rPr i="1" spc="-5" dirty="0"/>
              <a:t>даты </a:t>
            </a:r>
            <a:r>
              <a:rPr i="1" spc="-10" dirty="0"/>
              <a:t>перестанет действовать </a:t>
            </a:r>
            <a:r>
              <a:rPr i="1" spc="-5" dirty="0"/>
              <a:t>пп. </a:t>
            </a:r>
            <a:r>
              <a:rPr i="1" dirty="0"/>
              <a:t>8 </a:t>
            </a:r>
            <a:r>
              <a:rPr i="1" spc="-15" dirty="0"/>
              <a:t>пункт </a:t>
            </a:r>
            <a:r>
              <a:rPr i="1" dirty="0"/>
              <a:t>2  </a:t>
            </a:r>
            <a:r>
              <a:rPr spc="-5" dirty="0"/>
              <a:t>статьи </a:t>
            </a:r>
            <a:r>
              <a:rPr dirty="0"/>
              <a:t>346.5 </a:t>
            </a:r>
            <a:r>
              <a:rPr spc="-40" dirty="0"/>
              <a:t>Кодекса.  </a:t>
            </a:r>
            <a:r>
              <a:rPr spc="-15" dirty="0"/>
              <a:t>Это</a:t>
            </a:r>
            <a:r>
              <a:rPr spc="570" dirty="0"/>
              <a:t> </a:t>
            </a:r>
            <a:r>
              <a:rPr spc="-10" dirty="0"/>
              <a:t>означает, </a:t>
            </a:r>
            <a:r>
              <a:rPr spc="-15" dirty="0"/>
              <a:t>что</a:t>
            </a:r>
            <a:r>
              <a:rPr spc="570" dirty="0"/>
              <a:t> </a:t>
            </a:r>
            <a:r>
              <a:rPr dirty="0"/>
              <a:t>с 2019 </a:t>
            </a:r>
            <a:r>
              <a:rPr spc="-15" dirty="0"/>
              <a:t>года  плательщики</a:t>
            </a:r>
            <a:r>
              <a:rPr spc="570" dirty="0"/>
              <a:t> </a:t>
            </a:r>
            <a:r>
              <a:rPr spc="-10" dirty="0"/>
              <a:t>ЕСХН вправе </a:t>
            </a:r>
            <a:r>
              <a:rPr dirty="0"/>
              <a:t>принимать к </a:t>
            </a:r>
            <a:r>
              <a:rPr spc="-20" dirty="0"/>
              <a:t>вычету суммы  </a:t>
            </a:r>
            <a:r>
              <a:rPr spc="-5" dirty="0"/>
              <a:t>налога на добавленную </a:t>
            </a:r>
            <a:r>
              <a:rPr spc="-10" dirty="0"/>
              <a:t>стоимость </a:t>
            </a:r>
            <a:r>
              <a:rPr spc="-5" dirty="0"/>
              <a:t>на общих основаниях,  </a:t>
            </a:r>
            <a:r>
              <a:rPr spc="-10" dirty="0"/>
              <a:t>предусмотренных </a:t>
            </a:r>
            <a:r>
              <a:rPr spc="-5" dirty="0"/>
              <a:t>п. </a:t>
            </a:r>
            <a:r>
              <a:rPr dirty="0"/>
              <a:t>1 </a:t>
            </a:r>
            <a:r>
              <a:rPr spc="5" dirty="0"/>
              <a:t>ст. </a:t>
            </a:r>
            <a:r>
              <a:rPr dirty="0"/>
              <a:t>171, </a:t>
            </a:r>
            <a:r>
              <a:rPr spc="-5" dirty="0"/>
              <a:t>п. </a:t>
            </a:r>
            <a:r>
              <a:rPr dirty="0"/>
              <a:t>1 </a:t>
            </a:r>
            <a:r>
              <a:rPr spc="5" dirty="0"/>
              <a:t>ст. </a:t>
            </a:r>
            <a:r>
              <a:rPr dirty="0"/>
              <a:t>172</a:t>
            </a:r>
            <a:r>
              <a:rPr spc="-20" dirty="0"/>
              <a:t> </a:t>
            </a:r>
            <a:r>
              <a:rPr spc="-40" dirty="0"/>
              <a:t>Кодекса.</a:t>
            </a:r>
          </a:p>
          <a:p>
            <a:pPr marL="12700" marR="5715" indent="381000" algn="just">
              <a:lnSpc>
                <a:spcPct val="100000"/>
              </a:lnSpc>
              <a:spcBef>
                <a:spcPts val="1805"/>
              </a:spcBef>
            </a:pPr>
            <a:r>
              <a:rPr i="1" dirty="0"/>
              <a:t>Для </a:t>
            </a:r>
            <a:r>
              <a:rPr i="1" spc="-20" dirty="0"/>
              <a:t>плательщиков </a:t>
            </a:r>
            <a:r>
              <a:rPr i="1" spc="-15" dirty="0"/>
              <a:t>ЕСХН </a:t>
            </a:r>
            <a:r>
              <a:rPr i="1" spc="-5" dirty="0"/>
              <a:t>установлены условия </a:t>
            </a:r>
            <a:r>
              <a:rPr i="1" spc="-10" dirty="0"/>
              <a:t>получения  </a:t>
            </a:r>
            <a:r>
              <a:rPr spc="-15" dirty="0"/>
              <a:t>освобождения </a:t>
            </a:r>
            <a:r>
              <a:rPr dirty="0"/>
              <a:t>в </a:t>
            </a:r>
            <a:r>
              <a:rPr spc="-5" dirty="0"/>
              <a:t>2019 </a:t>
            </a:r>
            <a:r>
              <a:rPr spc="-25" dirty="0"/>
              <a:t>году </a:t>
            </a:r>
            <a:r>
              <a:rPr spc="-5" dirty="0"/>
              <a:t>от </a:t>
            </a:r>
            <a:r>
              <a:rPr dirty="0"/>
              <a:t>уплаты </a:t>
            </a:r>
            <a:r>
              <a:rPr spc="-5" dirty="0"/>
              <a:t>НДС, </a:t>
            </a:r>
            <a:r>
              <a:rPr dirty="0"/>
              <a:t>в </a:t>
            </a:r>
            <a:r>
              <a:rPr spc="-5" dirty="0"/>
              <a:t>случае, </a:t>
            </a:r>
            <a:r>
              <a:rPr spc="-10" dirty="0"/>
              <a:t>если  полученный </a:t>
            </a:r>
            <a:r>
              <a:rPr spc="-35" dirty="0"/>
              <a:t>доход </a:t>
            </a:r>
            <a:r>
              <a:rPr spc="-5" dirty="0"/>
              <a:t>за </a:t>
            </a:r>
            <a:r>
              <a:rPr dirty="0"/>
              <a:t>2018 </a:t>
            </a:r>
            <a:r>
              <a:rPr spc="-15" dirty="0"/>
              <a:t>год </a:t>
            </a:r>
            <a:r>
              <a:rPr dirty="0"/>
              <a:t>от </a:t>
            </a:r>
            <a:r>
              <a:rPr spc="-5" dirty="0"/>
              <a:t>реализации </a:t>
            </a:r>
            <a:r>
              <a:rPr spc="-10" dirty="0"/>
              <a:t>товаров</a:t>
            </a:r>
            <a:r>
              <a:rPr spc="-345" dirty="0"/>
              <a:t> </a:t>
            </a:r>
            <a:r>
              <a:rPr dirty="0"/>
              <a:t>(работ,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59891" y="5764530"/>
            <a:ext cx="852932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b="1" i="1" spc="-5" dirty="0">
                <a:solidFill>
                  <a:srgbClr val="1F487C"/>
                </a:solidFill>
                <a:latin typeface="Times New Roman"/>
                <a:cs typeface="Times New Roman"/>
              </a:rPr>
              <a:t>услуг) при осуществлении видов </a:t>
            </a:r>
            <a:r>
              <a:rPr sz="2400" b="1" i="1" spc="-20" dirty="0">
                <a:solidFill>
                  <a:srgbClr val="1F487C"/>
                </a:solidFill>
                <a:latin typeface="Times New Roman"/>
                <a:cs typeface="Times New Roman"/>
              </a:rPr>
              <a:t>предпринимательской  </a:t>
            </a:r>
            <a:r>
              <a:rPr sz="2400" b="1" i="1" spc="-15" dirty="0">
                <a:solidFill>
                  <a:srgbClr val="1F487C"/>
                </a:solidFill>
                <a:latin typeface="Times New Roman"/>
                <a:cs typeface="Times New Roman"/>
              </a:rPr>
              <a:t>деятельности, </a:t>
            </a:r>
            <a:r>
              <a:rPr sz="2400" b="1" i="1" dirty="0">
                <a:solidFill>
                  <a:srgbClr val="1F487C"/>
                </a:solidFill>
                <a:latin typeface="Times New Roman"/>
                <a:cs typeface="Times New Roman"/>
              </a:rPr>
              <a:t>в отношении </a:t>
            </a:r>
            <a:r>
              <a:rPr sz="2400" b="1" i="1" spc="-20" dirty="0">
                <a:solidFill>
                  <a:srgbClr val="1F487C"/>
                </a:solidFill>
                <a:latin typeface="Times New Roman"/>
                <a:cs typeface="Times New Roman"/>
              </a:rPr>
              <a:t>которых </a:t>
            </a:r>
            <a:r>
              <a:rPr sz="2400" b="1" i="1" spc="-10" dirty="0">
                <a:solidFill>
                  <a:srgbClr val="1F487C"/>
                </a:solidFill>
                <a:latin typeface="Times New Roman"/>
                <a:cs typeface="Times New Roman"/>
              </a:rPr>
              <a:t>применяется ЕСХН,  </a:t>
            </a:r>
            <a:r>
              <a:rPr sz="2400" b="1" i="1" spc="-20" dirty="0">
                <a:solidFill>
                  <a:srgbClr val="1F487C"/>
                </a:solidFill>
                <a:latin typeface="Times New Roman"/>
                <a:cs typeface="Times New Roman"/>
              </a:rPr>
              <a:t>будет </a:t>
            </a:r>
            <a:r>
              <a:rPr sz="2400" b="1" i="1" spc="-5" dirty="0">
                <a:solidFill>
                  <a:srgbClr val="1F487C"/>
                </a:solidFill>
                <a:latin typeface="Times New Roman"/>
                <a:cs typeface="Times New Roman"/>
              </a:rPr>
              <a:t>составлять </a:t>
            </a:r>
            <a:r>
              <a:rPr sz="2400" b="1" i="1" dirty="0">
                <a:solidFill>
                  <a:srgbClr val="1F487C"/>
                </a:solidFill>
                <a:latin typeface="Times New Roman"/>
                <a:cs typeface="Times New Roman"/>
              </a:rPr>
              <a:t>в </a:t>
            </a:r>
            <a:r>
              <a:rPr sz="2400" b="1" i="1" spc="-20" dirty="0">
                <a:solidFill>
                  <a:srgbClr val="1F487C"/>
                </a:solidFill>
                <a:latin typeface="Times New Roman"/>
                <a:cs typeface="Times New Roman"/>
              </a:rPr>
              <a:t>сумме </a:t>
            </a:r>
            <a:r>
              <a:rPr sz="2400" b="1" i="1" spc="-5" dirty="0">
                <a:solidFill>
                  <a:srgbClr val="1F487C"/>
                </a:solidFill>
                <a:latin typeface="Times New Roman"/>
                <a:cs typeface="Times New Roman"/>
              </a:rPr>
              <a:t>не </a:t>
            </a:r>
            <a:r>
              <a:rPr sz="2400" b="1" i="1" spc="-25" dirty="0">
                <a:solidFill>
                  <a:srgbClr val="1F487C"/>
                </a:solidFill>
                <a:latin typeface="Times New Roman"/>
                <a:cs typeface="Times New Roman"/>
              </a:rPr>
              <a:t>более </a:t>
            </a:r>
            <a:r>
              <a:rPr sz="2400" b="1" i="1" dirty="0">
                <a:solidFill>
                  <a:srgbClr val="1F487C"/>
                </a:solidFill>
                <a:latin typeface="Times New Roman"/>
                <a:cs typeface="Times New Roman"/>
              </a:rPr>
              <a:t>100 </a:t>
            </a:r>
            <a:r>
              <a:rPr sz="2400" b="1" i="1" spc="-5" dirty="0">
                <a:solidFill>
                  <a:srgbClr val="1F487C"/>
                </a:solidFill>
                <a:latin typeface="Times New Roman"/>
                <a:cs typeface="Times New Roman"/>
              </a:rPr>
              <a:t>млн.</a:t>
            </a:r>
            <a:r>
              <a:rPr sz="2400" b="1" i="1" spc="65" dirty="0">
                <a:solidFill>
                  <a:srgbClr val="1F487C"/>
                </a:solidFill>
                <a:latin typeface="Times New Roman"/>
                <a:cs typeface="Times New Roman"/>
              </a:rPr>
              <a:t> </a:t>
            </a:r>
            <a:r>
              <a:rPr sz="2400" b="1" i="1" spc="-10" dirty="0">
                <a:solidFill>
                  <a:srgbClr val="1F487C"/>
                </a:solidFill>
                <a:latin typeface="Times New Roman"/>
                <a:cs typeface="Times New Roman"/>
              </a:rPr>
              <a:t>руб.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86401" y="1692275"/>
            <a:ext cx="4968875" cy="1452880"/>
          </a:xfrm>
          <a:custGeom>
            <a:avLst/>
            <a:gdLst/>
            <a:ahLst/>
            <a:cxnLst/>
            <a:rect l="l" t="t" r="r" b="b"/>
            <a:pathLst>
              <a:path w="4968875" h="1452880">
                <a:moveTo>
                  <a:pt x="4726685" y="0"/>
                </a:moveTo>
                <a:lnTo>
                  <a:pt x="242062" y="0"/>
                </a:lnTo>
                <a:lnTo>
                  <a:pt x="193265" y="4916"/>
                </a:lnTo>
                <a:lnTo>
                  <a:pt x="147822" y="19016"/>
                </a:lnTo>
                <a:lnTo>
                  <a:pt x="106703" y="41328"/>
                </a:lnTo>
                <a:lnTo>
                  <a:pt x="70881" y="70881"/>
                </a:lnTo>
                <a:lnTo>
                  <a:pt x="41328" y="106703"/>
                </a:lnTo>
                <a:lnTo>
                  <a:pt x="19016" y="147822"/>
                </a:lnTo>
                <a:lnTo>
                  <a:pt x="4916" y="193265"/>
                </a:lnTo>
                <a:lnTo>
                  <a:pt x="0" y="242062"/>
                </a:lnTo>
                <a:lnTo>
                  <a:pt x="0" y="1210437"/>
                </a:lnTo>
                <a:lnTo>
                  <a:pt x="4916" y="1259233"/>
                </a:lnTo>
                <a:lnTo>
                  <a:pt x="19016" y="1304676"/>
                </a:lnTo>
                <a:lnTo>
                  <a:pt x="41328" y="1345795"/>
                </a:lnTo>
                <a:lnTo>
                  <a:pt x="70881" y="1381617"/>
                </a:lnTo>
                <a:lnTo>
                  <a:pt x="106703" y="1411170"/>
                </a:lnTo>
                <a:lnTo>
                  <a:pt x="147822" y="1433482"/>
                </a:lnTo>
                <a:lnTo>
                  <a:pt x="193265" y="1447582"/>
                </a:lnTo>
                <a:lnTo>
                  <a:pt x="242062" y="1452499"/>
                </a:lnTo>
                <a:lnTo>
                  <a:pt x="4726685" y="1452499"/>
                </a:lnTo>
                <a:lnTo>
                  <a:pt x="4775487" y="1447582"/>
                </a:lnTo>
                <a:lnTo>
                  <a:pt x="4820945" y="1433482"/>
                </a:lnTo>
                <a:lnTo>
                  <a:pt x="4862084" y="1411170"/>
                </a:lnTo>
                <a:lnTo>
                  <a:pt x="4897929" y="1381617"/>
                </a:lnTo>
                <a:lnTo>
                  <a:pt x="4927505" y="1345795"/>
                </a:lnTo>
                <a:lnTo>
                  <a:pt x="4949838" y="1304676"/>
                </a:lnTo>
                <a:lnTo>
                  <a:pt x="4963953" y="1259233"/>
                </a:lnTo>
                <a:lnTo>
                  <a:pt x="4968875" y="1210437"/>
                </a:lnTo>
                <a:lnTo>
                  <a:pt x="4968875" y="242062"/>
                </a:lnTo>
                <a:lnTo>
                  <a:pt x="4963953" y="193265"/>
                </a:lnTo>
                <a:lnTo>
                  <a:pt x="4949838" y="147822"/>
                </a:lnTo>
                <a:lnTo>
                  <a:pt x="4927505" y="106703"/>
                </a:lnTo>
                <a:lnTo>
                  <a:pt x="4897929" y="70881"/>
                </a:lnTo>
                <a:lnTo>
                  <a:pt x="4862084" y="41328"/>
                </a:lnTo>
                <a:lnTo>
                  <a:pt x="4820945" y="19016"/>
                </a:lnTo>
                <a:lnTo>
                  <a:pt x="4775487" y="4916"/>
                </a:lnTo>
                <a:lnTo>
                  <a:pt x="4726685" y="0"/>
                </a:lnTo>
                <a:close/>
              </a:path>
            </a:pathLst>
          </a:custGeom>
          <a:solidFill>
            <a:srgbClr val="00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86401" y="1692275"/>
            <a:ext cx="4968875" cy="1452880"/>
          </a:xfrm>
          <a:custGeom>
            <a:avLst/>
            <a:gdLst/>
            <a:ahLst/>
            <a:cxnLst/>
            <a:rect l="l" t="t" r="r" b="b"/>
            <a:pathLst>
              <a:path w="4968875" h="1452880">
                <a:moveTo>
                  <a:pt x="0" y="242062"/>
                </a:moveTo>
                <a:lnTo>
                  <a:pt x="4916" y="193265"/>
                </a:lnTo>
                <a:lnTo>
                  <a:pt x="19016" y="147822"/>
                </a:lnTo>
                <a:lnTo>
                  <a:pt x="41328" y="106703"/>
                </a:lnTo>
                <a:lnTo>
                  <a:pt x="70881" y="70881"/>
                </a:lnTo>
                <a:lnTo>
                  <a:pt x="106703" y="41328"/>
                </a:lnTo>
                <a:lnTo>
                  <a:pt x="147822" y="19016"/>
                </a:lnTo>
                <a:lnTo>
                  <a:pt x="193265" y="4916"/>
                </a:lnTo>
                <a:lnTo>
                  <a:pt x="242062" y="0"/>
                </a:lnTo>
                <a:lnTo>
                  <a:pt x="4726685" y="0"/>
                </a:lnTo>
                <a:lnTo>
                  <a:pt x="4775487" y="4916"/>
                </a:lnTo>
                <a:lnTo>
                  <a:pt x="4820945" y="19016"/>
                </a:lnTo>
                <a:lnTo>
                  <a:pt x="4862084" y="41328"/>
                </a:lnTo>
                <a:lnTo>
                  <a:pt x="4897929" y="70881"/>
                </a:lnTo>
                <a:lnTo>
                  <a:pt x="4927505" y="106703"/>
                </a:lnTo>
                <a:lnTo>
                  <a:pt x="4949838" y="147822"/>
                </a:lnTo>
                <a:lnTo>
                  <a:pt x="4963953" y="193265"/>
                </a:lnTo>
                <a:lnTo>
                  <a:pt x="4968875" y="242062"/>
                </a:lnTo>
                <a:lnTo>
                  <a:pt x="4968875" y="1210437"/>
                </a:lnTo>
                <a:lnTo>
                  <a:pt x="4963953" y="1259233"/>
                </a:lnTo>
                <a:lnTo>
                  <a:pt x="4949838" y="1304676"/>
                </a:lnTo>
                <a:lnTo>
                  <a:pt x="4927505" y="1345795"/>
                </a:lnTo>
                <a:lnTo>
                  <a:pt x="4897929" y="1381617"/>
                </a:lnTo>
                <a:lnTo>
                  <a:pt x="4862084" y="1411170"/>
                </a:lnTo>
                <a:lnTo>
                  <a:pt x="4820945" y="1433482"/>
                </a:lnTo>
                <a:lnTo>
                  <a:pt x="4775487" y="1447582"/>
                </a:lnTo>
                <a:lnTo>
                  <a:pt x="4726685" y="1452499"/>
                </a:lnTo>
                <a:lnTo>
                  <a:pt x="242062" y="1452499"/>
                </a:lnTo>
                <a:lnTo>
                  <a:pt x="193265" y="1447582"/>
                </a:lnTo>
                <a:lnTo>
                  <a:pt x="147822" y="1433482"/>
                </a:lnTo>
                <a:lnTo>
                  <a:pt x="106703" y="1411170"/>
                </a:lnTo>
                <a:lnTo>
                  <a:pt x="70881" y="1381617"/>
                </a:lnTo>
                <a:lnTo>
                  <a:pt x="41328" y="1345795"/>
                </a:lnTo>
                <a:lnTo>
                  <a:pt x="19016" y="1304676"/>
                </a:lnTo>
                <a:lnTo>
                  <a:pt x="4916" y="1259233"/>
                </a:lnTo>
                <a:lnTo>
                  <a:pt x="0" y="1210437"/>
                </a:lnTo>
                <a:lnTo>
                  <a:pt x="0" y="242062"/>
                </a:lnTo>
                <a:close/>
              </a:path>
            </a:pathLst>
          </a:custGeom>
          <a:ln w="25400">
            <a:solidFill>
              <a:srgbClr val="005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139944" y="1849882"/>
            <a:ext cx="466090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400" b="1" spc="-25" dirty="0">
                <a:solidFill>
                  <a:srgbClr val="FFFFFF"/>
                </a:solidFill>
                <a:latin typeface="Arial"/>
                <a:cs typeface="Arial"/>
              </a:rPr>
              <a:t>Режим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в виде 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ЕНВД 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введен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на  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территории 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муниципального  образования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98550" y="3422650"/>
            <a:ext cx="4752975" cy="1590675"/>
          </a:xfrm>
          <a:custGeom>
            <a:avLst/>
            <a:gdLst/>
            <a:ahLst/>
            <a:cxnLst/>
            <a:rect l="l" t="t" r="r" b="b"/>
            <a:pathLst>
              <a:path w="4752975" h="1590675">
                <a:moveTo>
                  <a:pt x="4487799" y="0"/>
                </a:moveTo>
                <a:lnTo>
                  <a:pt x="265175" y="0"/>
                </a:lnTo>
                <a:lnTo>
                  <a:pt x="217502" y="4273"/>
                </a:lnTo>
                <a:lnTo>
                  <a:pt x="172635" y="16592"/>
                </a:lnTo>
                <a:lnTo>
                  <a:pt x="131323" y="36209"/>
                </a:lnTo>
                <a:lnTo>
                  <a:pt x="94314" y="62373"/>
                </a:lnTo>
                <a:lnTo>
                  <a:pt x="62356" y="94335"/>
                </a:lnTo>
                <a:lnTo>
                  <a:pt x="36197" y="131346"/>
                </a:lnTo>
                <a:lnTo>
                  <a:pt x="16586" y="172656"/>
                </a:lnTo>
                <a:lnTo>
                  <a:pt x="4271" y="217515"/>
                </a:lnTo>
                <a:lnTo>
                  <a:pt x="0" y="265175"/>
                </a:lnTo>
                <a:lnTo>
                  <a:pt x="0" y="1325499"/>
                </a:lnTo>
                <a:lnTo>
                  <a:pt x="4271" y="1373159"/>
                </a:lnTo>
                <a:lnTo>
                  <a:pt x="16586" y="1418018"/>
                </a:lnTo>
                <a:lnTo>
                  <a:pt x="36197" y="1459328"/>
                </a:lnTo>
                <a:lnTo>
                  <a:pt x="62356" y="1496339"/>
                </a:lnTo>
                <a:lnTo>
                  <a:pt x="94314" y="1528301"/>
                </a:lnTo>
                <a:lnTo>
                  <a:pt x="131323" y="1554465"/>
                </a:lnTo>
                <a:lnTo>
                  <a:pt x="172635" y="1574082"/>
                </a:lnTo>
                <a:lnTo>
                  <a:pt x="217502" y="1586401"/>
                </a:lnTo>
                <a:lnTo>
                  <a:pt x="265175" y="1590675"/>
                </a:lnTo>
                <a:lnTo>
                  <a:pt x="4487799" y="1590675"/>
                </a:lnTo>
                <a:lnTo>
                  <a:pt x="4535459" y="1586401"/>
                </a:lnTo>
                <a:lnTo>
                  <a:pt x="4580318" y="1574082"/>
                </a:lnTo>
                <a:lnTo>
                  <a:pt x="4621628" y="1554465"/>
                </a:lnTo>
                <a:lnTo>
                  <a:pt x="4658639" y="1528301"/>
                </a:lnTo>
                <a:lnTo>
                  <a:pt x="4690601" y="1496339"/>
                </a:lnTo>
                <a:lnTo>
                  <a:pt x="4716765" y="1459328"/>
                </a:lnTo>
                <a:lnTo>
                  <a:pt x="4736382" y="1418018"/>
                </a:lnTo>
                <a:lnTo>
                  <a:pt x="4748701" y="1373159"/>
                </a:lnTo>
                <a:lnTo>
                  <a:pt x="4752975" y="1325499"/>
                </a:lnTo>
                <a:lnTo>
                  <a:pt x="4752975" y="265175"/>
                </a:lnTo>
                <a:lnTo>
                  <a:pt x="4748701" y="217515"/>
                </a:lnTo>
                <a:lnTo>
                  <a:pt x="4736382" y="172656"/>
                </a:lnTo>
                <a:lnTo>
                  <a:pt x="4716765" y="131346"/>
                </a:lnTo>
                <a:lnTo>
                  <a:pt x="4690601" y="94335"/>
                </a:lnTo>
                <a:lnTo>
                  <a:pt x="4658639" y="62373"/>
                </a:lnTo>
                <a:lnTo>
                  <a:pt x="4621628" y="36209"/>
                </a:lnTo>
                <a:lnTo>
                  <a:pt x="4580318" y="16592"/>
                </a:lnTo>
                <a:lnTo>
                  <a:pt x="4535459" y="4273"/>
                </a:lnTo>
                <a:lnTo>
                  <a:pt x="4487799" y="0"/>
                </a:lnTo>
                <a:close/>
              </a:path>
            </a:pathLst>
          </a:custGeom>
          <a:solidFill>
            <a:srgbClr val="E36C0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98550" y="3422650"/>
            <a:ext cx="4752975" cy="1590675"/>
          </a:xfrm>
          <a:custGeom>
            <a:avLst/>
            <a:gdLst/>
            <a:ahLst/>
            <a:cxnLst/>
            <a:rect l="l" t="t" r="r" b="b"/>
            <a:pathLst>
              <a:path w="4752975" h="1590675">
                <a:moveTo>
                  <a:pt x="0" y="265175"/>
                </a:moveTo>
                <a:lnTo>
                  <a:pt x="4271" y="217515"/>
                </a:lnTo>
                <a:lnTo>
                  <a:pt x="16586" y="172656"/>
                </a:lnTo>
                <a:lnTo>
                  <a:pt x="36197" y="131346"/>
                </a:lnTo>
                <a:lnTo>
                  <a:pt x="62356" y="94335"/>
                </a:lnTo>
                <a:lnTo>
                  <a:pt x="94314" y="62373"/>
                </a:lnTo>
                <a:lnTo>
                  <a:pt x="131323" y="36209"/>
                </a:lnTo>
                <a:lnTo>
                  <a:pt x="172635" y="16592"/>
                </a:lnTo>
                <a:lnTo>
                  <a:pt x="217502" y="4273"/>
                </a:lnTo>
                <a:lnTo>
                  <a:pt x="265175" y="0"/>
                </a:lnTo>
                <a:lnTo>
                  <a:pt x="4487799" y="0"/>
                </a:lnTo>
                <a:lnTo>
                  <a:pt x="4535459" y="4273"/>
                </a:lnTo>
                <a:lnTo>
                  <a:pt x="4580318" y="16592"/>
                </a:lnTo>
                <a:lnTo>
                  <a:pt x="4621628" y="36209"/>
                </a:lnTo>
                <a:lnTo>
                  <a:pt x="4658639" y="62373"/>
                </a:lnTo>
                <a:lnTo>
                  <a:pt x="4690601" y="94335"/>
                </a:lnTo>
                <a:lnTo>
                  <a:pt x="4716765" y="131346"/>
                </a:lnTo>
                <a:lnTo>
                  <a:pt x="4736382" y="172656"/>
                </a:lnTo>
                <a:lnTo>
                  <a:pt x="4748701" y="217515"/>
                </a:lnTo>
                <a:lnTo>
                  <a:pt x="4752975" y="265175"/>
                </a:lnTo>
                <a:lnTo>
                  <a:pt x="4752975" y="1325499"/>
                </a:lnTo>
                <a:lnTo>
                  <a:pt x="4748701" y="1373159"/>
                </a:lnTo>
                <a:lnTo>
                  <a:pt x="4736382" y="1418018"/>
                </a:lnTo>
                <a:lnTo>
                  <a:pt x="4716765" y="1459328"/>
                </a:lnTo>
                <a:lnTo>
                  <a:pt x="4690601" y="1496339"/>
                </a:lnTo>
                <a:lnTo>
                  <a:pt x="4658639" y="1528301"/>
                </a:lnTo>
                <a:lnTo>
                  <a:pt x="4621628" y="1554465"/>
                </a:lnTo>
                <a:lnTo>
                  <a:pt x="4580318" y="1574082"/>
                </a:lnTo>
                <a:lnTo>
                  <a:pt x="4535459" y="1586401"/>
                </a:lnTo>
                <a:lnTo>
                  <a:pt x="4487799" y="1590675"/>
                </a:lnTo>
                <a:lnTo>
                  <a:pt x="265175" y="1590675"/>
                </a:lnTo>
                <a:lnTo>
                  <a:pt x="217502" y="1586401"/>
                </a:lnTo>
                <a:lnTo>
                  <a:pt x="172635" y="1574082"/>
                </a:lnTo>
                <a:lnTo>
                  <a:pt x="131323" y="1554465"/>
                </a:lnTo>
                <a:lnTo>
                  <a:pt x="94314" y="1528301"/>
                </a:lnTo>
                <a:lnTo>
                  <a:pt x="62356" y="1496339"/>
                </a:lnTo>
                <a:lnTo>
                  <a:pt x="36197" y="1459328"/>
                </a:lnTo>
                <a:lnTo>
                  <a:pt x="16586" y="1418018"/>
                </a:lnTo>
                <a:lnTo>
                  <a:pt x="4271" y="1373159"/>
                </a:lnTo>
                <a:lnTo>
                  <a:pt x="0" y="1325499"/>
                </a:lnTo>
                <a:lnTo>
                  <a:pt x="0" y="26517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588135" y="3466846"/>
            <a:ext cx="3773804" cy="1488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-127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В 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местном 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нормативном  правовом 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акте</a:t>
            </a:r>
            <a:r>
              <a:rPr sz="24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упомянут  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осуществляемый</a:t>
            </a:r>
            <a:r>
              <a:rPr sz="240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вид</a:t>
            </a:r>
            <a:endParaRPr sz="24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</a:pP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деятельности</a:t>
            </a:r>
            <a:endParaRPr sz="24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133475" y="1692275"/>
            <a:ext cx="3371850" cy="1452880"/>
          </a:xfrm>
          <a:custGeom>
            <a:avLst/>
            <a:gdLst/>
            <a:ahLst/>
            <a:cxnLst/>
            <a:rect l="l" t="t" r="r" b="b"/>
            <a:pathLst>
              <a:path w="3371850" h="1452880">
                <a:moveTo>
                  <a:pt x="3129788" y="0"/>
                </a:moveTo>
                <a:lnTo>
                  <a:pt x="242062" y="0"/>
                </a:lnTo>
                <a:lnTo>
                  <a:pt x="193283" y="4916"/>
                </a:lnTo>
                <a:lnTo>
                  <a:pt x="147848" y="19016"/>
                </a:lnTo>
                <a:lnTo>
                  <a:pt x="106731" y="41328"/>
                </a:lnTo>
                <a:lnTo>
                  <a:pt x="70905" y="70881"/>
                </a:lnTo>
                <a:lnTo>
                  <a:pt x="41345" y="106703"/>
                </a:lnTo>
                <a:lnTo>
                  <a:pt x="19025" y="147822"/>
                </a:lnTo>
                <a:lnTo>
                  <a:pt x="4918" y="193265"/>
                </a:lnTo>
                <a:lnTo>
                  <a:pt x="0" y="242062"/>
                </a:lnTo>
                <a:lnTo>
                  <a:pt x="0" y="1210437"/>
                </a:lnTo>
                <a:lnTo>
                  <a:pt x="4918" y="1259233"/>
                </a:lnTo>
                <a:lnTo>
                  <a:pt x="19025" y="1304676"/>
                </a:lnTo>
                <a:lnTo>
                  <a:pt x="41345" y="1345795"/>
                </a:lnTo>
                <a:lnTo>
                  <a:pt x="70905" y="1381617"/>
                </a:lnTo>
                <a:lnTo>
                  <a:pt x="106731" y="1411170"/>
                </a:lnTo>
                <a:lnTo>
                  <a:pt x="147848" y="1433482"/>
                </a:lnTo>
                <a:lnTo>
                  <a:pt x="193283" y="1447582"/>
                </a:lnTo>
                <a:lnTo>
                  <a:pt x="242062" y="1452499"/>
                </a:lnTo>
                <a:lnTo>
                  <a:pt x="3129788" y="1452499"/>
                </a:lnTo>
                <a:lnTo>
                  <a:pt x="3178584" y="1447582"/>
                </a:lnTo>
                <a:lnTo>
                  <a:pt x="3224027" y="1433482"/>
                </a:lnTo>
                <a:lnTo>
                  <a:pt x="3265146" y="1411170"/>
                </a:lnTo>
                <a:lnTo>
                  <a:pt x="3300968" y="1381617"/>
                </a:lnTo>
                <a:lnTo>
                  <a:pt x="3330521" y="1345795"/>
                </a:lnTo>
                <a:lnTo>
                  <a:pt x="3352833" y="1304676"/>
                </a:lnTo>
                <a:lnTo>
                  <a:pt x="3366933" y="1259233"/>
                </a:lnTo>
                <a:lnTo>
                  <a:pt x="3371850" y="1210437"/>
                </a:lnTo>
                <a:lnTo>
                  <a:pt x="3371850" y="242062"/>
                </a:lnTo>
                <a:lnTo>
                  <a:pt x="3366933" y="193265"/>
                </a:lnTo>
                <a:lnTo>
                  <a:pt x="3352833" y="147822"/>
                </a:lnTo>
                <a:lnTo>
                  <a:pt x="3330521" y="106703"/>
                </a:lnTo>
                <a:lnTo>
                  <a:pt x="3300968" y="70881"/>
                </a:lnTo>
                <a:lnTo>
                  <a:pt x="3265146" y="41328"/>
                </a:lnTo>
                <a:lnTo>
                  <a:pt x="3224027" y="19016"/>
                </a:lnTo>
                <a:lnTo>
                  <a:pt x="3178584" y="4916"/>
                </a:lnTo>
                <a:lnTo>
                  <a:pt x="3129788" y="0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33475" y="1692275"/>
            <a:ext cx="3371850" cy="1452880"/>
          </a:xfrm>
          <a:custGeom>
            <a:avLst/>
            <a:gdLst/>
            <a:ahLst/>
            <a:cxnLst/>
            <a:rect l="l" t="t" r="r" b="b"/>
            <a:pathLst>
              <a:path w="3371850" h="1452880">
                <a:moveTo>
                  <a:pt x="0" y="242062"/>
                </a:moveTo>
                <a:lnTo>
                  <a:pt x="4918" y="193265"/>
                </a:lnTo>
                <a:lnTo>
                  <a:pt x="19025" y="147822"/>
                </a:lnTo>
                <a:lnTo>
                  <a:pt x="41345" y="106703"/>
                </a:lnTo>
                <a:lnTo>
                  <a:pt x="70905" y="70881"/>
                </a:lnTo>
                <a:lnTo>
                  <a:pt x="106731" y="41328"/>
                </a:lnTo>
                <a:lnTo>
                  <a:pt x="147848" y="19016"/>
                </a:lnTo>
                <a:lnTo>
                  <a:pt x="193283" y="4916"/>
                </a:lnTo>
                <a:lnTo>
                  <a:pt x="242062" y="0"/>
                </a:lnTo>
                <a:lnTo>
                  <a:pt x="3129788" y="0"/>
                </a:lnTo>
                <a:lnTo>
                  <a:pt x="3178584" y="4916"/>
                </a:lnTo>
                <a:lnTo>
                  <a:pt x="3224027" y="19016"/>
                </a:lnTo>
                <a:lnTo>
                  <a:pt x="3265146" y="41328"/>
                </a:lnTo>
                <a:lnTo>
                  <a:pt x="3300968" y="70881"/>
                </a:lnTo>
                <a:lnTo>
                  <a:pt x="3330521" y="106703"/>
                </a:lnTo>
                <a:lnTo>
                  <a:pt x="3352833" y="147822"/>
                </a:lnTo>
                <a:lnTo>
                  <a:pt x="3366933" y="193265"/>
                </a:lnTo>
                <a:lnTo>
                  <a:pt x="3371850" y="242062"/>
                </a:lnTo>
                <a:lnTo>
                  <a:pt x="3371850" y="1210437"/>
                </a:lnTo>
                <a:lnTo>
                  <a:pt x="3366933" y="1259233"/>
                </a:lnTo>
                <a:lnTo>
                  <a:pt x="3352833" y="1304676"/>
                </a:lnTo>
                <a:lnTo>
                  <a:pt x="3330521" y="1345795"/>
                </a:lnTo>
                <a:lnTo>
                  <a:pt x="3300968" y="1381617"/>
                </a:lnTo>
                <a:lnTo>
                  <a:pt x="3265146" y="1411170"/>
                </a:lnTo>
                <a:lnTo>
                  <a:pt x="3224027" y="1433482"/>
                </a:lnTo>
                <a:lnTo>
                  <a:pt x="3178584" y="1447582"/>
                </a:lnTo>
                <a:lnTo>
                  <a:pt x="3129788" y="1452499"/>
                </a:lnTo>
                <a:lnTo>
                  <a:pt x="242062" y="1452499"/>
                </a:lnTo>
                <a:lnTo>
                  <a:pt x="193283" y="1447582"/>
                </a:lnTo>
                <a:lnTo>
                  <a:pt x="147848" y="1433482"/>
                </a:lnTo>
                <a:lnTo>
                  <a:pt x="106731" y="1411170"/>
                </a:lnTo>
                <a:lnTo>
                  <a:pt x="70905" y="1381617"/>
                </a:lnTo>
                <a:lnTo>
                  <a:pt x="41345" y="1345795"/>
                </a:lnTo>
                <a:lnTo>
                  <a:pt x="19025" y="1304676"/>
                </a:lnTo>
                <a:lnTo>
                  <a:pt x="4918" y="1259233"/>
                </a:lnTo>
                <a:lnTo>
                  <a:pt x="0" y="1210437"/>
                </a:lnTo>
                <a:lnTo>
                  <a:pt x="0" y="242062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766697" y="1667002"/>
            <a:ext cx="2106930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8145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1F487C"/>
                </a:solidFill>
                <a:latin typeface="Arial"/>
                <a:cs typeface="Arial"/>
              </a:rPr>
              <a:t>Средняя</a:t>
            </a:r>
            <a:endParaRPr sz="2400">
              <a:latin typeface="Arial"/>
              <a:cs typeface="Arial"/>
            </a:endParaRPr>
          </a:p>
          <a:p>
            <a:pPr marL="79375" marR="74295" algn="ctr">
              <a:lnSpc>
                <a:spcPct val="100000"/>
              </a:lnSpc>
            </a:pPr>
            <a:r>
              <a:rPr sz="2400" b="1" dirty="0">
                <a:solidFill>
                  <a:srgbClr val="1F487C"/>
                </a:solidFill>
                <a:latin typeface="Arial"/>
                <a:cs typeface="Arial"/>
              </a:rPr>
              <a:t>чис</a:t>
            </a:r>
            <a:r>
              <a:rPr sz="2400" b="1" spc="-45" dirty="0">
                <a:solidFill>
                  <a:srgbClr val="1F487C"/>
                </a:solidFill>
                <a:latin typeface="Arial"/>
                <a:cs typeface="Arial"/>
              </a:rPr>
              <a:t>л</a:t>
            </a:r>
            <a:r>
              <a:rPr sz="2400" b="1" spc="-5" dirty="0">
                <a:solidFill>
                  <a:srgbClr val="1F487C"/>
                </a:solidFill>
                <a:latin typeface="Arial"/>
                <a:cs typeface="Arial"/>
              </a:rPr>
              <a:t>енн</a:t>
            </a:r>
            <a:r>
              <a:rPr sz="2400" b="1" spc="-35" dirty="0">
                <a:solidFill>
                  <a:srgbClr val="1F487C"/>
                </a:solidFill>
                <a:latin typeface="Arial"/>
                <a:cs typeface="Arial"/>
              </a:rPr>
              <a:t>о</a:t>
            </a:r>
            <a:r>
              <a:rPr sz="2400" b="1" spc="-5" dirty="0">
                <a:solidFill>
                  <a:srgbClr val="1F487C"/>
                </a:solidFill>
                <a:latin typeface="Arial"/>
                <a:cs typeface="Arial"/>
              </a:rPr>
              <a:t>с</a:t>
            </a:r>
            <a:r>
              <a:rPr sz="2400" b="1" spc="-30" dirty="0">
                <a:solidFill>
                  <a:srgbClr val="1F487C"/>
                </a:solidFill>
                <a:latin typeface="Arial"/>
                <a:cs typeface="Arial"/>
              </a:rPr>
              <a:t>т</a:t>
            </a:r>
            <a:r>
              <a:rPr sz="2400" b="1" dirty="0">
                <a:solidFill>
                  <a:srgbClr val="1F487C"/>
                </a:solidFill>
                <a:latin typeface="Arial"/>
                <a:cs typeface="Arial"/>
              </a:rPr>
              <a:t>ь  </a:t>
            </a:r>
            <a:r>
              <a:rPr sz="2400" b="1" spc="-15" dirty="0">
                <a:solidFill>
                  <a:srgbClr val="1F487C"/>
                </a:solidFill>
                <a:latin typeface="Arial"/>
                <a:cs typeface="Arial"/>
              </a:rPr>
              <a:t>работников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2400" b="1" dirty="0">
                <a:solidFill>
                  <a:srgbClr val="1F487C"/>
                </a:solidFill>
                <a:latin typeface="Arial"/>
                <a:cs typeface="Arial"/>
              </a:rPr>
              <a:t>&lt; </a:t>
            </a:r>
            <a:r>
              <a:rPr sz="2400" b="1" spc="-5" dirty="0">
                <a:solidFill>
                  <a:srgbClr val="1F487C"/>
                </a:solidFill>
                <a:latin typeface="Arial"/>
                <a:cs typeface="Arial"/>
              </a:rPr>
              <a:t>100</a:t>
            </a:r>
            <a:r>
              <a:rPr sz="2400" b="1" spc="-80" dirty="0">
                <a:solidFill>
                  <a:srgbClr val="1F487C"/>
                </a:solidFill>
                <a:latin typeface="Arial"/>
                <a:cs typeface="Arial"/>
              </a:rPr>
              <a:t> </a:t>
            </a:r>
            <a:r>
              <a:rPr sz="2400" b="1" spc="-15" dirty="0">
                <a:solidFill>
                  <a:srgbClr val="1F487C"/>
                </a:solidFill>
                <a:latin typeface="Arial"/>
                <a:cs typeface="Arial"/>
              </a:rPr>
              <a:t>человек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133475" y="5437251"/>
            <a:ext cx="8317230" cy="1584325"/>
          </a:xfrm>
          <a:custGeom>
            <a:avLst/>
            <a:gdLst/>
            <a:ahLst/>
            <a:cxnLst/>
            <a:rect l="l" t="t" r="r" b="b"/>
            <a:pathLst>
              <a:path w="8317230" h="1584325">
                <a:moveTo>
                  <a:pt x="8052816" y="0"/>
                </a:moveTo>
                <a:lnTo>
                  <a:pt x="264033" y="0"/>
                </a:lnTo>
                <a:lnTo>
                  <a:pt x="216576" y="4250"/>
                </a:lnTo>
                <a:lnTo>
                  <a:pt x="171908" y="16506"/>
                </a:lnTo>
                <a:lnTo>
                  <a:pt x="130776" y="36025"/>
                </a:lnTo>
                <a:lnTo>
                  <a:pt x="93925" y="62063"/>
                </a:lnTo>
                <a:lnTo>
                  <a:pt x="62101" y="93878"/>
                </a:lnTo>
                <a:lnTo>
                  <a:pt x="36051" y="130725"/>
                </a:lnTo>
                <a:lnTo>
                  <a:pt x="16520" y="171862"/>
                </a:lnTo>
                <a:lnTo>
                  <a:pt x="4254" y="216545"/>
                </a:lnTo>
                <a:lnTo>
                  <a:pt x="0" y="264032"/>
                </a:lnTo>
                <a:lnTo>
                  <a:pt x="0" y="1320203"/>
                </a:lnTo>
                <a:lnTo>
                  <a:pt x="4254" y="1367667"/>
                </a:lnTo>
                <a:lnTo>
                  <a:pt x="16520" y="1412341"/>
                </a:lnTo>
                <a:lnTo>
                  <a:pt x="36051" y="1453477"/>
                </a:lnTo>
                <a:lnTo>
                  <a:pt x="62101" y="1490332"/>
                </a:lnTo>
                <a:lnTo>
                  <a:pt x="93925" y="1522157"/>
                </a:lnTo>
                <a:lnTo>
                  <a:pt x="130776" y="1548209"/>
                </a:lnTo>
                <a:lnTo>
                  <a:pt x="171908" y="1567741"/>
                </a:lnTo>
                <a:lnTo>
                  <a:pt x="216576" y="1580007"/>
                </a:lnTo>
                <a:lnTo>
                  <a:pt x="264033" y="1584261"/>
                </a:lnTo>
                <a:lnTo>
                  <a:pt x="8052816" y="1584261"/>
                </a:lnTo>
                <a:lnTo>
                  <a:pt x="8100307" y="1580007"/>
                </a:lnTo>
                <a:lnTo>
                  <a:pt x="8145002" y="1567741"/>
                </a:lnTo>
                <a:lnTo>
                  <a:pt x="8186156" y="1548209"/>
                </a:lnTo>
                <a:lnTo>
                  <a:pt x="8223023" y="1522157"/>
                </a:lnTo>
                <a:lnTo>
                  <a:pt x="8254859" y="1490332"/>
                </a:lnTo>
                <a:lnTo>
                  <a:pt x="8280917" y="1453477"/>
                </a:lnTo>
                <a:lnTo>
                  <a:pt x="8300453" y="1412341"/>
                </a:lnTo>
                <a:lnTo>
                  <a:pt x="8312721" y="1367667"/>
                </a:lnTo>
                <a:lnTo>
                  <a:pt x="8316976" y="1320203"/>
                </a:lnTo>
                <a:lnTo>
                  <a:pt x="8316976" y="264032"/>
                </a:lnTo>
                <a:lnTo>
                  <a:pt x="8312721" y="216545"/>
                </a:lnTo>
                <a:lnTo>
                  <a:pt x="8300453" y="171862"/>
                </a:lnTo>
                <a:lnTo>
                  <a:pt x="8280917" y="130725"/>
                </a:lnTo>
                <a:lnTo>
                  <a:pt x="8254859" y="93878"/>
                </a:lnTo>
                <a:lnTo>
                  <a:pt x="8223023" y="62063"/>
                </a:lnTo>
                <a:lnTo>
                  <a:pt x="8186156" y="36025"/>
                </a:lnTo>
                <a:lnTo>
                  <a:pt x="8145002" y="16506"/>
                </a:lnTo>
                <a:lnTo>
                  <a:pt x="8100307" y="4250"/>
                </a:lnTo>
                <a:lnTo>
                  <a:pt x="8052816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133475" y="5437251"/>
            <a:ext cx="8317230" cy="1584325"/>
          </a:xfrm>
          <a:custGeom>
            <a:avLst/>
            <a:gdLst/>
            <a:ahLst/>
            <a:cxnLst/>
            <a:rect l="l" t="t" r="r" b="b"/>
            <a:pathLst>
              <a:path w="8317230" h="1584325">
                <a:moveTo>
                  <a:pt x="0" y="264032"/>
                </a:moveTo>
                <a:lnTo>
                  <a:pt x="4254" y="216545"/>
                </a:lnTo>
                <a:lnTo>
                  <a:pt x="16520" y="171862"/>
                </a:lnTo>
                <a:lnTo>
                  <a:pt x="36051" y="130725"/>
                </a:lnTo>
                <a:lnTo>
                  <a:pt x="62101" y="93878"/>
                </a:lnTo>
                <a:lnTo>
                  <a:pt x="93925" y="62063"/>
                </a:lnTo>
                <a:lnTo>
                  <a:pt x="130776" y="36025"/>
                </a:lnTo>
                <a:lnTo>
                  <a:pt x="171908" y="16506"/>
                </a:lnTo>
                <a:lnTo>
                  <a:pt x="216576" y="4250"/>
                </a:lnTo>
                <a:lnTo>
                  <a:pt x="264033" y="0"/>
                </a:lnTo>
                <a:lnTo>
                  <a:pt x="8052816" y="0"/>
                </a:lnTo>
                <a:lnTo>
                  <a:pt x="8100307" y="4250"/>
                </a:lnTo>
                <a:lnTo>
                  <a:pt x="8145002" y="16506"/>
                </a:lnTo>
                <a:lnTo>
                  <a:pt x="8186156" y="36025"/>
                </a:lnTo>
                <a:lnTo>
                  <a:pt x="8223023" y="62063"/>
                </a:lnTo>
                <a:lnTo>
                  <a:pt x="8254859" y="93878"/>
                </a:lnTo>
                <a:lnTo>
                  <a:pt x="8280917" y="130725"/>
                </a:lnTo>
                <a:lnTo>
                  <a:pt x="8300453" y="171862"/>
                </a:lnTo>
                <a:lnTo>
                  <a:pt x="8312721" y="216545"/>
                </a:lnTo>
                <a:lnTo>
                  <a:pt x="8316976" y="264032"/>
                </a:lnTo>
                <a:lnTo>
                  <a:pt x="8316976" y="1320203"/>
                </a:lnTo>
                <a:lnTo>
                  <a:pt x="8312721" y="1367667"/>
                </a:lnTo>
                <a:lnTo>
                  <a:pt x="8300453" y="1412341"/>
                </a:lnTo>
                <a:lnTo>
                  <a:pt x="8280917" y="1453477"/>
                </a:lnTo>
                <a:lnTo>
                  <a:pt x="8254859" y="1490332"/>
                </a:lnTo>
                <a:lnTo>
                  <a:pt x="8223023" y="1522157"/>
                </a:lnTo>
                <a:lnTo>
                  <a:pt x="8186156" y="1548209"/>
                </a:lnTo>
                <a:lnTo>
                  <a:pt x="8145002" y="1567741"/>
                </a:lnTo>
                <a:lnTo>
                  <a:pt x="8100307" y="1580007"/>
                </a:lnTo>
                <a:lnTo>
                  <a:pt x="8052816" y="1584261"/>
                </a:lnTo>
                <a:lnTo>
                  <a:pt x="264033" y="1584261"/>
                </a:lnTo>
                <a:lnTo>
                  <a:pt x="216576" y="1580007"/>
                </a:lnTo>
                <a:lnTo>
                  <a:pt x="171908" y="1567741"/>
                </a:lnTo>
                <a:lnTo>
                  <a:pt x="130776" y="1548209"/>
                </a:lnTo>
                <a:lnTo>
                  <a:pt x="93925" y="1522157"/>
                </a:lnTo>
                <a:lnTo>
                  <a:pt x="62101" y="1490332"/>
                </a:lnTo>
                <a:lnTo>
                  <a:pt x="36051" y="1453477"/>
                </a:lnTo>
                <a:lnTo>
                  <a:pt x="16520" y="1412341"/>
                </a:lnTo>
                <a:lnTo>
                  <a:pt x="4254" y="1367667"/>
                </a:lnTo>
                <a:lnTo>
                  <a:pt x="0" y="1320203"/>
                </a:lnTo>
                <a:lnTo>
                  <a:pt x="0" y="264032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289685" y="5508955"/>
            <a:ext cx="9004300" cy="1661993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180465">
              <a:lnSpc>
                <a:spcPct val="100000"/>
              </a:lnSpc>
              <a:spcBef>
                <a:spcPts val="700"/>
              </a:spcBef>
            </a:pP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Деятельность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не 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осуществляется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sz="2400" b="1" spc="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рамках:</a:t>
            </a:r>
            <a:endParaRPr sz="2400" dirty="0">
              <a:latin typeface="Arial"/>
              <a:cs typeface="Arial"/>
            </a:endParaRPr>
          </a:p>
          <a:p>
            <a:pPr marL="120014" indent="-107314">
              <a:lnSpc>
                <a:spcPct val="100000"/>
              </a:lnSpc>
              <a:spcBef>
                <a:spcPts val="600"/>
              </a:spcBef>
              <a:buSzPct val="95833"/>
              <a:buFont typeface="Arial"/>
              <a:buChar char="•"/>
              <a:tabLst>
                <a:tab pos="120650" algn="l"/>
              </a:tabLst>
            </a:pP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договора 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простого</a:t>
            </a:r>
            <a:r>
              <a:rPr sz="2400" b="1" spc="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товарищества;</a:t>
            </a:r>
            <a:endParaRPr sz="2400" dirty="0">
              <a:latin typeface="Arial"/>
              <a:cs typeface="Arial"/>
            </a:endParaRPr>
          </a:p>
          <a:p>
            <a:pPr marL="120014" indent="-107314">
              <a:lnSpc>
                <a:spcPts val="2475"/>
              </a:lnSpc>
              <a:spcBef>
                <a:spcPts val="600"/>
              </a:spcBef>
              <a:buSzPct val="95833"/>
              <a:buFont typeface="Arial"/>
              <a:buChar char="•"/>
              <a:tabLst>
                <a:tab pos="120650" algn="l"/>
              </a:tabLst>
            </a:pP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договора доверительного управления</a:t>
            </a:r>
            <a:r>
              <a:rPr sz="2400" b="1" spc="9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имущества</a:t>
            </a:r>
            <a:endParaRPr sz="2400" dirty="0">
              <a:latin typeface="Arial"/>
              <a:cs typeface="Arial"/>
            </a:endParaRPr>
          </a:p>
          <a:p>
            <a:pPr marR="5080" algn="r">
              <a:lnSpc>
                <a:spcPts val="2835"/>
              </a:lnSpc>
            </a:pPr>
            <a:r>
              <a:rPr lang="en-US" sz="2700" spc="-20" dirty="0" smtClean="0">
                <a:solidFill>
                  <a:srgbClr val="FFFFFF"/>
                </a:solidFill>
                <a:latin typeface="Trebuchet MS"/>
                <a:cs typeface="Trebuchet MS"/>
              </a:rPr>
              <a:t>9</a:t>
            </a:r>
          </a:p>
        </p:txBody>
      </p:sp>
      <p:sp>
        <p:nvSpPr>
          <p:cNvPr id="14" name="object 14"/>
          <p:cNvSpPr/>
          <p:nvPr/>
        </p:nvSpPr>
        <p:spPr>
          <a:xfrm>
            <a:off x="6138926" y="3422650"/>
            <a:ext cx="3672204" cy="1590675"/>
          </a:xfrm>
          <a:custGeom>
            <a:avLst/>
            <a:gdLst/>
            <a:ahLst/>
            <a:cxnLst/>
            <a:rect l="l" t="t" r="r" b="b"/>
            <a:pathLst>
              <a:path w="3672204" h="1590675">
                <a:moveTo>
                  <a:pt x="3406648" y="0"/>
                </a:moveTo>
                <a:lnTo>
                  <a:pt x="265049" y="0"/>
                </a:lnTo>
                <a:lnTo>
                  <a:pt x="217393" y="4273"/>
                </a:lnTo>
                <a:lnTo>
                  <a:pt x="172545" y="16592"/>
                </a:lnTo>
                <a:lnTo>
                  <a:pt x="131252" y="36209"/>
                </a:lnTo>
                <a:lnTo>
                  <a:pt x="94261" y="62373"/>
                </a:lnTo>
                <a:lnTo>
                  <a:pt x="62320" y="94335"/>
                </a:lnTo>
                <a:lnTo>
                  <a:pt x="36176" y="131346"/>
                </a:lnTo>
                <a:lnTo>
                  <a:pt x="16576" y="172656"/>
                </a:lnTo>
                <a:lnTo>
                  <a:pt x="4268" y="217515"/>
                </a:lnTo>
                <a:lnTo>
                  <a:pt x="0" y="265175"/>
                </a:lnTo>
                <a:lnTo>
                  <a:pt x="0" y="1325499"/>
                </a:lnTo>
                <a:lnTo>
                  <a:pt x="4268" y="1373159"/>
                </a:lnTo>
                <a:lnTo>
                  <a:pt x="16576" y="1418018"/>
                </a:lnTo>
                <a:lnTo>
                  <a:pt x="36176" y="1459328"/>
                </a:lnTo>
                <a:lnTo>
                  <a:pt x="62320" y="1496339"/>
                </a:lnTo>
                <a:lnTo>
                  <a:pt x="94261" y="1528301"/>
                </a:lnTo>
                <a:lnTo>
                  <a:pt x="131252" y="1554465"/>
                </a:lnTo>
                <a:lnTo>
                  <a:pt x="172545" y="1574082"/>
                </a:lnTo>
                <a:lnTo>
                  <a:pt x="217393" y="1586401"/>
                </a:lnTo>
                <a:lnTo>
                  <a:pt x="265049" y="1590675"/>
                </a:lnTo>
                <a:lnTo>
                  <a:pt x="3406648" y="1590675"/>
                </a:lnTo>
                <a:lnTo>
                  <a:pt x="3454308" y="1586401"/>
                </a:lnTo>
                <a:lnTo>
                  <a:pt x="3499167" y="1574082"/>
                </a:lnTo>
                <a:lnTo>
                  <a:pt x="3540477" y="1554465"/>
                </a:lnTo>
                <a:lnTo>
                  <a:pt x="3577488" y="1528301"/>
                </a:lnTo>
                <a:lnTo>
                  <a:pt x="3609450" y="1496339"/>
                </a:lnTo>
                <a:lnTo>
                  <a:pt x="3635614" y="1459328"/>
                </a:lnTo>
                <a:lnTo>
                  <a:pt x="3655231" y="1418018"/>
                </a:lnTo>
                <a:lnTo>
                  <a:pt x="3667550" y="1373159"/>
                </a:lnTo>
                <a:lnTo>
                  <a:pt x="3671824" y="1325499"/>
                </a:lnTo>
                <a:lnTo>
                  <a:pt x="3671824" y="265175"/>
                </a:lnTo>
                <a:lnTo>
                  <a:pt x="3667550" y="217515"/>
                </a:lnTo>
                <a:lnTo>
                  <a:pt x="3655231" y="172656"/>
                </a:lnTo>
                <a:lnTo>
                  <a:pt x="3635614" y="131346"/>
                </a:lnTo>
                <a:lnTo>
                  <a:pt x="3609450" y="94335"/>
                </a:lnTo>
                <a:lnTo>
                  <a:pt x="3577488" y="62373"/>
                </a:lnTo>
                <a:lnTo>
                  <a:pt x="3540477" y="36209"/>
                </a:lnTo>
                <a:lnTo>
                  <a:pt x="3499167" y="16592"/>
                </a:lnTo>
                <a:lnTo>
                  <a:pt x="3454308" y="4273"/>
                </a:lnTo>
                <a:lnTo>
                  <a:pt x="3406648" y="0"/>
                </a:lnTo>
                <a:close/>
              </a:path>
            </a:pathLst>
          </a:custGeom>
          <a:solidFill>
            <a:srgbClr val="00AF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138926" y="3422650"/>
            <a:ext cx="3672204" cy="1590675"/>
          </a:xfrm>
          <a:custGeom>
            <a:avLst/>
            <a:gdLst/>
            <a:ahLst/>
            <a:cxnLst/>
            <a:rect l="l" t="t" r="r" b="b"/>
            <a:pathLst>
              <a:path w="3672204" h="1590675">
                <a:moveTo>
                  <a:pt x="0" y="265175"/>
                </a:moveTo>
                <a:lnTo>
                  <a:pt x="4268" y="217515"/>
                </a:lnTo>
                <a:lnTo>
                  <a:pt x="16576" y="172656"/>
                </a:lnTo>
                <a:lnTo>
                  <a:pt x="36176" y="131346"/>
                </a:lnTo>
                <a:lnTo>
                  <a:pt x="62320" y="94335"/>
                </a:lnTo>
                <a:lnTo>
                  <a:pt x="94261" y="62373"/>
                </a:lnTo>
                <a:lnTo>
                  <a:pt x="131252" y="36209"/>
                </a:lnTo>
                <a:lnTo>
                  <a:pt x="172545" y="16592"/>
                </a:lnTo>
                <a:lnTo>
                  <a:pt x="217393" y="4273"/>
                </a:lnTo>
                <a:lnTo>
                  <a:pt x="265049" y="0"/>
                </a:lnTo>
                <a:lnTo>
                  <a:pt x="3406648" y="0"/>
                </a:lnTo>
                <a:lnTo>
                  <a:pt x="3454308" y="4273"/>
                </a:lnTo>
                <a:lnTo>
                  <a:pt x="3499167" y="16592"/>
                </a:lnTo>
                <a:lnTo>
                  <a:pt x="3540477" y="36209"/>
                </a:lnTo>
                <a:lnTo>
                  <a:pt x="3577488" y="62373"/>
                </a:lnTo>
                <a:lnTo>
                  <a:pt x="3609450" y="94335"/>
                </a:lnTo>
                <a:lnTo>
                  <a:pt x="3635614" y="131346"/>
                </a:lnTo>
                <a:lnTo>
                  <a:pt x="3655231" y="172656"/>
                </a:lnTo>
                <a:lnTo>
                  <a:pt x="3667550" y="217515"/>
                </a:lnTo>
                <a:lnTo>
                  <a:pt x="3671824" y="265175"/>
                </a:lnTo>
                <a:lnTo>
                  <a:pt x="3671824" y="1325499"/>
                </a:lnTo>
                <a:lnTo>
                  <a:pt x="3667550" y="1373159"/>
                </a:lnTo>
                <a:lnTo>
                  <a:pt x="3655231" y="1418018"/>
                </a:lnTo>
                <a:lnTo>
                  <a:pt x="3635614" y="1459328"/>
                </a:lnTo>
                <a:lnTo>
                  <a:pt x="3609450" y="1496339"/>
                </a:lnTo>
                <a:lnTo>
                  <a:pt x="3577488" y="1528301"/>
                </a:lnTo>
                <a:lnTo>
                  <a:pt x="3540477" y="1554465"/>
                </a:lnTo>
                <a:lnTo>
                  <a:pt x="3499167" y="1574082"/>
                </a:lnTo>
                <a:lnTo>
                  <a:pt x="3454308" y="1586401"/>
                </a:lnTo>
                <a:lnTo>
                  <a:pt x="3406648" y="1590675"/>
                </a:lnTo>
                <a:lnTo>
                  <a:pt x="265049" y="1590675"/>
                </a:lnTo>
                <a:lnTo>
                  <a:pt x="217393" y="1586401"/>
                </a:lnTo>
                <a:lnTo>
                  <a:pt x="172545" y="1574082"/>
                </a:lnTo>
                <a:lnTo>
                  <a:pt x="131252" y="1554465"/>
                </a:lnTo>
                <a:lnTo>
                  <a:pt x="94261" y="1528301"/>
                </a:lnTo>
                <a:lnTo>
                  <a:pt x="62320" y="1496339"/>
                </a:lnTo>
                <a:lnTo>
                  <a:pt x="36176" y="1459328"/>
                </a:lnTo>
                <a:lnTo>
                  <a:pt x="16576" y="1418018"/>
                </a:lnTo>
                <a:lnTo>
                  <a:pt x="4268" y="1373159"/>
                </a:lnTo>
                <a:lnTo>
                  <a:pt x="0" y="1325499"/>
                </a:lnTo>
                <a:lnTo>
                  <a:pt x="0" y="265175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322821" y="3527806"/>
            <a:ext cx="3304540" cy="1366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200" b="1" spc="-10" dirty="0">
                <a:solidFill>
                  <a:srgbClr val="FFFFFF"/>
                </a:solidFill>
                <a:latin typeface="Arial"/>
                <a:cs typeface="Arial"/>
              </a:rPr>
              <a:t>Не </a:t>
            </a:r>
            <a:r>
              <a:rPr sz="2200" b="1" spc="-20" dirty="0">
                <a:solidFill>
                  <a:srgbClr val="FFFFFF"/>
                </a:solidFill>
                <a:latin typeface="Arial"/>
                <a:cs typeface="Arial"/>
              </a:rPr>
              <a:t>оказываются </a:t>
            </a:r>
            <a:r>
              <a:rPr sz="2200" b="1" spc="-25" dirty="0">
                <a:solidFill>
                  <a:srgbClr val="FFFFFF"/>
                </a:solidFill>
                <a:latin typeface="Arial"/>
                <a:cs typeface="Arial"/>
              </a:rPr>
              <a:t>услуги  </a:t>
            </a:r>
            <a:r>
              <a:rPr sz="2200" b="1" spc="-5" dirty="0">
                <a:solidFill>
                  <a:srgbClr val="FFFFFF"/>
                </a:solidFill>
                <a:latin typeface="Arial"/>
                <a:cs typeface="Arial"/>
              </a:rPr>
              <a:t>по </a:t>
            </a:r>
            <a:r>
              <a:rPr sz="2200" b="1" spc="-20" dirty="0">
                <a:solidFill>
                  <a:srgbClr val="FFFFFF"/>
                </a:solidFill>
                <a:latin typeface="Arial"/>
                <a:cs typeface="Arial"/>
              </a:rPr>
              <a:t>сдаче </a:t>
            </a:r>
            <a:r>
              <a:rPr sz="2200" b="1" spc="-5" dirty="0">
                <a:solidFill>
                  <a:srgbClr val="FFFFFF"/>
                </a:solidFill>
                <a:latin typeface="Arial"/>
                <a:cs typeface="Arial"/>
              </a:rPr>
              <a:t>в аренду  </a:t>
            </a:r>
            <a:r>
              <a:rPr sz="2200" b="1" spc="-20" dirty="0">
                <a:solidFill>
                  <a:srgbClr val="FFFFFF"/>
                </a:solidFill>
                <a:latin typeface="Arial"/>
                <a:cs typeface="Arial"/>
              </a:rPr>
              <a:t>автозаправочных  </a:t>
            </a:r>
            <a:r>
              <a:rPr sz="2200" b="1" spc="-10" dirty="0">
                <a:solidFill>
                  <a:srgbClr val="FFFFFF"/>
                </a:solidFill>
                <a:latin typeface="Arial"/>
                <a:cs typeface="Arial"/>
              </a:rPr>
              <a:t>станций</a:t>
            </a:r>
            <a:endParaRPr sz="2200">
              <a:latin typeface="Arial"/>
              <a:cs typeface="Arial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333750" marR="5080" indent="-2419350">
              <a:lnSpc>
                <a:spcPct val="100000"/>
              </a:lnSpc>
              <a:spcBef>
                <a:spcPts val="95"/>
              </a:spcBef>
            </a:pPr>
            <a:r>
              <a:rPr spc="-60" dirty="0"/>
              <a:t>Условия </a:t>
            </a:r>
            <a:r>
              <a:rPr spc="-35" dirty="0"/>
              <a:t>перехода </a:t>
            </a:r>
            <a:r>
              <a:rPr spc="-5" dirty="0"/>
              <a:t>на </a:t>
            </a:r>
            <a:r>
              <a:rPr spc="-35" dirty="0"/>
              <a:t>ЕНВД </a:t>
            </a:r>
            <a:r>
              <a:rPr spc="-5" dirty="0"/>
              <a:t>для </a:t>
            </a:r>
            <a:r>
              <a:rPr spc="-10" dirty="0"/>
              <a:t>индивидуальных  </a:t>
            </a:r>
            <a:r>
              <a:rPr spc="-15" dirty="0"/>
              <a:t>предпринимателей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1255</Words>
  <Application>Microsoft Office PowerPoint</Application>
  <PresentationFormat>Произвольный</PresentationFormat>
  <Paragraphs>174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Специальные налоговые режимы для малого бизнеса:</vt:lpstr>
      <vt:lpstr>Понятие и виды специальных налоговых режимов:</vt:lpstr>
      <vt:lpstr>К специальным налоговым режимам относятся (перечень полностью приведен в п. 2 ст. 18 НК РФ.):</vt:lpstr>
      <vt:lpstr>Ограничения при применении УСН</vt:lpstr>
      <vt:lpstr>Преимущества применения УСНО, как и других специальных  налоговых режимов (ЕНВД, ЕСХН), заключается, прежде всего,  в освобождении от уплаты других налогов</vt:lpstr>
      <vt:lpstr>Преимущества применения УСНО, как и других специальных  налоговых режимов (ЕНВД, ЕСХН), заключается, прежде всего,  в освобождении от уплаты других налогов</vt:lpstr>
      <vt:lpstr>Специфика и особенности применения ЕСХН</vt:lpstr>
      <vt:lpstr>Особенности применения ЕСХН</vt:lpstr>
      <vt:lpstr>Условия перехода на ЕНВД для индивидуальных  предпринимателей</vt:lpstr>
      <vt:lpstr>Условия перехода на ЕНВД для организаций</vt:lpstr>
      <vt:lpstr>Развитие законодательной базы по единому налогу на вмененный доход</vt:lpstr>
      <vt:lpstr>Преимущества патентной системы налогообложения</vt:lpstr>
      <vt:lpstr>Пошаговая инструкция по получению патента</vt:lpstr>
      <vt:lpstr>Налоговые каникулы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Михеева Елена Александровна</cp:lastModifiedBy>
  <cp:revision>3</cp:revision>
  <dcterms:created xsi:type="dcterms:W3CDTF">2019-08-14T13:44:57Z</dcterms:created>
  <dcterms:modified xsi:type="dcterms:W3CDTF">2019-08-14T15:02:49Z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2019-03-13T00:00:00Z</vt:filetime>
  </property>
  <property fmtid="{D5CDD505-2E9C-101B-9397-08002B2CF9AE}" pid="3" name="Creator">
    <vt:lpwstr>Soda PDF(Infix Pro)</vt:lpwstr>
  </property>
  <property fmtid="{D5CDD505-2E9C-101B-9397-08002B2CF9AE}" pid="4" name="LastSaved">
    <vt:filetime>2019-08-14T00:00:00Z</vt:filetime>
  </property>
</Properties>
</file>