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72" r:id="rId2"/>
    <p:sldId id="269" r:id="rId3"/>
    <p:sldId id="270" r:id="rId4"/>
    <p:sldId id="273" r:id="rId5"/>
  </p:sldIdLst>
  <p:sldSz cx="9144000" cy="5143500" type="screen16x9"/>
  <p:notesSz cx="6858000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369445F-F785-4674-9853-F3CF7ECE01EC}">
          <p14:sldIdLst>
            <p14:sldId id="272"/>
            <p14:sldId id="269"/>
            <p14:sldId id="270"/>
            <p14:sldId id="27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762" autoAdjust="0"/>
    <p:restoredTop sz="69209" autoAdjust="0"/>
  </p:normalViewPr>
  <p:slideViewPr>
    <p:cSldViewPr showGuides="1">
      <p:cViewPr>
        <p:scale>
          <a:sx n="100" d="100"/>
          <a:sy n="100" d="100"/>
        </p:scale>
        <p:origin x="-1992" y="-100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2.8794757993662887E-3"/>
                  <c:y val="0.204899618996582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7589515987325774E-3"/>
                  <c:y val="0.173775626237607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567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27603</c:v>
                </c:pt>
                <c:pt idx="1">
                  <c:v>23786</c:v>
                </c:pt>
                <c:pt idx="2">
                  <c:v>1542</c:v>
                </c:pt>
                <c:pt idx="3">
                  <c:v>1134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60807295921368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397378996831444E-3"/>
                  <c:y val="0.155619963794872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758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1057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26690</c:v>
                </c:pt>
                <c:pt idx="1">
                  <c:v>24752</c:v>
                </c:pt>
                <c:pt idx="2">
                  <c:v>1516</c:v>
                </c:pt>
                <c:pt idx="3">
                  <c:v>2114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invertIfNegative val="0"/>
          <c:dLbls>
            <c:dLbl>
              <c:idx val="0"/>
              <c:layout>
                <c:manualLayout>
                  <c:x val="1.4397378996831444E-3"/>
                  <c:y val="0.132276969225641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192136990494855E-3"/>
                  <c:y val="0.142651633478633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730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1452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27368</c:v>
                </c:pt>
                <c:pt idx="1">
                  <c:v>26545</c:v>
                </c:pt>
                <c:pt idx="2">
                  <c:v>1460</c:v>
                </c:pt>
                <c:pt idx="3">
                  <c:v>2904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727296"/>
        <c:axId val="86753664"/>
      </c:barChart>
      <c:catAx>
        <c:axId val="8672729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 w="25400">
            <a:solidFill>
              <a:schemeClr val="tx2">
                <a:lumMod val="75000"/>
              </a:schemeClr>
            </a:solidFill>
          </a:ln>
        </c:spPr>
        <c:txPr>
          <a:bodyPr/>
          <a:lstStyle/>
          <a:p>
            <a:pPr>
              <a:defRPr sz="1600" b="1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defRPr>
            </a:pPr>
            <a:endParaRPr lang="ru-RU"/>
          </a:p>
        </c:txPr>
        <c:crossAx val="86753664"/>
        <c:crosses val="autoZero"/>
        <c:auto val="1"/>
        <c:lblAlgn val="ctr"/>
        <c:lblOffset val="100"/>
        <c:noMultiLvlLbl val="0"/>
      </c:catAx>
      <c:valAx>
        <c:axId val="8675366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867272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9.6441806814381512E-2"/>
          <c:y val="0.9124502914708823"/>
          <c:w val="0.82439312780224561"/>
          <c:h val="7.1987712149630428E-2"/>
        </c:manualLayout>
      </c:layout>
      <c:overlay val="0"/>
      <c:txPr>
        <a:bodyPr/>
        <a:lstStyle/>
        <a:p>
          <a:pPr>
            <a:defRPr b="1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000">
              <a:solidFill>
                <a:srgbClr val="C00000"/>
              </a:solidFill>
              <a:latin typeface="Arial Narrow" panose="020B0606020202030204" pitchFamily="34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8203992032196431"/>
          <c:y val="0.17676647039217866"/>
          <c:w val="0.63912662207396709"/>
          <c:h val="0.7811545630732388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dLbl>
              <c:idx val="0"/>
              <c:layout>
                <c:manualLayout>
                  <c:x val="-3.7701123537062314E-2"/>
                  <c:y val="-0.2856571492056437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-2.1102089084118858E-3"/>
                  <c:y val="0.2176614522505629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2"/>
              <c:layout>
                <c:manualLayout>
                  <c:x val="-0.21887832441694513"/>
                  <c:y val="8.0956451993138973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0.21917316345192414"/>
                  <c:y val="8.9939193748120125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%" sourceLinked="0"/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27603</c:v>
                </c:pt>
                <c:pt idx="1">
                  <c:v>23786</c:v>
                </c:pt>
                <c:pt idx="2">
                  <c:v>771</c:v>
                </c:pt>
                <c:pt idx="3">
                  <c:v>567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000" b="1">
              <a:solidFill>
                <a:srgbClr val="C00000"/>
              </a:solidFill>
              <a:latin typeface="Arial Narrow" panose="020B0606020202030204" pitchFamily="34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dLbl>
              <c:idx val="0"/>
              <c:layout>
                <c:manualLayout>
                  <c:x val="4.5698848632203262E-2"/>
                  <c:y val="0.1826425536051549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-4.8430982416095184E-2"/>
                  <c:y val="-0.10946212832143946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2"/>
              <c:layout>
                <c:manualLayout>
                  <c:x val="-0.20182786848469828"/>
                  <c:y val="-1.4059548939006777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0.25723704310632151"/>
                  <c:y val="1.054014831685368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%" sourceLinked="0"/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26690</c:v>
                </c:pt>
                <c:pt idx="1">
                  <c:v>24752</c:v>
                </c:pt>
                <c:pt idx="2">
                  <c:v>758</c:v>
                </c:pt>
                <c:pt idx="3">
                  <c:v>1057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218539747937611"/>
          <c:y val="0.15264419775710036"/>
          <c:w val="0.6016080604979861"/>
          <c:h val="0.788775256075021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dLbl>
              <c:idx val="0"/>
              <c:layout>
                <c:manualLayout>
                  <c:x val="3.1502633966596305E-2"/>
                  <c:y val="0.3524690406126867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1.3875310150723994E-2"/>
                  <c:y val="0.2368458588067352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33715462877006"/>
                  <c:y val="4.0083521609796939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400" b="1" baseline="0">
                      <a:solidFill>
                        <a:schemeClr val="tx2">
                          <a:lumMod val="75000"/>
                        </a:schemeClr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0.22559451962964566"/>
                  <c:y val="5.91219547777392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400" b="1" baseline="0">
                      <a:solidFill>
                        <a:schemeClr val="tx2">
                          <a:lumMod val="75000"/>
                        </a:schemeClr>
                      </a:solidFill>
                      <a:latin typeface="Arial Narrow" panose="020B060602020203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  <a:latin typeface="Arial Narrow" panose="020B060602020203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ЕНВД</c:v>
                </c:pt>
                <c:pt idx="1">
                  <c:v>УСН</c:v>
                </c:pt>
                <c:pt idx="2">
                  <c:v>ЕСХН</c:v>
                </c:pt>
                <c:pt idx="3">
                  <c:v>ПСН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27368</c:v>
                </c:pt>
                <c:pt idx="1">
                  <c:v>26545</c:v>
                </c:pt>
                <c:pt idx="2">
                  <c:v>730</c:v>
                </c:pt>
                <c:pt idx="3">
                  <c:v>1452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</cdr:x>
      <cdr:y>0.02083</cdr:y>
    </cdr:from>
    <cdr:to>
      <cdr:x>0.61164</cdr:x>
      <cdr:y>0.28539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720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0.37288</cdr:x>
      <cdr:y>0</cdr:y>
    </cdr:from>
    <cdr:to>
      <cdr:x>0.58811</cdr:x>
      <cdr:y>0.15556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84176" y="0"/>
          <a:ext cx="91440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non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ctr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rPr>
            <a:t>2018</a:t>
          </a:r>
          <a:endParaRPr kumimoji="0" lang="ru-RU" sz="2000" b="1" i="0" u="none" strike="noStrike" kern="1200" cap="none" spc="0" normalizeH="0" baseline="0" noProof="0" dirty="0" smtClean="0">
            <a:ln>
              <a:noFill/>
            </a:ln>
            <a:solidFill>
              <a:srgbClr val="C00000"/>
            </a:solidFill>
            <a:effectLst/>
            <a:uLnTx/>
            <a:uFillTx/>
            <a:latin typeface="Arial Narrow" panose="020B0606020202030204" pitchFamily="34" charset="0"/>
            <a:ea typeface="+mj-ea"/>
            <a:cs typeface="+mj-cs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650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15153"/>
            <a:ext cx="548640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3"/>
            <a:ext cx="297180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2804" y="1004295"/>
            <a:ext cx="7758392" cy="3822798"/>
          </a:xfrm>
        </p:spPr>
        <p:txBody>
          <a:bodyPr/>
          <a:lstStyle/>
          <a:p>
            <a:pPr marL="11429" marR="42241">
              <a:spcBef>
                <a:spcPts val="0"/>
              </a:spcBef>
              <a:buChar char="-"/>
              <a:tabLst>
                <a:tab pos="122250" algn="l"/>
              </a:tabLst>
            </a:pP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 УСН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или упрощенная система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налогообложения, 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предлагающая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на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выбор сразу </a:t>
            </a:r>
            <a:r>
              <a:rPr lang="ru-RU" sz="1900" spc="12" dirty="0">
                <a:latin typeface="Arial Narrow" panose="020B0606020202030204" pitchFamily="34" charset="0"/>
                <a:cs typeface="Times New Roman"/>
              </a:rPr>
              <a:t>два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объекта налогообложения</a:t>
            </a:r>
            <a:r>
              <a:rPr lang="ru-RU" sz="1900" spc="184" dirty="0">
                <a:latin typeface="Arial Narrow" panose="020B0606020202030204" pitchFamily="34" charset="0"/>
                <a:cs typeface="Times New Roman"/>
              </a:rPr>
              <a:t> </a:t>
            </a:r>
            <a:r>
              <a:rPr lang="ru-RU" sz="1900" dirty="0">
                <a:latin typeface="Arial Narrow" panose="020B0606020202030204" pitchFamily="34" charset="0"/>
                <a:cs typeface="Times New Roman"/>
              </a:rPr>
              <a:t>–</a:t>
            </a:r>
          </a:p>
          <a:p>
            <a:pPr marL="19381">
              <a:spcBef>
                <a:spcPts val="0"/>
              </a:spcBef>
            </a:pP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«доходы» </a:t>
            </a:r>
            <a:r>
              <a:rPr lang="ru-RU" sz="1900" dirty="0">
                <a:latin typeface="Arial Narrow" panose="020B0606020202030204" pitchFamily="34" charset="0"/>
                <a:cs typeface="Times New Roman"/>
              </a:rPr>
              <a:t>и </a:t>
            </a: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«доходы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за </a:t>
            </a: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вычетом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расходов»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(гл. </a:t>
            </a:r>
            <a:r>
              <a:rPr lang="ru-RU" sz="1900" spc="12" dirty="0">
                <a:latin typeface="Arial Narrow" panose="020B0606020202030204" pitchFamily="34" charset="0"/>
                <a:cs typeface="Times New Roman"/>
              </a:rPr>
              <a:t>26.2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НК</a:t>
            </a:r>
            <a:r>
              <a:rPr lang="ru-RU" sz="1900" spc="31" dirty="0">
                <a:latin typeface="Arial Narrow" panose="020B0606020202030204" pitchFamily="34" charset="0"/>
                <a:cs typeface="Times New Roman"/>
              </a:rPr>
              <a:t>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РФ),</a:t>
            </a: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pPr marL="11429" marR="28823">
              <a:lnSpc>
                <a:spcPts val="1996"/>
              </a:lnSpc>
              <a:spcBef>
                <a:spcPts val="4"/>
              </a:spcBef>
              <a:buChar char="-"/>
              <a:tabLst>
                <a:tab pos="138152" algn="l"/>
              </a:tabLst>
            </a:pP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 ЕНВД или единый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налог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на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вмененный </a:t>
            </a:r>
            <a:r>
              <a:rPr lang="ru-RU" sz="1900" spc="4" dirty="0">
                <a:latin typeface="Arial Narrow" panose="020B0606020202030204" pitchFamily="34" charset="0"/>
                <a:cs typeface="Times New Roman"/>
              </a:rPr>
              <a:t>доход,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когда 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фактические </a:t>
            </a: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доходы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не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имеют </a:t>
            </a:r>
            <a:r>
              <a:rPr lang="ru-RU" sz="1900" spc="4" dirty="0">
                <a:latin typeface="Arial Narrow" panose="020B0606020202030204" pitchFamily="34" charset="0"/>
                <a:cs typeface="Times New Roman"/>
              </a:rPr>
              <a:t>значения, </a:t>
            </a:r>
            <a:r>
              <a:rPr lang="ru-RU" sz="1900" dirty="0">
                <a:latin typeface="Arial Narrow" panose="020B0606020202030204" pitchFamily="34" charset="0"/>
                <a:cs typeface="Times New Roman"/>
              </a:rPr>
              <a:t>а </a:t>
            </a: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налогом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облагается  предполагаемый объем поступлений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(гл. </a:t>
            </a:r>
            <a:r>
              <a:rPr lang="ru-RU" sz="1900" spc="12" dirty="0">
                <a:latin typeface="Arial Narrow" panose="020B0606020202030204" pitchFamily="34" charset="0"/>
                <a:cs typeface="Times New Roman"/>
              </a:rPr>
              <a:t>26.3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НК</a:t>
            </a:r>
            <a:r>
              <a:rPr lang="ru-RU" sz="1900" spc="63" dirty="0">
                <a:latin typeface="Arial Narrow" panose="020B0606020202030204" pitchFamily="34" charset="0"/>
                <a:cs typeface="Times New Roman"/>
              </a:rPr>
              <a:t>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РФ),</a:t>
            </a: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005AA9"/>
              </a:buClr>
              <a:buFont typeface="Times New Roman"/>
              <a:buChar char="-"/>
            </a:pP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pPr marL="11429" marR="3976">
              <a:lnSpc>
                <a:spcPts val="1996"/>
              </a:lnSpc>
              <a:spcBef>
                <a:spcPts val="4"/>
              </a:spcBef>
              <a:buChar char="-"/>
              <a:tabLst>
                <a:tab pos="130201" algn="l"/>
              </a:tabLst>
            </a:pP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 ЕСХН или единый </a:t>
            </a:r>
            <a:r>
              <a:rPr lang="ru-RU" sz="1900" spc="4" dirty="0">
                <a:latin typeface="Arial Narrow" panose="020B0606020202030204" pitchFamily="34" charset="0"/>
                <a:cs typeface="Times New Roman"/>
              </a:rPr>
              <a:t>сельхозналог,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применяемый </a:t>
            </a:r>
            <a:r>
              <a:rPr lang="ru-RU" sz="1900" dirty="0">
                <a:latin typeface="Arial Narrow" panose="020B0606020202030204" pitchFamily="34" charset="0"/>
                <a:cs typeface="Times New Roman"/>
              </a:rPr>
              <a:t>к  </a:t>
            </a: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производителям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сельскохозяйственной продукции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(гл. </a:t>
            </a:r>
            <a:r>
              <a:rPr lang="ru-RU" sz="1900" spc="12" dirty="0">
                <a:latin typeface="Arial Narrow" panose="020B0606020202030204" pitchFamily="34" charset="0"/>
                <a:cs typeface="Times New Roman"/>
              </a:rPr>
              <a:t>26.1 </a:t>
            </a:r>
            <a:r>
              <a:rPr lang="ru-RU" sz="1900" spc="31" dirty="0">
                <a:latin typeface="Arial Narrow" panose="020B0606020202030204" pitchFamily="34" charset="0"/>
                <a:cs typeface="Times New Roman"/>
              </a:rPr>
              <a:t>НК 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РФ),</a:t>
            </a:r>
          </a:p>
          <a:p>
            <a:pPr marL="11429" marR="3976">
              <a:lnSpc>
                <a:spcPts val="1996"/>
              </a:lnSpc>
              <a:spcBef>
                <a:spcPts val="4"/>
              </a:spcBef>
              <a:buChar char="-"/>
              <a:tabLst>
                <a:tab pos="130201" algn="l"/>
              </a:tabLst>
            </a:pP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pPr marL="9939" marR="692750" indent="1491">
              <a:lnSpc>
                <a:spcPts val="1996"/>
              </a:lnSpc>
              <a:spcBef>
                <a:spcPts val="4"/>
              </a:spcBef>
              <a:buChar char="-"/>
              <a:tabLst>
                <a:tab pos="132686" algn="l"/>
              </a:tabLst>
            </a:pPr>
            <a:r>
              <a:rPr lang="ru-RU" sz="1900" spc="23" dirty="0">
                <a:latin typeface="Arial Narrow" panose="020B0606020202030204" pitchFamily="34" charset="0"/>
                <a:cs typeface="Times New Roman"/>
              </a:rPr>
              <a:t> ПСН или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патентная </a:t>
            </a:r>
            <a:r>
              <a:rPr lang="ru-RU" sz="1900" spc="4" dirty="0">
                <a:latin typeface="Arial Narrow" panose="020B0606020202030204" pitchFamily="34" charset="0"/>
                <a:cs typeface="Times New Roman"/>
              </a:rPr>
              <a:t>система,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требующая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приобретение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патента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на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ведение </a:t>
            </a:r>
            <a:r>
              <a:rPr lang="ru-RU" sz="1900" spc="20" dirty="0">
                <a:latin typeface="Arial Narrow" panose="020B0606020202030204" pitchFamily="34" charset="0"/>
                <a:cs typeface="Times New Roman"/>
              </a:rPr>
              <a:t>определенной деятельности на  ограниченный </a:t>
            </a:r>
            <a:r>
              <a:rPr lang="ru-RU" sz="1900" spc="16" dirty="0">
                <a:latin typeface="Arial Narrow" panose="020B0606020202030204" pitchFamily="34" charset="0"/>
                <a:cs typeface="Times New Roman"/>
              </a:rPr>
              <a:t>срок (гл.26.5 НК</a:t>
            </a:r>
            <a:r>
              <a:rPr lang="ru-RU" sz="1900" spc="59" dirty="0">
                <a:latin typeface="Arial Narrow" panose="020B0606020202030204" pitchFamily="34" charset="0"/>
                <a:cs typeface="Times New Roman"/>
              </a:rPr>
              <a:t> </a:t>
            </a:r>
            <a:r>
              <a:rPr lang="ru-RU" sz="1900" spc="8" dirty="0">
                <a:latin typeface="Arial Narrow" panose="020B0606020202030204" pitchFamily="34" charset="0"/>
                <a:cs typeface="Times New Roman"/>
              </a:rPr>
              <a:t>РФ).</a:t>
            </a:r>
            <a:endParaRPr lang="ru-RU" sz="1900" dirty="0">
              <a:latin typeface="Arial Narrow" panose="020B0606020202030204" pitchFamily="34" charset="0"/>
              <a:cs typeface="Times New Roman"/>
            </a:endParaRPr>
          </a:p>
          <a:p>
            <a:endParaRPr lang="ru-RU" sz="2200" dirty="0"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5953" y="220567"/>
            <a:ext cx="7337192" cy="829352"/>
          </a:xfrm>
        </p:spPr>
        <p:txBody>
          <a:bodyPr/>
          <a:lstStyle/>
          <a:p>
            <a:pPr marL="219155">
              <a:spcBef>
                <a:spcPts val="74"/>
              </a:spcBef>
            </a:pPr>
            <a:r>
              <a:rPr lang="ru-RU" sz="1900" u="sng" spc="-4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  <a:t>К </a:t>
            </a:r>
            <a:r>
              <a:rPr lang="ru-RU" sz="1900" u="sng" spc="20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  <a:t>специальным </a:t>
            </a:r>
            <a:r>
              <a:rPr lang="ru-RU" sz="1900" u="sng" spc="31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  <a:t>налоговым режимам</a:t>
            </a:r>
            <a:r>
              <a:rPr lang="ru-RU" sz="1900" u="sng" spc="43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  <a:t> </a:t>
            </a:r>
            <a:r>
              <a:rPr lang="ru-RU" sz="1900" u="sng" spc="27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  <a:t>относятся</a:t>
            </a:r>
            <a:br>
              <a:rPr lang="ru-RU" sz="1900" u="sng" spc="27" dirty="0">
                <a:solidFill>
                  <a:srgbClr val="0B166B"/>
                </a:solidFill>
                <a:uFill>
                  <a:solidFill>
                    <a:srgbClr val="0C166B"/>
                  </a:solidFill>
                </a:uFill>
                <a:latin typeface="Arial Narrow" panose="020B0606020202030204" pitchFamily="34" charset="0"/>
                <a:cs typeface="Arial"/>
              </a:rPr>
            </a:br>
            <a:r>
              <a:rPr lang="ru-RU" sz="1900" spc="23" dirty="0">
                <a:latin typeface="Arial Narrow" panose="020B0606020202030204" pitchFamily="34" charset="0"/>
                <a:cs typeface="Arial"/>
              </a:rPr>
              <a:t>(перечень </a:t>
            </a:r>
            <a:r>
              <a:rPr lang="ru-RU" sz="1900" spc="31" dirty="0">
                <a:latin typeface="Arial Narrow" panose="020B0606020202030204" pitchFamily="34" charset="0"/>
                <a:cs typeface="Arial"/>
              </a:rPr>
              <a:t>полностью </a:t>
            </a:r>
            <a:r>
              <a:rPr lang="ru-RU" sz="1900" spc="23" dirty="0">
                <a:latin typeface="Arial Narrow" panose="020B0606020202030204" pitchFamily="34" charset="0"/>
                <a:cs typeface="Arial"/>
              </a:rPr>
              <a:t>приведен </a:t>
            </a:r>
            <a:r>
              <a:rPr lang="ru-RU" sz="1900" dirty="0">
                <a:latin typeface="Arial Narrow" panose="020B0606020202030204" pitchFamily="34" charset="0"/>
                <a:cs typeface="Arial"/>
              </a:rPr>
              <a:t>в </a:t>
            </a:r>
            <a:r>
              <a:rPr lang="ru-RU" sz="1900" spc="4" dirty="0">
                <a:latin typeface="Arial Narrow" panose="020B0606020202030204" pitchFamily="34" charset="0"/>
                <a:cs typeface="Arial"/>
              </a:rPr>
              <a:t>п. </a:t>
            </a:r>
            <a:r>
              <a:rPr lang="ru-RU" sz="1900" dirty="0">
                <a:latin typeface="Arial Narrow" panose="020B0606020202030204" pitchFamily="34" charset="0"/>
                <a:cs typeface="Arial"/>
              </a:rPr>
              <a:t>2 </a:t>
            </a:r>
            <a:r>
              <a:rPr lang="ru-RU" sz="1900" spc="8" dirty="0">
                <a:latin typeface="Arial Narrow" panose="020B0606020202030204" pitchFamily="34" charset="0"/>
                <a:cs typeface="Arial"/>
              </a:rPr>
              <a:t>ст. </a:t>
            </a:r>
            <a:r>
              <a:rPr lang="ru-RU" sz="1900" spc="12" dirty="0">
                <a:latin typeface="Arial Narrow" panose="020B0606020202030204" pitchFamily="34" charset="0"/>
                <a:cs typeface="Arial"/>
              </a:rPr>
              <a:t>18 НК</a:t>
            </a:r>
            <a:r>
              <a:rPr lang="ru-RU" sz="1900" spc="157" dirty="0">
                <a:latin typeface="Arial Narrow" panose="020B0606020202030204" pitchFamily="34" charset="0"/>
                <a:cs typeface="Arial"/>
              </a:rPr>
              <a:t> </a:t>
            </a:r>
            <a:r>
              <a:rPr lang="ru-RU" sz="1900" spc="20" dirty="0">
                <a:latin typeface="Arial Narrow" panose="020B0606020202030204" pitchFamily="34" charset="0"/>
                <a:cs typeface="Arial"/>
              </a:rPr>
              <a:t>РФ.):</a:t>
            </a:r>
            <a:endParaRPr lang="ru-RU" sz="1900" dirty="0">
              <a:latin typeface="Arial Narrow" panose="020B0606020202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fld id="{1A0486BF-A0D0-44F2-8B28-9BDB096C7E80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1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fld id="{1A0486BF-A0D0-44F2-8B28-9BDB096C7E8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826044765"/>
              </p:ext>
            </p:extLst>
          </p:nvPr>
        </p:nvGraphicFramePr>
        <p:xfrm>
          <a:off x="692804" y="906329"/>
          <a:ext cx="7542941" cy="3330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123826" y="367516"/>
            <a:ext cx="7142646" cy="622015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Количество налогоплательщиков, применяющих </a:t>
            </a:r>
          </a:p>
          <a:p>
            <a:pPr algn="ctr">
              <a:spcBef>
                <a:spcPct val="0"/>
              </a:spcBef>
            </a:pPr>
            <a:r>
              <a:rPr lang="ru-RU" sz="19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специальные налоговые режимы</a:t>
            </a:r>
          </a:p>
        </p:txBody>
      </p:sp>
    </p:spTree>
    <p:extLst>
      <p:ext uri="{BB962C8B-B14F-4D97-AF65-F5344CB8AC3E}">
        <p14:creationId xmlns:p14="http://schemas.microsoft.com/office/powerpoint/2010/main" val="142746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fld id="{1A0486BF-A0D0-44F2-8B28-9BDB096C7E80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394512096"/>
              </p:ext>
            </p:extLst>
          </p:nvPr>
        </p:nvGraphicFramePr>
        <p:xfrm>
          <a:off x="395536" y="891565"/>
          <a:ext cx="3622293" cy="2444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64228432"/>
              </p:ext>
            </p:extLst>
          </p:nvPr>
        </p:nvGraphicFramePr>
        <p:xfrm>
          <a:off x="5004048" y="771550"/>
          <a:ext cx="3703880" cy="3025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24893101"/>
              </p:ext>
            </p:extLst>
          </p:nvPr>
        </p:nvGraphicFramePr>
        <p:xfrm>
          <a:off x="2483768" y="2547258"/>
          <a:ext cx="3632898" cy="2424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17829" y="2473784"/>
            <a:ext cx="781910" cy="146949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 fontScale="25000" lnSpcReduction="20000"/>
          </a:bodyPr>
          <a:lstStyle/>
          <a:p>
            <a:pPr>
              <a:spcBef>
                <a:spcPct val="0"/>
              </a:spcBef>
            </a:pPr>
            <a:endParaRPr lang="ru-RU" sz="3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4848" y="269550"/>
            <a:ext cx="5664857" cy="622015"/>
          </a:xfrm>
          <a:prstGeom prst="rect">
            <a:avLst/>
          </a:prstGeom>
        </p:spPr>
        <p:txBody>
          <a:bodyPr vert="horz" wrap="none" lIns="81630" tIns="40815" rIns="81630" bIns="40815" rtlCol="0" anchor="ctr">
            <a:normAutofit/>
          </a:bodyPr>
          <a:lstStyle/>
          <a:p>
            <a:pPr algn="ctr">
              <a:spcBef>
                <a:spcPct val="0"/>
              </a:spcBef>
            </a:pPr>
            <a:r>
              <a:rPr lang="ru-RU" sz="19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Структура налогоплательщиков, применяющих специальные налоговые режимы</a:t>
            </a:r>
            <a:endParaRPr lang="ru-RU" sz="19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5826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347614"/>
            <a:ext cx="7632700" cy="3206749"/>
          </a:xfrm>
        </p:spPr>
        <p:txBody>
          <a:bodyPr/>
          <a:lstStyle/>
          <a:p>
            <a:pPr algn="just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</a:t>
            </a: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Единый реестр субъектов среднего и малого предпринимательства формируется автоматически на основании представленных в соответствии с законодательством Российской Федерации о налогах и сборах:</a:t>
            </a: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- сведений о среднесписочной численности работников за предшествующий календарный год,</a:t>
            </a: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- сведений о доходе, полученном от осуществления предпринимательской деятельности за предшествующий календарный год,</a:t>
            </a: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-   сведений, содержащихся в ЕГРЮЛ и ЕГРИП,</a:t>
            </a: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- сведений, поступивших в ФНС России от других ведомств в порядке информационного взаимодействия</a:t>
            </a:r>
          </a:p>
          <a:p>
            <a:pPr algn="just"/>
            <a:endParaRPr lang="ru-RU" sz="14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Сведения о принадлежности хозяйствующего субъекта к категории субъектов МСП обновляются ежегодно 10 августа соответствующего календарного года на основе тех данных, которые будут в распоряжении налоговой службы по состоянию на 1 июля. </a:t>
            </a:r>
          </a:p>
          <a:p>
            <a:pPr algn="just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 </a:t>
            </a:r>
          </a:p>
          <a:p>
            <a:endParaRPr lang="ru-RU" sz="14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>
                <a:latin typeface="Arial Narrow" panose="020B0606020202030204" pitchFamily="34" charset="0"/>
              </a:rPr>
              <a:t>Формирование Единого реестра субъектов среднего и малого предпринимательства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204"/>
            <a:ext cx="620370" cy="474071"/>
          </a:xfrm>
          <a:prstGeom prst="rect">
            <a:avLst/>
          </a:prstGeom>
        </p:spPr>
        <p:txBody>
          <a:bodyPr lIns="71561" tIns="35780" rIns="71561" bIns="35780"/>
          <a:lstStyle/>
          <a:p>
            <a:pPr>
              <a:defRPr/>
            </a:pPr>
            <a:fld id="{1A0486BF-A0D0-44F2-8B28-9BDB096C7E80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779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2470</TotalTime>
  <Words>290</Words>
  <Application>Microsoft Office PowerPoint</Application>
  <PresentationFormat>Экран (16:9)</PresentationFormat>
  <Paragraphs>52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Present_FNS2012_16-9</vt:lpstr>
      <vt:lpstr>К специальным налоговым режимам относятся (перечень полностью приведен в п. 2 ст. 18 НК РФ.):</vt:lpstr>
      <vt:lpstr>Презентация PowerPoint</vt:lpstr>
      <vt:lpstr>Презентация PowerPoint</vt:lpstr>
      <vt:lpstr>Формирование Единого реестра субъектов среднего и малого предпринимательства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Дятлова Ирина Михайловна</cp:lastModifiedBy>
  <cp:revision>134</cp:revision>
  <cp:lastPrinted>2019-08-14T15:08:00Z</cp:lastPrinted>
  <dcterms:created xsi:type="dcterms:W3CDTF">2016-04-01T10:55:54Z</dcterms:created>
  <dcterms:modified xsi:type="dcterms:W3CDTF">2019-08-15T06:54:33Z</dcterms:modified>
</cp:coreProperties>
</file>