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7FFADD-6573-4EC6-8BEB-CFBBB0E59787}" type="doc">
      <dgm:prSet loTypeId="urn:microsoft.com/office/officeart/2005/8/layout/hierarchy2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27A4DE-C535-4A6D-AFE9-8B3CC775BF71}" type="pres">
      <dgm:prSet presAssocID="{247FFADD-6573-4EC6-8BEB-CFBBB0E5978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87A6FDB-BD44-4E3D-9962-ADE3D9D8B5D9}" type="presOf" srcId="{247FFADD-6573-4EC6-8BEB-CFBBB0E59787}" destId="{F427A4DE-C535-4A6D-AFE9-8B3CC775BF71}" srcOrd="0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E85591-A047-4169-BFD8-8D1463FDA5CD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FDFC53C-DBE2-465D-BBA2-865B64EB576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endParaRPr lang="ru-RU" sz="20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353184-F83F-46CD-A02B-6E0D5CE0CCAB}" type="parTrans" cxnId="{3E7858C7-E680-439B-AAE9-42B9BA2A0BEF}">
      <dgm:prSet/>
      <dgm:spPr/>
      <dgm:t>
        <a:bodyPr/>
        <a:lstStyle/>
        <a:p>
          <a:endParaRPr lang="ru-RU"/>
        </a:p>
      </dgm:t>
    </dgm:pt>
    <dgm:pt modelId="{278AB98E-04D4-411F-9550-61882BC0ACD9}" type="sibTrans" cxnId="{3E7858C7-E680-439B-AAE9-42B9BA2A0BEF}">
      <dgm:prSet/>
      <dgm:spPr/>
      <dgm:t>
        <a:bodyPr/>
        <a:lstStyle/>
        <a:p>
          <a:endParaRPr lang="ru-RU"/>
        </a:p>
      </dgm:t>
    </dgm:pt>
    <dgm:pt modelId="{B02AA53E-7D78-451B-822F-AAAA1584A407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/>
            <a:t>ВЫСОКИЙ</a:t>
          </a:r>
          <a:endParaRPr lang="ru-RU" sz="2200" b="1" dirty="0"/>
        </a:p>
      </dgm:t>
    </dgm:pt>
    <dgm:pt modelId="{857F300A-3FF5-404A-BB25-746260DE9782}" type="parTrans" cxnId="{85553F14-06A6-4F4B-9949-A06C5D5557D4}">
      <dgm:prSet/>
      <dgm:spPr/>
      <dgm:t>
        <a:bodyPr/>
        <a:lstStyle/>
        <a:p>
          <a:endParaRPr lang="ru-RU"/>
        </a:p>
      </dgm:t>
    </dgm:pt>
    <dgm:pt modelId="{98C5BD19-9F0B-4C63-A3F4-3C522432B95C}" type="sibTrans" cxnId="{85553F14-06A6-4F4B-9949-A06C5D5557D4}">
      <dgm:prSet/>
      <dgm:spPr/>
      <dgm:t>
        <a:bodyPr/>
        <a:lstStyle/>
        <a:p>
          <a:endParaRPr lang="ru-RU"/>
        </a:p>
      </dgm:t>
    </dgm:pt>
    <dgm:pt modelId="{40801F1E-509D-4634-9595-33301DB399B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00000"/>
            </a:lnSpc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Компания не платит налоги или платит их в минимальном размере, не обладает достаточными ресурсами для ведения деятельности. Обладает признаками фирмы , используемой для получения необоснованной налоговой выгоды, в том числе третьими лицами. третьих лиц</a:t>
          </a:r>
          <a:endParaRPr lang="ru-RU" sz="16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2EB989-11A2-46B3-8ECD-9B6D2C96F9EF}" type="parTrans" cxnId="{2F97ACE1-ACA0-4F8F-9D20-F16B761FF57E}">
      <dgm:prSet/>
      <dgm:spPr/>
      <dgm:t>
        <a:bodyPr/>
        <a:lstStyle/>
        <a:p>
          <a:endParaRPr lang="ru-RU"/>
        </a:p>
      </dgm:t>
    </dgm:pt>
    <dgm:pt modelId="{CDC3314B-BE66-47DF-9D0F-A9DE556FEAA3}" type="sibTrans" cxnId="{2F97ACE1-ACA0-4F8F-9D20-F16B761FF57E}">
      <dgm:prSet/>
      <dgm:spPr/>
      <dgm:t>
        <a:bodyPr/>
        <a:lstStyle/>
        <a:p>
          <a:endParaRPr lang="ru-RU"/>
        </a:p>
      </dgm:t>
    </dgm:pt>
    <dgm:pt modelId="{AEA78721-F7F2-4B59-8FA8-3627EA5D77D5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smtClean="0"/>
            <a:t>СРЕДНИЙ </a:t>
          </a:r>
          <a:endParaRPr lang="ru-RU" sz="1800" b="1" dirty="0"/>
        </a:p>
      </dgm:t>
    </dgm:pt>
    <dgm:pt modelId="{23712129-FA26-4DA2-B36E-D569CA4E77FE}" type="parTrans" cxnId="{768F1DCA-7CE6-4EC6-8E6E-D0A0E5E693CF}">
      <dgm:prSet/>
      <dgm:spPr/>
      <dgm:t>
        <a:bodyPr/>
        <a:lstStyle/>
        <a:p>
          <a:endParaRPr lang="ru-RU"/>
        </a:p>
      </dgm:t>
    </dgm:pt>
    <dgm:pt modelId="{2887A105-4349-4A43-B72D-1EC060063ECB}" type="sibTrans" cxnId="{768F1DCA-7CE6-4EC6-8E6E-D0A0E5E693CF}">
      <dgm:prSet/>
      <dgm:spPr/>
      <dgm:t>
        <a:bodyPr/>
        <a:lstStyle/>
        <a:p>
          <a:endParaRPr lang="ru-RU"/>
        </a:p>
      </dgm:t>
    </dgm:pt>
    <dgm:pt modelId="{FD2978D8-E1A5-4F51-B7B9-EB5940149A78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Компании, которые не попали в группы с высоким или низким налоговым риском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8E47C128-B0BD-49FD-A4A3-7CD1098827BC}" type="parTrans" cxnId="{1D1A9D15-772D-4C41-9A24-4B152E0EB687}">
      <dgm:prSet/>
      <dgm:spPr/>
      <dgm:t>
        <a:bodyPr/>
        <a:lstStyle/>
        <a:p>
          <a:endParaRPr lang="ru-RU"/>
        </a:p>
      </dgm:t>
    </dgm:pt>
    <dgm:pt modelId="{84ACD60E-C1F0-4872-AFF0-578300917C54}" type="sibTrans" cxnId="{1D1A9D15-772D-4C41-9A24-4B152E0EB687}">
      <dgm:prSet/>
      <dgm:spPr/>
      <dgm:t>
        <a:bodyPr/>
        <a:lstStyle/>
        <a:p>
          <a:endParaRPr lang="ru-RU"/>
        </a:p>
      </dgm:t>
    </dgm:pt>
    <dgm:pt modelId="{414D15CB-CAF5-4233-BF8D-7D325D613C00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/>
            <a:t>НИЗКИЙ</a:t>
          </a:r>
          <a:r>
            <a:rPr lang="en-US" sz="2000" b="1" dirty="0" smtClean="0"/>
            <a:t> </a:t>
          </a:r>
          <a:endParaRPr lang="ru-RU" sz="2000" b="1" dirty="0"/>
        </a:p>
      </dgm:t>
    </dgm:pt>
    <dgm:pt modelId="{AFDD8D32-5F90-4CD1-8485-1D4C15796F8A}" type="sibTrans" cxnId="{719E9E22-A295-42F5-BD41-39C6D647BEE3}">
      <dgm:prSet/>
      <dgm:spPr/>
      <dgm:t>
        <a:bodyPr/>
        <a:lstStyle/>
        <a:p>
          <a:endParaRPr lang="ru-RU"/>
        </a:p>
      </dgm:t>
    </dgm:pt>
    <dgm:pt modelId="{559D1CD1-D9EB-467D-877B-9D88751E2406}" type="parTrans" cxnId="{719E9E22-A295-42F5-BD41-39C6D647BEE3}">
      <dgm:prSet/>
      <dgm:spPr/>
      <dgm:t>
        <a:bodyPr/>
        <a:lstStyle/>
        <a:p>
          <a:endParaRPr lang="ru-RU"/>
        </a:p>
      </dgm:t>
    </dgm:pt>
    <dgm:pt modelId="{CC492C29-FE28-4041-97E2-AE834664F77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Компания ведет реальную финансово-хозяйственную деятельность, своевременно и в полном объеме платит налоги. Для этого у организации есть все необходимые ресурсы</a:t>
          </a:r>
        </a:p>
      </dgm:t>
    </dgm:pt>
    <dgm:pt modelId="{01E80EA5-CBD5-4C42-817F-C76060DAD690}" type="parTrans" cxnId="{AD3E105C-9204-43A9-945A-C3E3380BA0E2}">
      <dgm:prSet/>
      <dgm:spPr/>
      <dgm:t>
        <a:bodyPr/>
        <a:lstStyle/>
        <a:p>
          <a:endParaRPr lang="ru-RU"/>
        </a:p>
      </dgm:t>
    </dgm:pt>
    <dgm:pt modelId="{A1392BA2-6C4D-45EF-9239-A54D2435BC47}" type="sibTrans" cxnId="{AD3E105C-9204-43A9-945A-C3E3380BA0E2}">
      <dgm:prSet/>
      <dgm:spPr/>
      <dgm:t>
        <a:bodyPr/>
        <a:lstStyle/>
        <a:p>
          <a:endParaRPr lang="ru-RU"/>
        </a:p>
      </dgm:t>
    </dgm:pt>
    <dgm:pt modelId="{7E526B6E-5227-4B44-876B-5934C9765B5B}" type="pres">
      <dgm:prSet presAssocID="{F7E85591-A047-4169-BFD8-8D1463FDA5C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924B70-2FD8-47C0-8026-F14676FCE95F}" type="pres">
      <dgm:prSet presAssocID="{414D15CB-CAF5-4233-BF8D-7D325D613C00}" presName="linNode" presStyleCnt="0"/>
      <dgm:spPr/>
    </dgm:pt>
    <dgm:pt modelId="{FCF69FFA-E03D-4D06-8424-9B1154EB32FE}" type="pres">
      <dgm:prSet presAssocID="{414D15CB-CAF5-4233-BF8D-7D325D613C00}" presName="parentText" presStyleLbl="node1" presStyleIdx="0" presStyleCnt="3" custLinFactX="1434" custLinFactNeighborX="100000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BFF244-B00F-45EC-BB72-791E088D65E7}" type="pres">
      <dgm:prSet presAssocID="{414D15CB-CAF5-4233-BF8D-7D325D613C00}" presName="descendantText" presStyleLbl="alignAccFollowNode1" presStyleIdx="0" presStyleCnt="3" custScaleY="150345" custLinFactNeighborX="-100000" custLinFactNeighborY="-3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0FA9D0-C75B-46D0-A8E5-4368F5006B69}" type="pres">
      <dgm:prSet presAssocID="{AFDD8D32-5F90-4CD1-8485-1D4C15796F8A}" presName="sp" presStyleCnt="0"/>
      <dgm:spPr/>
    </dgm:pt>
    <dgm:pt modelId="{A3BE5BD2-58BE-4310-8BD6-4A8F6158FEA2}" type="pres">
      <dgm:prSet presAssocID="{B02AA53E-7D78-451B-822F-AAAA1584A407}" presName="linNode" presStyleCnt="0"/>
      <dgm:spPr/>
    </dgm:pt>
    <dgm:pt modelId="{27EA4C84-7D16-4424-8E78-BD66093EF71E}" type="pres">
      <dgm:prSet presAssocID="{B02AA53E-7D78-451B-822F-AAAA1584A407}" presName="parentText" presStyleLbl="node1" presStyleIdx="1" presStyleCnt="3" custLinFactNeighborX="99546" custLinFactNeighborY="-330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ACA597-A8EE-4B63-A0DC-2E33288FEFAC}" type="pres">
      <dgm:prSet presAssocID="{B02AA53E-7D78-451B-822F-AAAA1584A407}" presName="descendantText" presStyleLbl="alignAccFollowNode1" presStyleIdx="1" presStyleCnt="3" custScaleY="136619" custLinFactNeighborX="-99956" custLinFactNeighborY="5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896C55-FBF8-4CCD-AA9F-654FA21461F5}" type="pres">
      <dgm:prSet presAssocID="{98C5BD19-9F0B-4C63-A3F4-3C522432B95C}" presName="sp" presStyleCnt="0"/>
      <dgm:spPr/>
    </dgm:pt>
    <dgm:pt modelId="{236C7037-9D2E-4937-A23C-CA0B01F44F4C}" type="pres">
      <dgm:prSet presAssocID="{AEA78721-F7F2-4B59-8FA8-3627EA5D77D5}" presName="linNode" presStyleCnt="0"/>
      <dgm:spPr/>
    </dgm:pt>
    <dgm:pt modelId="{CABED105-C74A-492A-91E3-C313962B4C98}" type="pres">
      <dgm:prSet presAssocID="{AEA78721-F7F2-4B59-8FA8-3627EA5D77D5}" presName="parentText" presStyleLbl="node1" presStyleIdx="2" presStyleCnt="3" custLinFactNeighborX="98382" custLinFactNeighborY="-70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FF9245-B55C-42C7-A382-5461DA7CD8B6}" type="pres">
      <dgm:prSet presAssocID="{AEA78721-F7F2-4B59-8FA8-3627EA5D77D5}" presName="descendantText" presStyleLbl="alignAccFollowNode1" presStyleIdx="2" presStyleCnt="3" custScaleX="97461" custScaleY="115676" custLinFactNeighborX="-99956" custLinFactNeighborY="-1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9E9E22-A295-42F5-BD41-39C6D647BEE3}" srcId="{F7E85591-A047-4169-BFD8-8D1463FDA5CD}" destId="{414D15CB-CAF5-4233-BF8D-7D325D613C00}" srcOrd="0" destOrd="0" parTransId="{559D1CD1-D9EB-467D-877B-9D88751E2406}" sibTransId="{AFDD8D32-5F90-4CD1-8485-1D4C15796F8A}"/>
    <dgm:cxn modelId="{402D1A3B-79FB-4E88-BAF9-6249213A64FF}" type="presOf" srcId="{F7E85591-A047-4169-BFD8-8D1463FDA5CD}" destId="{7E526B6E-5227-4B44-876B-5934C9765B5B}" srcOrd="0" destOrd="0" presId="urn:microsoft.com/office/officeart/2005/8/layout/vList5"/>
    <dgm:cxn modelId="{AD3E105C-9204-43A9-945A-C3E3380BA0E2}" srcId="{414D15CB-CAF5-4233-BF8D-7D325D613C00}" destId="{CC492C29-FE28-4041-97E2-AE834664F77B}" srcOrd="1" destOrd="0" parTransId="{01E80EA5-CBD5-4C42-817F-C76060DAD690}" sibTransId="{A1392BA2-6C4D-45EF-9239-A54D2435BC47}"/>
    <dgm:cxn modelId="{85553F14-06A6-4F4B-9949-A06C5D5557D4}" srcId="{F7E85591-A047-4169-BFD8-8D1463FDA5CD}" destId="{B02AA53E-7D78-451B-822F-AAAA1584A407}" srcOrd="1" destOrd="0" parTransId="{857F300A-3FF5-404A-BB25-746260DE9782}" sibTransId="{98C5BD19-9F0B-4C63-A3F4-3C522432B95C}"/>
    <dgm:cxn modelId="{8EBC45CA-E5F0-4A83-98F2-6DE9242254A4}" type="presOf" srcId="{CFDFC53C-DBE2-465D-BBA2-865B64EB5762}" destId="{C4BFF244-B00F-45EC-BB72-791E088D65E7}" srcOrd="0" destOrd="0" presId="urn:microsoft.com/office/officeart/2005/8/layout/vList5"/>
    <dgm:cxn modelId="{2F97ACE1-ACA0-4F8F-9D20-F16B761FF57E}" srcId="{B02AA53E-7D78-451B-822F-AAAA1584A407}" destId="{40801F1E-509D-4634-9595-33301DB399B5}" srcOrd="0" destOrd="0" parTransId="{EF2EB989-11A2-46B3-8ECD-9B6D2C96F9EF}" sibTransId="{CDC3314B-BE66-47DF-9D0F-A9DE556FEAA3}"/>
    <dgm:cxn modelId="{CF8D30AD-0560-4358-A3D3-C9FD36D5B5C2}" type="presOf" srcId="{CC492C29-FE28-4041-97E2-AE834664F77B}" destId="{C4BFF244-B00F-45EC-BB72-791E088D65E7}" srcOrd="0" destOrd="1" presId="urn:microsoft.com/office/officeart/2005/8/layout/vList5"/>
    <dgm:cxn modelId="{768F1DCA-7CE6-4EC6-8E6E-D0A0E5E693CF}" srcId="{F7E85591-A047-4169-BFD8-8D1463FDA5CD}" destId="{AEA78721-F7F2-4B59-8FA8-3627EA5D77D5}" srcOrd="2" destOrd="0" parTransId="{23712129-FA26-4DA2-B36E-D569CA4E77FE}" sibTransId="{2887A105-4349-4A43-B72D-1EC060063ECB}"/>
    <dgm:cxn modelId="{3E7858C7-E680-439B-AAE9-42B9BA2A0BEF}" srcId="{414D15CB-CAF5-4233-BF8D-7D325D613C00}" destId="{CFDFC53C-DBE2-465D-BBA2-865B64EB5762}" srcOrd="0" destOrd="0" parTransId="{14353184-F83F-46CD-A02B-6E0D5CE0CCAB}" sibTransId="{278AB98E-04D4-411F-9550-61882BC0ACD9}"/>
    <dgm:cxn modelId="{E4301EE6-0ED3-4E95-BF47-794B497A8918}" type="presOf" srcId="{AEA78721-F7F2-4B59-8FA8-3627EA5D77D5}" destId="{CABED105-C74A-492A-91E3-C313962B4C98}" srcOrd="0" destOrd="0" presId="urn:microsoft.com/office/officeart/2005/8/layout/vList5"/>
    <dgm:cxn modelId="{1D1A9D15-772D-4C41-9A24-4B152E0EB687}" srcId="{AEA78721-F7F2-4B59-8FA8-3627EA5D77D5}" destId="{FD2978D8-E1A5-4F51-B7B9-EB5940149A78}" srcOrd="0" destOrd="0" parTransId="{8E47C128-B0BD-49FD-A4A3-7CD1098827BC}" sibTransId="{84ACD60E-C1F0-4872-AFF0-578300917C54}"/>
    <dgm:cxn modelId="{4FFB669D-7E48-43BE-B5B1-E4091340F7EE}" type="presOf" srcId="{40801F1E-509D-4634-9595-33301DB399B5}" destId="{AFACA597-A8EE-4B63-A0DC-2E33288FEFAC}" srcOrd="0" destOrd="0" presId="urn:microsoft.com/office/officeart/2005/8/layout/vList5"/>
    <dgm:cxn modelId="{DEE6DE80-CB34-40F7-8D60-BB9CC5990A29}" type="presOf" srcId="{414D15CB-CAF5-4233-BF8D-7D325D613C00}" destId="{FCF69FFA-E03D-4D06-8424-9B1154EB32FE}" srcOrd="0" destOrd="0" presId="urn:microsoft.com/office/officeart/2005/8/layout/vList5"/>
    <dgm:cxn modelId="{95A9649A-D1AC-4EC1-8EFD-CBC71AD002D2}" type="presOf" srcId="{FD2978D8-E1A5-4F51-B7B9-EB5940149A78}" destId="{7FFF9245-B55C-42C7-A382-5461DA7CD8B6}" srcOrd="0" destOrd="0" presId="urn:microsoft.com/office/officeart/2005/8/layout/vList5"/>
    <dgm:cxn modelId="{A2699459-5B4C-4586-8A32-30C856550390}" type="presOf" srcId="{B02AA53E-7D78-451B-822F-AAAA1584A407}" destId="{27EA4C84-7D16-4424-8E78-BD66093EF71E}" srcOrd="0" destOrd="0" presId="urn:microsoft.com/office/officeart/2005/8/layout/vList5"/>
    <dgm:cxn modelId="{F1F0002B-D2E5-4733-94CD-EE2778579EE7}" type="presParOf" srcId="{7E526B6E-5227-4B44-876B-5934C9765B5B}" destId="{B1924B70-2FD8-47C0-8026-F14676FCE95F}" srcOrd="0" destOrd="0" presId="urn:microsoft.com/office/officeart/2005/8/layout/vList5"/>
    <dgm:cxn modelId="{1106DD38-03AE-4AED-A66E-E247B2AE1EC1}" type="presParOf" srcId="{B1924B70-2FD8-47C0-8026-F14676FCE95F}" destId="{FCF69FFA-E03D-4D06-8424-9B1154EB32FE}" srcOrd="0" destOrd="0" presId="urn:microsoft.com/office/officeart/2005/8/layout/vList5"/>
    <dgm:cxn modelId="{AFF513CA-DB73-4EE7-927F-3386037C6C04}" type="presParOf" srcId="{B1924B70-2FD8-47C0-8026-F14676FCE95F}" destId="{C4BFF244-B00F-45EC-BB72-791E088D65E7}" srcOrd="1" destOrd="0" presId="urn:microsoft.com/office/officeart/2005/8/layout/vList5"/>
    <dgm:cxn modelId="{CFC455E8-9201-4038-A7AE-39BBF77C48CC}" type="presParOf" srcId="{7E526B6E-5227-4B44-876B-5934C9765B5B}" destId="{590FA9D0-C75B-46D0-A8E5-4368F5006B69}" srcOrd="1" destOrd="0" presId="urn:microsoft.com/office/officeart/2005/8/layout/vList5"/>
    <dgm:cxn modelId="{64EE4A3F-C33C-4340-BD43-423BFAB5BDCB}" type="presParOf" srcId="{7E526B6E-5227-4B44-876B-5934C9765B5B}" destId="{A3BE5BD2-58BE-4310-8BD6-4A8F6158FEA2}" srcOrd="2" destOrd="0" presId="urn:microsoft.com/office/officeart/2005/8/layout/vList5"/>
    <dgm:cxn modelId="{855DD1DC-681E-4970-9FF6-3F42E0A4D6FD}" type="presParOf" srcId="{A3BE5BD2-58BE-4310-8BD6-4A8F6158FEA2}" destId="{27EA4C84-7D16-4424-8E78-BD66093EF71E}" srcOrd="0" destOrd="0" presId="urn:microsoft.com/office/officeart/2005/8/layout/vList5"/>
    <dgm:cxn modelId="{1151BE39-9456-4735-954D-2F43A97E88A9}" type="presParOf" srcId="{A3BE5BD2-58BE-4310-8BD6-4A8F6158FEA2}" destId="{AFACA597-A8EE-4B63-A0DC-2E33288FEFAC}" srcOrd="1" destOrd="0" presId="urn:microsoft.com/office/officeart/2005/8/layout/vList5"/>
    <dgm:cxn modelId="{0D3C1141-CEA8-4501-92B2-71B4D027C93F}" type="presParOf" srcId="{7E526B6E-5227-4B44-876B-5934C9765B5B}" destId="{2B896C55-FBF8-4CCD-AA9F-654FA21461F5}" srcOrd="3" destOrd="0" presId="urn:microsoft.com/office/officeart/2005/8/layout/vList5"/>
    <dgm:cxn modelId="{076DEE19-4168-440B-B688-4C08B34F193B}" type="presParOf" srcId="{7E526B6E-5227-4B44-876B-5934C9765B5B}" destId="{236C7037-9D2E-4937-A23C-CA0B01F44F4C}" srcOrd="4" destOrd="0" presId="urn:microsoft.com/office/officeart/2005/8/layout/vList5"/>
    <dgm:cxn modelId="{08980DF2-8DE7-48DA-B716-1539ECEF499D}" type="presParOf" srcId="{236C7037-9D2E-4937-A23C-CA0B01F44F4C}" destId="{CABED105-C74A-492A-91E3-C313962B4C98}" srcOrd="0" destOrd="0" presId="urn:microsoft.com/office/officeart/2005/8/layout/vList5"/>
    <dgm:cxn modelId="{0D692087-E6AB-42ED-B994-6549A0186336}" type="presParOf" srcId="{236C7037-9D2E-4937-A23C-CA0B01F44F4C}" destId="{7FFF9245-B55C-42C7-A382-5461DA7CD8B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BFF244-B00F-45EC-BB72-791E088D65E7}">
      <dsp:nvSpPr>
        <dsp:cNvPr id="0" name=""/>
        <dsp:cNvSpPr/>
      </dsp:nvSpPr>
      <dsp:spPr>
        <a:xfrm rot="5400000">
          <a:off x="1484773" y="-1481045"/>
          <a:ext cx="1919692" cy="4881783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20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Компания ведет реальную финансово-хозяйственную деятельность, своевременно и в полном объеме платит налоги. Для этого у организации есть все необходимые ресурсы</a:t>
          </a:r>
        </a:p>
      </dsp:txBody>
      <dsp:txXfrm rot="-5400000">
        <a:off x="3728" y="93712"/>
        <a:ext cx="4788071" cy="1732268"/>
      </dsp:txXfrm>
    </dsp:sp>
    <dsp:sp modelId="{FCF69FFA-E03D-4D06-8424-9B1154EB32FE}">
      <dsp:nvSpPr>
        <dsp:cNvPr id="0" name=""/>
        <dsp:cNvSpPr/>
      </dsp:nvSpPr>
      <dsp:spPr>
        <a:xfrm>
          <a:off x="4889239" y="159910"/>
          <a:ext cx="2746003" cy="1596072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НИЗКИЙ</a:t>
          </a:r>
          <a:r>
            <a:rPr lang="en-US" sz="2000" b="1" kern="1200" dirty="0" smtClean="0"/>
            <a:t> </a:t>
          </a:r>
          <a:endParaRPr lang="ru-RU" sz="2000" b="1" kern="1200" dirty="0"/>
        </a:p>
      </dsp:txBody>
      <dsp:txXfrm>
        <a:off x="4967153" y="237824"/>
        <a:ext cx="2590175" cy="1440244"/>
      </dsp:txXfrm>
    </dsp:sp>
    <dsp:sp modelId="{AFACA597-A8EE-4B63-A0DC-2E33288FEFAC}">
      <dsp:nvSpPr>
        <dsp:cNvPr id="0" name=""/>
        <dsp:cNvSpPr/>
      </dsp:nvSpPr>
      <dsp:spPr>
        <a:xfrm rot="5400000">
          <a:off x="1573612" y="501059"/>
          <a:ext cx="1744431" cy="4881783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Компания не платит налоги или платит их в минимальном размере, не обладает достаточными ресурсами для ведения деятельности. Обладает признаками фирмы , используемой для получения необоснованной налоговой выгоды, в том числе третьими лицами. третьих лиц</a:t>
          </a:r>
          <a:endParaRPr lang="ru-RU" sz="16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936" y="2154891"/>
        <a:ext cx="4796627" cy="1574119"/>
      </dsp:txXfrm>
    </dsp:sp>
    <dsp:sp modelId="{27EA4C84-7D16-4424-8E78-BD66093EF71E}">
      <dsp:nvSpPr>
        <dsp:cNvPr id="0" name=""/>
        <dsp:cNvSpPr/>
      </dsp:nvSpPr>
      <dsp:spPr>
        <a:xfrm>
          <a:off x="4863348" y="2021499"/>
          <a:ext cx="2746003" cy="1596072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ВЫСОКИЙ</a:t>
          </a:r>
          <a:endParaRPr lang="ru-RU" sz="2200" b="1" kern="1200" dirty="0"/>
        </a:p>
      </dsp:txBody>
      <dsp:txXfrm>
        <a:off x="4941262" y="2099413"/>
        <a:ext cx="2590175" cy="1440244"/>
      </dsp:txXfrm>
    </dsp:sp>
    <dsp:sp modelId="{7FFF9245-B55C-42C7-A382-5461DA7CD8B6}">
      <dsp:nvSpPr>
        <dsp:cNvPr id="0" name=""/>
        <dsp:cNvSpPr/>
      </dsp:nvSpPr>
      <dsp:spPr>
        <a:xfrm rot="5400000">
          <a:off x="1647671" y="2227308"/>
          <a:ext cx="1477018" cy="4762485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Компании, которые не попали в группы с высоким или низким налоговым риском</a:t>
          </a:r>
          <a:endParaRPr lang="ru-RU" sz="1600" b="1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4938" y="3942143"/>
        <a:ext cx="4690383" cy="1332814"/>
      </dsp:txXfrm>
    </dsp:sp>
    <dsp:sp modelId="{CABED105-C74A-492A-91E3-C313962B4C98}">
      <dsp:nvSpPr>
        <dsp:cNvPr id="0" name=""/>
        <dsp:cNvSpPr/>
      </dsp:nvSpPr>
      <dsp:spPr>
        <a:xfrm>
          <a:off x="4811219" y="3711574"/>
          <a:ext cx="2748687" cy="1596072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СРЕДНИЙ </a:t>
          </a:r>
          <a:endParaRPr lang="ru-RU" sz="1800" b="1" kern="1200" dirty="0"/>
        </a:p>
      </dsp:txBody>
      <dsp:txXfrm>
        <a:off x="4889133" y="3789488"/>
        <a:ext cx="2592859" cy="1440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C4F03-90B5-45B9-9962-3A5BE43004EA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0659B-39DF-4A6C-B59E-7B85EE4A30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47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42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525" fontAlgn="base">
              <a:spcBef>
                <a:spcPct val="0"/>
              </a:spcBef>
              <a:spcAft>
                <a:spcPct val="0"/>
              </a:spcAft>
              <a:defRPr/>
            </a:pPr>
            <a:fld id="{F04C343F-2A67-4431-8860-1EB230035B1B}" type="slidenum">
              <a:rPr lang="ru-RU" altLang="ru-RU" smtClean="0">
                <a:solidFill>
                  <a:srgbClr val="000000"/>
                </a:solidFill>
              </a:rPr>
              <a:pPr defTabSz="1025525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39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4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842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162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128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255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632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330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74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000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66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296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273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50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705" y="4735664"/>
            <a:ext cx="457471" cy="190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72" y="817834"/>
            <a:ext cx="1354767" cy="154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46613" y="293730"/>
            <a:ext cx="8283356" cy="6349733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40" tIns="54833" rIns="109640" bIns="54833" anchor="ctr"/>
          <a:lstStyle/>
          <a:p>
            <a:pPr algn="ctr" defTabSz="1095856">
              <a:defRPr/>
            </a:pPr>
            <a:endParaRPr lang="ru-RU" sz="2500" dirty="0"/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803630" y="5968174"/>
            <a:ext cx="7536741" cy="56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640" tIns="54833" rIns="109640" bIns="54833">
            <a:spAutoFit/>
          </a:bodyPr>
          <a:lstStyle/>
          <a:p>
            <a:pPr algn="ctr" defTabSz="1095856">
              <a:defRPr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900011" y="2367112"/>
            <a:ext cx="4819062" cy="1389674"/>
          </a:xfrm>
          <a:prstGeom prst="rect">
            <a:avLst/>
          </a:prstGeom>
          <a:noFill/>
          <a:ln>
            <a:noFill/>
          </a:ln>
          <a:extLst/>
        </p:spPr>
        <p:txBody>
          <a:bodyPr lIns="96061" tIns="48037" rIns="96061" bIns="48037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02082" eaLnBrk="1" hangingPunct="1">
              <a:defRPr/>
            </a:pPr>
            <a:r>
              <a:rPr lang="ru-RU" dirty="0" smtClean="0">
                <a:solidFill>
                  <a:srgbClr val="104E72"/>
                </a:solidFill>
                <a:latin typeface="+mn-lt"/>
                <a:cs typeface="Arial" pitchFamily="34" charset="0"/>
              </a:rPr>
              <a:t>Заместитель начальника контрольно-аналитического отдела </a:t>
            </a:r>
          </a:p>
          <a:p>
            <a:pPr defTabSz="902082" eaLnBrk="1" hangingPunct="1">
              <a:defRPr/>
            </a:pPr>
            <a:r>
              <a:rPr lang="ru-RU" dirty="0" smtClean="0">
                <a:solidFill>
                  <a:srgbClr val="104E72"/>
                </a:solidFill>
                <a:latin typeface="+mn-lt"/>
                <a:cs typeface="Arial" pitchFamily="34" charset="0"/>
              </a:rPr>
              <a:t>УФНС России по Тульской области </a:t>
            </a:r>
          </a:p>
          <a:p>
            <a:pPr defTabSz="902082" eaLnBrk="1" hangingPunct="1">
              <a:defRPr/>
            </a:pPr>
            <a:r>
              <a:rPr lang="ru-RU" dirty="0" err="1" smtClean="0">
                <a:solidFill>
                  <a:srgbClr val="104E72"/>
                </a:solidFill>
                <a:latin typeface="+mn-lt"/>
                <a:cs typeface="Arial" pitchFamily="34" charset="0"/>
              </a:rPr>
              <a:t>Земцова</a:t>
            </a:r>
            <a:r>
              <a:rPr lang="ru-RU" dirty="0" smtClean="0">
                <a:solidFill>
                  <a:srgbClr val="104E72"/>
                </a:solidFill>
                <a:latin typeface="+mn-lt"/>
                <a:cs typeface="Arial" pitchFamily="34" charset="0"/>
              </a:rPr>
              <a:t> Лидия  Анатольевна</a:t>
            </a:r>
            <a:endParaRPr lang="ru-RU" dirty="0">
              <a:solidFill>
                <a:srgbClr val="104E72"/>
              </a:solidFill>
              <a:latin typeface="+mn-lt"/>
              <a:cs typeface="Arial" pitchFamily="34" charset="0"/>
            </a:endParaRPr>
          </a:p>
        </p:txBody>
      </p:sp>
      <p:sp>
        <p:nvSpPr>
          <p:cNvPr id="10247" name="TextBox 42"/>
          <p:cNvSpPr txBox="1">
            <a:spLocks noChangeArrowheads="1"/>
          </p:cNvSpPr>
          <p:nvPr/>
        </p:nvSpPr>
        <p:spPr bwMode="auto">
          <a:xfrm>
            <a:off x="631230" y="4344024"/>
            <a:ext cx="7388775" cy="9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61" tIns="48037" rIns="96061" bIns="48037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дало налоговым органам  электронное декларирование»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40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0502973"/>
              </p:ext>
            </p:extLst>
          </p:nvPr>
        </p:nvGraphicFramePr>
        <p:xfrm>
          <a:off x="822634" y="1339060"/>
          <a:ext cx="7505413" cy="5097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77528" y="490021"/>
            <a:ext cx="7337192" cy="587797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КОМПАНИЙ ОТНЕСЕННЫХ К ТОЙ ИЛИ ИНОЙ ГРУППЕ РИСКА</a:t>
            </a:r>
            <a:endParaRPr lang="ru-RU" sz="21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73232311"/>
              </p:ext>
            </p:extLst>
          </p:nvPr>
        </p:nvGraphicFramePr>
        <p:xfrm>
          <a:off x="754379" y="1143128"/>
          <a:ext cx="7635243" cy="5420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64359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109</Words>
  <Application>Microsoft Office PowerPoint</Application>
  <PresentationFormat>Экран (4:3)</PresentationFormat>
  <Paragraphs>15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ХАРАКТЕРИСТИКИ КОМПАНИЙ ОТНЕСЕННЫХ К ТОЙ ИЛИ ИНОЙ ГРУППЕ РИСКА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Федотова Инна Анатольевна</dc:creator>
  <cp:lastModifiedBy>Татьяна Борисовна ТОЛМАЧЕВА</cp:lastModifiedBy>
  <cp:revision>15</cp:revision>
  <dcterms:created xsi:type="dcterms:W3CDTF">2017-10-30T16:42:00Z</dcterms:created>
  <dcterms:modified xsi:type="dcterms:W3CDTF">2017-11-07T16:57:08Z</dcterms:modified>
</cp:coreProperties>
</file>