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4" r:id="rId2"/>
    <p:sldId id="257" r:id="rId3"/>
    <p:sldId id="262" r:id="rId4"/>
    <p:sldId id="263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C4F03-90B5-45B9-9962-3A5BE43004EA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60659B-39DF-4A6C-B59E-7B85EE4A30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470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42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5525" fontAlgn="base">
              <a:spcBef>
                <a:spcPct val="0"/>
              </a:spcBef>
              <a:spcAft>
                <a:spcPct val="0"/>
              </a:spcAft>
              <a:defRPr/>
            </a:pPr>
            <a:fld id="{F04C343F-2A67-4431-8860-1EB230035B1B}" type="slidenum">
              <a:rPr lang="ru-RU" altLang="ru-RU" smtClean="0">
                <a:solidFill>
                  <a:srgbClr val="000000"/>
                </a:solidFill>
              </a:rPr>
              <a:pPr defTabSz="1025525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43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842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162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36004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7" name="Пятиугольник 6"/>
          <p:cNvSpPr/>
          <p:nvPr userDrawn="1"/>
        </p:nvSpPr>
        <p:spPr>
          <a:xfrm>
            <a:off x="251521" y="6345008"/>
            <a:ext cx="8064896" cy="180339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76672" y="6357621"/>
            <a:ext cx="2063080" cy="16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RU" sz="1000" b="0" smtClean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© Федеральная налоговая служба</a:t>
            </a:r>
            <a:endParaRPr lang="ru-RU" dirty="0"/>
          </a:p>
        </p:txBody>
      </p:sp>
      <p:sp>
        <p:nvSpPr>
          <p:cNvPr id="9" name="Нашивка 8"/>
          <p:cNvSpPr/>
          <p:nvPr userDrawn="1"/>
        </p:nvSpPr>
        <p:spPr>
          <a:xfrm>
            <a:off x="8398768" y="6345008"/>
            <a:ext cx="493712" cy="180339"/>
          </a:xfrm>
          <a:prstGeom prst="chevron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65604" y="6345006"/>
            <a:ext cx="360040" cy="16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1000" smtClean="0">
                <a:solidFill>
                  <a:schemeClr val="bg1"/>
                </a:solidFill>
              </a:defRPr>
            </a:lvl1pPr>
          </a:lstStyle>
          <a:p>
            <a:fld id="{2E68ACA2-2E73-457A-AE3E-973685B8F76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2"/>
          <p:cNvSpPr>
            <a:spLocks noGrp="1"/>
          </p:cNvSpPr>
          <p:nvPr>
            <p:ph idx="10"/>
          </p:nvPr>
        </p:nvSpPr>
        <p:spPr>
          <a:xfrm>
            <a:off x="251520" y="1167134"/>
            <a:ext cx="8640960" cy="4998170"/>
          </a:xfrm>
        </p:spPr>
        <p:txBody>
          <a:bodyPr/>
          <a:lstStyle>
            <a:lvl1pPr marL="285750" indent="255588">
              <a:buFont typeface="Wingdings" panose="05000000000000000000" pitchFamily="2" charset="2"/>
              <a:buChar char="q"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51205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4128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255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632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330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745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000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666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296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273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1D124-C63E-46FA-8CED-7042E8D5A89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7DBE7-D568-4682-9764-B576DAC608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950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705" y="4735664"/>
            <a:ext cx="457471" cy="190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972" y="817834"/>
            <a:ext cx="1354767" cy="154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46613" y="293730"/>
            <a:ext cx="8283356" cy="6349733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640" tIns="54833" rIns="109640" bIns="54833" anchor="ctr"/>
          <a:lstStyle/>
          <a:p>
            <a:pPr algn="ctr" defTabSz="1095856">
              <a:defRPr/>
            </a:pPr>
            <a:endParaRPr lang="ru-RU" sz="2500" dirty="0"/>
          </a:p>
        </p:txBody>
      </p:sp>
      <p:sp>
        <p:nvSpPr>
          <p:cNvPr id="9" name="TextBox 42"/>
          <p:cNvSpPr txBox="1">
            <a:spLocks noChangeArrowheads="1"/>
          </p:cNvSpPr>
          <p:nvPr/>
        </p:nvSpPr>
        <p:spPr bwMode="auto">
          <a:xfrm>
            <a:off x="803630" y="5968174"/>
            <a:ext cx="7536741" cy="561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640" tIns="54833" rIns="109640" bIns="54833">
            <a:spAutoFit/>
          </a:bodyPr>
          <a:lstStyle/>
          <a:p>
            <a:pPr algn="ctr" defTabSz="1095856">
              <a:defRPr/>
            </a:pP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900011" y="2367112"/>
            <a:ext cx="4819062" cy="1389674"/>
          </a:xfrm>
          <a:prstGeom prst="rect">
            <a:avLst/>
          </a:prstGeom>
          <a:noFill/>
          <a:ln>
            <a:noFill/>
          </a:ln>
          <a:extLst/>
        </p:spPr>
        <p:txBody>
          <a:bodyPr lIns="96061" tIns="48037" rIns="96061" bIns="48037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02082" eaLnBrk="1" hangingPunct="1">
              <a:defRPr/>
            </a:pPr>
            <a:r>
              <a:rPr lang="ru-RU" dirty="0" smtClean="0">
                <a:solidFill>
                  <a:srgbClr val="104E72"/>
                </a:solidFill>
                <a:latin typeface="+mn-lt"/>
                <a:cs typeface="Arial" pitchFamily="34" charset="0"/>
              </a:rPr>
              <a:t>Начальник отдела анализа и планирования налоговых проверок УФНС России по Тульской области </a:t>
            </a:r>
          </a:p>
          <a:p>
            <a:pPr defTabSz="902082" eaLnBrk="1" hangingPunct="1">
              <a:defRPr/>
            </a:pPr>
            <a:r>
              <a:rPr lang="ru-RU" dirty="0" smtClean="0">
                <a:solidFill>
                  <a:srgbClr val="104E72"/>
                </a:solidFill>
                <a:latin typeface="+mn-lt"/>
                <a:cs typeface="Arial" pitchFamily="34" charset="0"/>
              </a:rPr>
              <a:t>Федотова Инна Анатольевна</a:t>
            </a:r>
            <a:endParaRPr lang="ru-RU" dirty="0">
              <a:solidFill>
                <a:srgbClr val="104E72"/>
              </a:solidFill>
              <a:latin typeface="+mn-lt"/>
              <a:cs typeface="Arial" pitchFamily="34" charset="0"/>
            </a:endParaRPr>
          </a:p>
        </p:txBody>
      </p:sp>
      <p:sp>
        <p:nvSpPr>
          <p:cNvPr id="10247" name="TextBox 42"/>
          <p:cNvSpPr txBox="1">
            <a:spLocks noChangeArrowheads="1"/>
          </p:cNvSpPr>
          <p:nvPr/>
        </p:nvSpPr>
        <p:spPr bwMode="auto">
          <a:xfrm>
            <a:off x="631230" y="4344024"/>
            <a:ext cx="7388775" cy="9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61" tIns="48037" rIns="96061" bIns="48037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Отраслевой анализ  деятельности налогоплательщиков</a:t>
            </a:r>
            <a:endParaRPr lang="ru-RU" alt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40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995691" y="1581099"/>
            <a:ext cx="4617577" cy="489775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25" tIns="39913" rIns="79825" bIns="39913" spcCol="0"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ирог 5"/>
          <p:cNvSpPr/>
          <p:nvPr/>
        </p:nvSpPr>
        <p:spPr>
          <a:xfrm>
            <a:off x="2439095" y="2027603"/>
            <a:ext cx="3694062" cy="3918203"/>
          </a:xfrm>
          <a:prstGeom prst="pie">
            <a:avLst>
              <a:gd name="adj1" fmla="val 10778987"/>
              <a:gd name="adj2" fmla="val 1620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25" tIns="39913" rIns="79825" bIns="39913" spcCol="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589" y="723652"/>
            <a:ext cx="8228708" cy="653106"/>
          </a:xfrm>
        </p:spPr>
        <p:txBody>
          <a:bodyPr vert="horz" lIns="99409" tIns="49702" rIns="99409" bIns="49702" rtlCol="0" anchor="ctr">
            <a:noAutofit/>
          </a:bodyPr>
          <a:lstStyle/>
          <a:p>
            <a:pPr defTabSz="800116"/>
            <a:r>
              <a:rPr lang="ru-RU" sz="2100" dirty="0"/>
              <a:t>РЕЗУЛЬТАТЫ аналитической работы ПО РЫНКУ </a:t>
            </a:r>
            <a:r>
              <a:rPr lang="ru-RU" sz="2100" dirty="0" err="1"/>
              <a:t>Iт</a:t>
            </a:r>
            <a:r>
              <a:rPr lang="ru-RU" sz="2100" dirty="0"/>
              <a:t> дистрибуции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03962" y="6048500"/>
            <a:ext cx="619712" cy="631834"/>
          </a:xfrm>
        </p:spPr>
        <p:txBody>
          <a:bodyPr vert="horz" lIns="91252" tIns="45627" rIns="91252" bIns="45627" rtlCol="0" anchor="ctr">
            <a:normAutofit/>
          </a:bodyPr>
          <a:lstStyle/>
          <a:p>
            <a:pPr>
              <a:lnSpc>
                <a:spcPts val="2103"/>
              </a:lnSpc>
            </a:pPr>
            <a:fld id="{E20E89E6-FE54-4E13-859C-1FA908D70D39}" type="slidenum">
              <a:rPr lang="ru-RU" sz="2100">
                <a:solidFill>
                  <a:prstClr val="white"/>
                </a:solidFill>
              </a:rPr>
              <a:pPr>
                <a:lnSpc>
                  <a:spcPts val="2103"/>
                </a:lnSpc>
              </a:pPr>
              <a:t>2</a:t>
            </a:fld>
            <a:endParaRPr lang="ru-RU" sz="2100" dirty="0">
              <a:solidFill>
                <a:prstClr val="white"/>
              </a:solidFill>
            </a:endParaRPr>
          </a:p>
        </p:txBody>
      </p:sp>
      <p:sp>
        <p:nvSpPr>
          <p:cNvPr id="17" name="Пирог 16"/>
          <p:cNvSpPr/>
          <p:nvPr/>
        </p:nvSpPr>
        <p:spPr>
          <a:xfrm>
            <a:off x="2456223" y="2027603"/>
            <a:ext cx="3694062" cy="3918203"/>
          </a:xfrm>
          <a:prstGeom prst="pie">
            <a:avLst>
              <a:gd name="adj1" fmla="val 16222144"/>
              <a:gd name="adj2" fmla="val 21511223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25" tIns="39913" rIns="79825" bIns="39913" spcCol="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Пирог 17"/>
          <p:cNvSpPr/>
          <p:nvPr/>
        </p:nvSpPr>
        <p:spPr>
          <a:xfrm>
            <a:off x="2439095" y="2055269"/>
            <a:ext cx="3694062" cy="3918203"/>
          </a:xfrm>
          <a:prstGeom prst="pie">
            <a:avLst>
              <a:gd name="adj1" fmla="val 5384766"/>
              <a:gd name="adj2" fmla="val 1077851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25" tIns="39913" rIns="79825" bIns="39913" spcCol="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Пирог 19"/>
          <p:cNvSpPr/>
          <p:nvPr/>
        </p:nvSpPr>
        <p:spPr>
          <a:xfrm>
            <a:off x="2456223" y="2057911"/>
            <a:ext cx="3694062" cy="3918203"/>
          </a:xfrm>
          <a:prstGeom prst="pie">
            <a:avLst>
              <a:gd name="adj1" fmla="val 21511819"/>
              <a:gd name="adj2" fmla="val 536529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25" tIns="39913" rIns="79825" bIns="39913" spcCol="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547" y="1860441"/>
            <a:ext cx="2873765" cy="634603"/>
          </a:xfrm>
          <a:prstGeom prst="rect">
            <a:avLst/>
          </a:prstGeom>
        </p:spPr>
        <p:txBody>
          <a:bodyPr wrap="square" lIns="79825" tIns="39913" rIns="79825" bIns="39913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ОТКАЗ ОТ «СЕРОГО» ИМПОРТА </a:t>
            </a:r>
          </a:p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И СХЕМ УКЛОНЕНИЯ ОТ УПЛАТЫ НАЛОГОВ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353035" y="5001107"/>
            <a:ext cx="2529183" cy="711499"/>
          </a:xfrm>
          <a:prstGeom prst="rect">
            <a:avLst/>
          </a:prstGeom>
        </p:spPr>
        <p:txBody>
          <a:bodyPr wrap="square" lIns="79825" tIns="39913" rIns="79825" bIns="39913">
            <a:spAutoFit/>
          </a:bodyPr>
          <a:lstStyle/>
          <a:p>
            <a:pPr>
              <a:lnSpc>
                <a:spcPts val="1578"/>
              </a:lnSpc>
            </a:pP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ПРОЗРАЧНАЯ СИСТЕМА </a:t>
            </a:r>
          </a:p>
          <a:p>
            <a:pPr>
              <a:lnSpc>
                <a:spcPts val="1578"/>
              </a:lnSpc>
            </a:pP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ВЕДЕНИЯ БИЗНЕСА, ПРЯМЫЕ ПОСТАВКИ ТЕХНИКИ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111324" y="1958749"/>
            <a:ext cx="2858259" cy="634603"/>
          </a:xfrm>
          <a:prstGeom prst="rect">
            <a:avLst/>
          </a:prstGeom>
        </p:spPr>
        <p:txBody>
          <a:bodyPr wrap="square" lIns="79825" tIns="39913" rIns="79825" bIns="39913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ЗАКЛЮЧЕНИЕ ЭТИЧЕСКОЙ ХАРТИИ БИЗНЕСА В СФЕРЕ ДИСТРИБУЦИИ И ИМПОРТА ИКТ ОБОРУДОВАНИЯ</a:t>
            </a:r>
          </a:p>
        </p:txBody>
      </p:sp>
      <p:sp>
        <p:nvSpPr>
          <p:cNvPr id="29" name="Овал 28"/>
          <p:cNvSpPr/>
          <p:nvPr/>
        </p:nvSpPr>
        <p:spPr>
          <a:xfrm>
            <a:off x="3217360" y="2841240"/>
            <a:ext cx="2154869" cy="228561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25" tIns="39913" rIns="79825" bIns="39913" spcCol="0"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97325" y="3559621"/>
            <a:ext cx="2897986" cy="1074881"/>
          </a:xfrm>
          <a:prstGeom prst="rect">
            <a:avLst/>
          </a:prstGeom>
        </p:spPr>
        <p:txBody>
          <a:bodyPr wrap="square" lIns="31419" tIns="31419" rIns="31419" bIns="31419">
            <a:noAutofit/>
          </a:bodyPr>
          <a:lstStyle/>
          <a:p>
            <a:pPr algn="ctr" defTabSz="832702">
              <a:lnSpc>
                <a:spcPct val="90000"/>
              </a:lnSpc>
              <a:defRPr/>
            </a:pP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Рост налоговых </a:t>
            </a:r>
          </a:p>
          <a:p>
            <a:pPr algn="ctr" defTabSz="832702">
              <a:lnSpc>
                <a:spcPct val="90000"/>
              </a:lnSpc>
              <a:defRPr/>
            </a:pP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платежей в 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201</a:t>
            </a:r>
            <a:r>
              <a:rPr lang="en-US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7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году </a:t>
            </a:r>
          </a:p>
          <a:p>
            <a:pPr algn="ctr" defTabSz="832702">
              <a:lnSpc>
                <a:spcPct val="90000"/>
              </a:lnSpc>
              <a:defRPr/>
            </a:pP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в </a:t>
            </a:r>
            <a:r>
              <a:rPr lang="en-US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5</a:t>
            </a: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раз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5208667" y="5061630"/>
            <a:ext cx="636855" cy="6356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5841441" y="5701636"/>
            <a:ext cx="24490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5208637" y="2613043"/>
            <a:ext cx="766116" cy="546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975986" y="2617799"/>
            <a:ext cx="24490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 flipV="1">
            <a:off x="2563835" y="2514651"/>
            <a:ext cx="767607" cy="5877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534814" y="2514651"/>
            <a:ext cx="20239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2703428" y="5055149"/>
            <a:ext cx="783768" cy="6546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>
            <a:off x="646174" y="5709731"/>
            <a:ext cx="205717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563794" y="5030615"/>
            <a:ext cx="1977412" cy="634603"/>
          </a:xfrm>
          <a:prstGeom prst="rect">
            <a:avLst/>
          </a:prstGeom>
        </p:spPr>
        <p:txBody>
          <a:bodyPr wrap="none" lIns="79825" tIns="39913" rIns="79825" bIns="39913">
            <a:spAutoFit/>
          </a:bodyPr>
          <a:lstStyle/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ИСКЛЮЧЕНИЕ </a:t>
            </a:r>
          </a:p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НЕДОБРОСОВЕСТНОЙ </a:t>
            </a:r>
          </a:p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НАЛОГОВОЙ КОНКУРЕНЦИИ</a:t>
            </a:r>
          </a:p>
        </p:txBody>
      </p:sp>
    </p:spTree>
    <p:extLst>
      <p:ext uri="{BB962C8B-B14F-4D97-AF65-F5344CB8AC3E}">
        <p14:creationId xmlns:p14="http://schemas.microsoft.com/office/powerpoint/2010/main" val="97770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276672" y="6357630"/>
            <a:ext cx="2063080" cy="138328"/>
          </a:xfrm>
        </p:spPr>
        <p:txBody>
          <a:bodyPr/>
          <a:lstStyle/>
          <a:p>
            <a:r>
              <a:rPr lang="ru-RU" dirty="0" smtClean="0"/>
              <a:t>© Федеральная налоговая служба</a:t>
            </a:r>
            <a:endParaRPr lang="ru-RU" dirty="0"/>
          </a:p>
        </p:txBody>
      </p:sp>
      <p:sp>
        <p:nvSpPr>
          <p:cNvPr id="102" name="Равнобедренный треугольник 101"/>
          <p:cNvSpPr/>
          <p:nvPr/>
        </p:nvSpPr>
        <p:spPr>
          <a:xfrm rot="5400000">
            <a:off x="8105928" y="3356993"/>
            <a:ext cx="1440160" cy="144016"/>
          </a:xfrm>
          <a:prstGeom prst="triangle">
            <a:avLst>
              <a:gd name="adj" fmla="val 46982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 rot="5400000">
            <a:off x="-176606" y="358196"/>
            <a:ext cx="700287" cy="144016"/>
          </a:xfrm>
          <a:prstGeom prst="triangle">
            <a:avLst>
              <a:gd name="adj" fmla="val 46982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44419" y="1"/>
            <a:ext cx="8580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just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ru-RU" sz="2000" dirty="0" smtClean="0"/>
              <a:t>Схема неправомерного </a:t>
            </a:r>
            <a:r>
              <a:rPr lang="ru-RU" sz="2000" dirty="0"/>
              <a:t>возмещения НДС компаниями-экспортерами </a:t>
            </a:r>
            <a:r>
              <a:rPr lang="ru-RU" sz="2000" dirty="0" smtClean="0"/>
              <a:t>сельхозпродукции за счет формирования взаимосвязанной группой лиц «мнимого» источника вычета по НДС</a:t>
            </a:r>
            <a:endParaRPr lang="ru-RU" sz="2000" dirty="0"/>
          </a:p>
        </p:txBody>
      </p:sp>
      <p:sp>
        <p:nvSpPr>
          <p:cNvPr id="32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427197" y="6309320"/>
            <a:ext cx="398814" cy="216024"/>
          </a:xfrm>
        </p:spPr>
        <p:txBody>
          <a:bodyPr>
            <a:noAutofit/>
          </a:bodyPr>
          <a:lstStyle/>
          <a:p>
            <a:fld id="{2E68ACA2-2E73-457A-AE3E-973685B8F762}" type="slidenum">
              <a:rPr lang="ru-RU" sz="1500" smtClean="0"/>
              <a:pPr/>
              <a:t>3</a:t>
            </a:fld>
            <a:endParaRPr lang="ru-RU" sz="15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024" y="998196"/>
            <a:ext cx="7447254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78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Нашивка 40"/>
          <p:cNvSpPr/>
          <p:nvPr/>
        </p:nvSpPr>
        <p:spPr>
          <a:xfrm>
            <a:off x="4584218" y="5225212"/>
            <a:ext cx="1791876" cy="1022293"/>
          </a:xfrm>
          <a:prstGeom prst="chevron">
            <a:avLst>
              <a:gd name="adj" fmla="val 18115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Нашивка 41"/>
          <p:cNvSpPr/>
          <p:nvPr/>
        </p:nvSpPr>
        <p:spPr>
          <a:xfrm>
            <a:off x="6234916" y="5225212"/>
            <a:ext cx="2062015" cy="1022293"/>
          </a:xfrm>
          <a:prstGeom prst="chevron">
            <a:avLst>
              <a:gd name="adj" fmla="val 18115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Пятиугольник 42"/>
          <p:cNvSpPr/>
          <p:nvPr/>
        </p:nvSpPr>
        <p:spPr>
          <a:xfrm>
            <a:off x="1373772" y="5225212"/>
            <a:ext cx="1604544" cy="1022293"/>
          </a:xfrm>
          <a:prstGeom prst="homePlate">
            <a:avLst>
              <a:gd name="adj" fmla="val 17956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/>
          </a:p>
        </p:txBody>
      </p:sp>
      <p:sp>
        <p:nvSpPr>
          <p:cNvPr id="44" name="Нашивка 43"/>
          <p:cNvSpPr/>
          <p:nvPr/>
        </p:nvSpPr>
        <p:spPr>
          <a:xfrm>
            <a:off x="2861572" y="5225212"/>
            <a:ext cx="1836674" cy="1022293"/>
          </a:xfrm>
          <a:prstGeom prst="chevron">
            <a:avLst>
              <a:gd name="adj" fmla="val 18115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Нашивка 33"/>
          <p:cNvSpPr/>
          <p:nvPr/>
        </p:nvSpPr>
        <p:spPr>
          <a:xfrm>
            <a:off x="4153896" y="3592423"/>
            <a:ext cx="1791876" cy="1022293"/>
          </a:xfrm>
          <a:prstGeom prst="chevron">
            <a:avLst>
              <a:gd name="adj" fmla="val 18115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Нашивка 34"/>
          <p:cNvSpPr/>
          <p:nvPr/>
        </p:nvSpPr>
        <p:spPr>
          <a:xfrm>
            <a:off x="5804594" y="3592423"/>
            <a:ext cx="1855679" cy="1022293"/>
          </a:xfrm>
          <a:prstGeom prst="chevron">
            <a:avLst>
              <a:gd name="adj" fmla="val 18115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Пятиугольник 35"/>
          <p:cNvSpPr/>
          <p:nvPr/>
        </p:nvSpPr>
        <p:spPr>
          <a:xfrm>
            <a:off x="1248884" y="3592423"/>
            <a:ext cx="1299111" cy="1022293"/>
          </a:xfrm>
          <a:prstGeom prst="homePlate">
            <a:avLst>
              <a:gd name="adj" fmla="val 17956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/>
          </a:p>
        </p:txBody>
      </p:sp>
      <p:sp>
        <p:nvSpPr>
          <p:cNvPr id="37" name="Нашивка 36"/>
          <p:cNvSpPr/>
          <p:nvPr/>
        </p:nvSpPr>
        <p:spPr>
          <a:xfrm>
            <a:off x="2431251" y="3592423"/>
            <a:ext cx="1836673" cy="1022293"/>
          </a:xfrm>
          <a:prstGeom prst="chevron">
            <a:avLst>
              <a:gd name="adj" fmla="val 18115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2341657" y="3933667"/>
            <a:ext cx="339371" cy="359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4071090" y="3933667"/>
            <a:ext cx="338013" cy="359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5738078" y="3903431"/>
            <a:ext cx="338013" cy="359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/>
          </a:p>
        </p:txBody>
      </p:sp>
      <p:sp>
        <p:nvSpPr>
          <p:cNvPr id="28" name="Нашивка 27"/>
          <p:cNvSpPr/>
          <p:nvPr/>
        </p:nvSpPr>
        <p:spPr>
          <a:xfrm>
            <a:off x="3567463" y="2021548"/>
            <a:ext cx="1793234" cy="1020853"/>
          </a:xfrm>
          <a:prstGeom prst="chevron">
            <a:avLst>
              <a:gd name="adj" fmla="val 18115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Нашивка 28"/>
          <p:cNvSpPr/>
          <p:nvPr/>
        </p:nvSpPr>
        <p:spPr>
          <a:xfrm>
            <a:off x="5218162" y="2021548"/>
            <a:ext cx="2205909" cy="1020853"/>
          </a:xfrm>
          <a:prstGeom prst="chevron">
            <a:avLst>
              <a:gd name="adj" fmla="val 1811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ятиугольник 2"/>
          <p:cNvSpPr/>
          <p:nvPr/>
        </p:nvSpPr>
        <p:spPr>
          <a:xfrm>
            <a:off x="570142" y="2021548"/>
            <a:ext cx="1391420" cy="1020853"/>
          </a:xfrm>
          <a:prstGeom prst="homePlate">
            <a:avLst>
              <a:gd name="adj" fmla="val 17956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/>
          </a:p>
        </p:txBody>
      </p:sp>
      <p:sp>
        <p:nvSpPr>
          <p:cNvPr id="2" name="Нашивка 1"/>
          <p:cNvSpPr/>
          <p:nvPr/>
        </p:nvSpPr>
        <p:spPr>
          <a:xfrm>
            <a:off x="1846176" y="2021548"/>
            <a:ext cx="1836674" cy="1020853"/>
          </a:xfrm>
          <a:prstGeom prst="chevron">
            <a:avLst>
              <a:gd name="adj" fmla="val 18115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0234" y="640733"/>
            <a:ext cx="8231772" cy="829353"/>
          </a:xfrm>
          <a:prstGeom prst="rect">
            <a:avLst/>
          </a:prstGeom>
        </p:spPr>
        <p:txBody>
          <a:bodyPr lIns="91248" tIns="45624" rIns="91248" bIns="45624" anchor="ctr">
            <a:normAutofit/>
          </a:bodyPr>
          <a:lstStyle/>
          <a:p>
            <a:pPr defTabSz="912466">
              <a:defRPr/>
            </a:pPr>
            <a:r>
              <a:rPr lang="ru-RU" sz="2100" b="1" dirty="0">
                <a:solidFill>
                  <a:srgbClr val="005AA9"/>
                </a:solidFill>
                <a:ea typeface="+mj-ea"/>
                <a:cs typeface="+mj-cs"/>
              </a:rPr>
              <a:t>АСПЕКТЫ РАБОТЫ ФНС РОССИИ С УЧАСТНИКАМИ РЫНКА ЭКСПОРТА</a:t>
            </a:r>
          </a:p>
          <a:p>
            <a:pPr defTabSz="912466">
              <a:defRPr/>
            </a:pPr>
            <a:r>
              <a:rPr lang="ru-RU" sz="2100" b="1" dirty="0" smtClean="0">
                <a:solidFill>
                  <a:srgbClr val="005AA9"/>
                </a:solidFill>
                <a:ea typeface="+mj-ea"/>
                <a:cs typeface="+mj-cs"/>
              </a:rPr>
              <a:t>И ВНУТРЕННЕГО </a:t>
            </a:r>
            <a:r>
              <a:rPr lang="ru-RU" sz="2100" b="1" dirty="0">
                <a:solidFill>
                  <a:srgbClr val="005AA9"/>
                </a:solidFill>
                <a:ea typeface="+mj-ea"/>
                <a:cs typeface="+mj-cs"/>
              </a:rPr>
              <a:t>РЫНКА </a:t>
            </a:r>
            <a:r>
              <a:rPr lang="ru-RU" sz="2100" b="1" smtClean="0">
                <a:solidFill>
                  <a:srgbClr val="005AA9"/>
                </a:solidFill>
                <a:ea typeface="+mj-ea"/>
                <a:cs typeface="+mj-cs"/>
              </a:rPr>
              <a:t>ПЕРЕРАБОТКИ СЕЛЬХОЗПРОДУКЦИИ</a:t>
            </a:r>
            <a:endParaRPr lang="ru-RU" sz="2100" b="1" dirty="0">
              <a:solidFill>
                <a:srgbClr val="005AA9"/>
              </a:solidFill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0143" y="2141056"/>
            <a:ext cx="1724002" cy="82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defTabSz="912466">
              <a:defRPr/>
            </a:pP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Экспорт </a:t>
            </a:r>
          </a:p>
          <a:p>
            <a:pPr defTabSz="912466">
              <a:defRPr/>
            </a:pP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зерна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27618" y="3690333"/>
            <a:ext cx="1724002" cy="82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defTabSz="912466">
              <a:defRPr/>
            </a:pP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Экспорт </a:t>
            </a:r>
          </a:p>
          <a:p>
            <a:pPr defTabSz="912466">
              <a:defRPr/>
            </a:pPr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</a:rPr>
              <a:t>масла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89154" y="5186335"/>
            <a:ext cx="1846176" cy="8250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r>
              <a:rPr lang="ru-RU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Внутренний рынок переработки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22660" y="5323122"/>
            <a:ext cx="1724002" cy="8250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Присоединение к Хартии. Перевод на прозрачные закупки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93720" y="5452708"/>
            <a:ext cx="1724002" cy="8250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Ликвидация неправомерных схем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6229486" y="5323122"/>
            <a:ext cx="2090523" cy="825033"/>
          </a:xfrm>
          <a:prstGeom prst="homePlate">
            <a:avLst>
              <a:gd name="adj" fmla="val 2727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Дополнительные поступления в бюджет более </a:t>
            </a:r>
          </a:p>
          <a:p>
            <a:pPr algn="ctr" defTabSz="912466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100 млрд руб. / год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31705" y="3690333"/>
            <a:ext cx="1724002" cy="82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Присоединение к Хартии. Перевод на прозрачные закупки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227200" y="3779604"/>
            <a:ext cx="1724002" cy="82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Ликвидация неправомерных схем</a:t>
            </a:r>
          </a:p>
        </p:txBody>
      </p:sp>
      <p:sp>
        <p:nvSpPr>
          <p:cNvPr id="14" name="Пятиугольник 13"/>
          <p:cNvSpPr/>
          <p:nvPr/>
        </p:nvSpPr>
        <p:spPr>
          <a:xfrm>
            <a:off x="5804594" y="3690333"/>
            <a:ext cx="1899118" cy="826473"/>
          </a:xfrm>
          <a:prstGeom prst="homePlate">
            <a:avLst>
              <a:gd name="adj" fmla="val 2727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Снижение потерь бюджета на </a:t>
            </a:r>
          </a:p>
          <a:p>
            <a:pPr algn="ctr" defTabSz="912466">
              <a:defRPr/>
            </a:pPr>
            <a:endParaRPr lang="ru-RU" sz="12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 defTabSz="912466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18 млрд руб./год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893689" y="2181372"/>
            <a:ext cx="1724002" cy="82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Участники рынка подписали Хартию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624478" y="2119458"/>
            <a:ext cx="1724002" cy="826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Реализован переход на прозрачные закупки</a:t>
            </a:r>
          </a:p>
        </p:txBody>
      </p:sp>
      <p:sp>
        <p:nvSpPr>
          <p:cNvPr id="17" name="Пятиугольник 16"/>
          <p:cNvSpPr/>
          <p:nvPr/>
        </p:nvSpPr>
        <p:spPr>
          <a:xfrm>
            <a:off x="5185582" y="2073383"/>
            <a:ext cx="2321295" cy="826473"/>
          </a:xfrm>
          <a:prstGeom prst="homePlate">
            <a:avLst>
              <a:gd name="adj" fmla="val 2727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Снижение потерь бюджета на</a:t>
            </a:r>
          </a:p>
          <a:p>
            <a:pPr algn="ctr" defTabSz="912466">
              <a:defRPr/>
            </a:pP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</a:p>
          <a:p>
            <a:pPr algn="ctr" defTabSz="912466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47 млрд руб. / год</a:t>
            </a:r>
          </a:p>
        </p:txBody>
      </p:sp>
      <p:sp>
        <p:nvSpPr>
          <p:cNvPr id="139294" name="TextBox 17"/>
          <p:cNvSpPr txBox="1">
            <a:spLocks noChangeArrowheads="1"/>
          </p:cNvSpPr>
          <p:nvPr/>
        </p:nvSpPr>
        <p:spPr bwMode="auto">
          <a:xfrm>
            <a:off x="1451149" y="2745792"/>
            <a:ext cx="781910" cy="829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48" tIns="45624" rIns="91248" bIns="45624" anchor="ctr"/>
          <a:lstStyle>
            <a:lvl1pPr defTabSz="1039813"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39813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39813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39813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39813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Arial Narrow" pitchFamily="34" charset="0"/>
              </a:rPr>
              <a:t>01.07.17 – начало сезона</a:t>
            </a:r>
          </a:p>
        </p:txBody>
      </p:sp>
      <p:sp>
        <p:nvSpPr>
          <p:cNvPr id="139295" name="TextBox 18"/>
          <p:cNvSpPr txBox="1">
            <a:spLocks noChangeArrowheads="1"/>
          </p:cNvSpPr>
          <p:nvPr/>
        </p:nvSpPr>
        <p:spPr bwMode="auto">
          <a:xfrm>
            <a:off x="3685564" y="4344024"/>
            <a:ext cx="781910" cy="829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48" tIns="45624" rIns="91248" bIns="45624" anchor="ctr"/>
          <a:lstStyle>
            <a:lvl1pPr defTabSz="1039813"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39813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39813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39813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39813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Arial Narrow" pitchFamily="34" charset="0"/>
              </a:rPr>
              <a:t>01.09.17 – начало сезона</a:t>
            </a:r>
          </a:p>
        </p:txBody>
      </p:sp>
      <p:sp>
        <p:nvSpPr>
          <p:cNvPr id="139296" name="TextBox 19"/>
          <p:cNvSpPr txBox="1">
            <a:spLocks noChangeArrowheads="1"/>
          </p:cNvSpPr>
          <p:nvPr/>
        </p:nvSpPr>
        <p:spPr bwMode="auto">
          <a:xfrm>
            <a:off x="4387383" y="5976812"/>
            <a:ext cx="2032151" cy="783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48" tIns="45624" rIns="91248" bIns="45624" anchor="ctr"/>
          <a:lstStyle>
            <a:lvl1pPr defTabSz="1039813" eaLnBrk="0" hangingPunct="0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39813" eaLnBrk="0" hangingPunct="0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39813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39813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39813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rgbClr val="000000"/>
                </a:solidFill>
                <a:latin typeface="Arial Narrow" pitchFamily="34" charset="0"/>
              </a:rPr>
              <a:t>Конец 2017</a:t>
            </a:r>
          </a:p>
        </p:txBody>
      </p:sp>
      <p:sp>
        <p:nvSpPr>
          <p:cNvPr id="21" name="Фигура, имеющая форму буквы L 20"/>
          <p:cNvSpPr/>
          <p:nvPr/>
        </p:nvSpPr>
        <p:spPr>
          <a:xfrm flipH="1">
            <a:off x="1677848" y="2021548"/>
            <a:ext cx="2032151" cy="262052"/>
          </a:xfrm>
          <a:prstGeom prst="corner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endParaRPr lang="ru-RU" sz="210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7" name="Фигура, имеющая форму буквы L 26"/>
          <p:cNvSpPr/>
          <p:nvPr/>
        </p:nvSpPr>
        <p:spPr>
          <a:xfrm flipH="1">
            <a:off x="5083772" y="6235986"/>
            <a:ext cx="2032150" cy="262052"/>
          </a:xfrm>
          <a:prstGeom prst="corner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endParaRPr lang="ru-RU" sz="210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756582" y="2362793"/>
            <a:ext cx="338013" cy="3585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84657" y="2362793"/>
            <a:ext cx="339371" cy="3585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151646" y="2332556"/>
            <a:ext cx="339371" cy="359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2771979" y="5566455"/>
            <a:ext cx="338013" cy="3585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4501411" y="5566455"/>
            <a:ext cx="338013" cy="3585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6168399" y="5536219"/>
            <a:ext cx="338013" cy="359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899521">
              <a:defRPr/>
            </a:pPr>
            <a:endParaRPr lang="ru-RU"/>
          </a:p>
        </p:txBody>
      </p:sp>
      <p:sp>
        <p:nvSpPr>
          <p:cNvPr id="52" name="Фигура, имеющая форму буквы L 51"/>
          <p:cNvSpPr/>
          <p:nvPr/>
        </p:nvSpPr>
        <p:spPr>
          <a:xfrm rot="10800000" flipH="1">
            <a:off x="1820384" y="1818530"/>
            <a:ext cx="6570214" cy="164143"/>
          </a:xfrm>
          <a:prstGeom prst="corner">
            <a:avLst>
              <a:gd name="adj1" fmla="val 0"/>
              <a:gd name="adj2" fmla="val 0"/>
            </a:avLst>
          </a:prstGeom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endParaRPr lang="ru-RU" sz="210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3" name="Равнобедренный треугольник 52"/>
          <p:cNvSpPr/>
          <p:nvPr/>
        </p:nvSpPr>
        <p:spPr>
          <a:xfrm rot="5400000">
            <a:off x="8232097" y="1665176"/>
            <a:ext cx="131027" cy="308148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endParaRPr lang="ru-RU" sz="210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759297" y="1470086"/>
            <a:ext cx="781910" cy="414676"/>
          </a:xfrm>
          <a:prstGeom prst="rect">
            <a:avLst/>
          </a:prstGeom>
        </p:spPr>
        <p:txBody>
          <a:bodyPr wrap="none" lIns="91248" tIns="45624" rIns="91248" bIns="45624" anchor="ctr">
            <a:normAutofit/>
          </a:bodyPr>
          <a:lstStyle/>
          <a:p>
            <a:pPr defTabSz="912466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Еженедельный мониторинг закупок</a:t>
            </a:r>
          </a:p>
        </p:txBody>
      </p:sp>
      <p:sp>
        <p:nvSpPr>
          <p:cNvPr id="55" name="Фигура, имеющая форму буквы L 54"/>
          <p:cNvSpPr/>
          <p:nvPr/>
        </p:nvSpPr>
        <p:spPr>
          <a:xfrm flipH="1">
            <a:off x="1485086" y="3040961"/>
            <a:ext cx="2032151" cy="262052"/>
          </a:xfrm>
          <a:prstGeom prst="corner">
            <a:avLst>
              <a:gd name="adj1" fmla="val 0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endParaRPr lang="ru-RU"/>
          </a:p>
        </p:txBody>
      </p:sp>
      <p:sp>
        <p:nvSpPr>
          <p:cNvPr id="56" name="Фигура, имеющая форму буквы L 55"/>
          <p:cNvSpPr/>
          <p:nvPr/>
        </p:nvSpPr>
        <p:spPr>
          <a:xfrm flipH="1">
            <a:off x="4168829" y="6269102"/>
            <a:ext cx="2032150" cy="262052"/>
          </a:xfrm>
          <a:prstGeom prst="corner">
            <a:avLst>
              <a:gd name="adj1" fmla="val 0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endParaRPr lang="ru-RU"/>
          </a:p>
        </p:txBody>
      </p:sp>
      <p:sp>
        <p:nvSpPr>
          <p:cNvPr id="62" name="Фигура, имеющая форму буквы L 61"/>
          <p:cNvSpPr/>
          <p:nvPr/>
        </p:nvSpPr>
        <p:spPr>
          <a:xfrm flipH="1">
            <a:off x="3748009" y="4606077"/>
            <a:ext cx="2032150" cy="262052"/>
          </a:xfrm>
          <a:prstGeom prst="corner">
            <a:avLst>
              <a:gd name="adj1" fmla="val 0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93" tIns="39997" rIns="79993" bIns="39997" anchor="ctr"/>
          <a:lstStyle/>
          <a:p>
            <a:pPr algn="ctr" defTabSz="912466">
              <a:defRPr/>
            </a:pPr>
            <a:endParaRPr lang="ru-RU"/>
          </a:p>
        </p:txBody>
      </p:sp>
      <p:sp>
        <p:nvSpPr>
          <p:cNvPr id="139311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396" eaLnBrk="0" hangingPunct="0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651196" indent="-250460" defTabSz="911396" eaLnBrk="0" hangingPunct="0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1001840" indent="-200368" defTabSz="911396" eaLnBrk="0" hangingPunct="0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402575" indent="-200368" algn="just" defTabSz="911396" eaLnBrk="0" hangingPunct="0">
              <a:lnSpc>
                <a:spcPts val="1578"/>
              </a:lnSpc>
              <a:spcBef>
                <a:spcPts val="351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1803311" indent="-200368" defTabSz="911396" eaLnBrk="0" hangingPunct="0">
              <a:lnSpc>
                <a:spcPts val="1578"/>
              </a:lnSpc>
              <a:spcBef>
                <a:spcPts val="351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2204047" indent="-200368" defTabSz="911396" eaLnBrk="0" fontAlgn="base" hangingPunct="0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604783" indent="-200368" defTabSz="911396" eaLnBrk="0" fontAlgn="base" hangingPunct="0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3005519" indent="-200368" defTabSz="911396" eaLnBrk="0" fontAlgn="base" hangingPunct="0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406254" indent="-200368" defTabSz="911396" eaLnBrk="0" fontAlgn="base" hangingPunct="0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25AB536-2ADA-4536-9135-D02C54EB4DEC}" type="slidenum">
              <a:rPr lang="ru-RU" altLang="ru-RU" sz="3000">
                <a:solidFill>
                  <a:srgbClr val="FFFFFF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3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11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194</Words>
  <Application>Microsoft Office PowerPoint</Application>
  <PresentationFormat>Экран (4:3)</PresentationFormat>
  <Paragraphs>47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РЕЗУЛЬТАТЫ аналитической работы ПО РЫНКУ Iт дистрибуции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Федотова Инна Анатольевна</dc:creator>
  <cp:lastModifiedBy>Татьяна Борисовна ТОЛМАЧЕВА</cp:lastModifiedBy>
  <cp:revision>8</cp:revision>
  <dcterms:created xsi:type="dcterms:W3CDTF">2017-10-30T16:42:00Z</dcterms:created>
  <dcterms:modified xsi:type="dcterms:W3CDTF">2017-11-07T16:55:58Z</dcterms:modified>
</cp:coreProperties>
</file>