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65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06BA3A-D5F9-4A7C-B624-E457019810A5}">
          <p14:sldIdLst>
            <p14:sldId id="265"/>
            <p14:sldId id="257"/>
            <p14:sldId id="266"/>
            <p14:sldId id="267"/>
            <p14:sldId id="268"/>
            <p14:sldId id="269"/>
            <p14:sldId id="270"/>
            <p14:sldId id="271"/>
            <p14:sldId id="272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BA5E8"/>
    <a:srgbClr val="A6A6A6"/>
    <a:srgbClr val="D9D9D9"/>
    <a:srgbClr val="010101"/>
    <a:srgbClr val="002060"/>
    <a:srgbClr val="844DAC"/>
    <a:srgbClr val="0F0F0F"/>
    <a:srgbClr val="ED7E30"/>
    <a:srgbClr val="2AB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1" autoAdjust="0"/>
    <p:restoredTop sz="96340" autoAdjust="0"/>
  </p:normalViewPr>
  <p:slideViewPr>
    <p:cSldViewPr snapToGrid="0">
      <p:cViewPr>
        <p:scale>
          <a:sx n="100" d="100"/>
          <a:sy n="100" d="100"/>
        </p:scale>
        <p:origin x="-23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0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1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4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9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1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9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2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9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8" r:id="rId7"/>
    <p:sldLayoutId id="2147483749" r:id="rId8"/>
    <p:sldLayoutId id="2147483750" r:id="rId9"/>
    <p:sldLayoutId id="2147483751" r:id="rId10"/>
    <p:sldLayoutId id="214748375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Неоново-волна частицы на черном фоне">
            <a:extLst>
              <a:ext uri="{FF2B5EF4-FFF2-40B4-BE49-F238E27FC236}">
                <a16:creationId xmlns:a16="http://schemas.microsoft.com/office/drawing/2014/main" xmlns="" id="{54A76FC2-383E-42F9-A72F-D517B1FB7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"/>
          <a:stretch/>
        </p:blipFill>
        <p:spPr>
          <a:xfrm>
            <a:off x="-4826" y="-4421"/>
            <a:ext cx="12196826" cy="686242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-24076" y="0"/>
            <a:ext cx="12216076" cy="6858000"/>
          </a:xfrm>
          <a:prstGeom prst="rect">
            <a:avLst/>
          </a:prstGeom>
          <a:gradFill>
            <a:gsLst>
              <a:gs pos="0">
                <a:srgbClr val="F6DBCA">
                  <a:alpha val="75000"/>
                </a:srgbClr>
              </a:gs>
              <a:gs pos="100000">
                <a:srgbClr val="D6E6F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A21C8291-E3D5-4240-8FF4-E5213CBCC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2080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81000">
                <a:schemeClr val="accent4">
                  <a:alpha val="28000"/>
                </a:schemeClr>
              </a:gs>
              <a:gs pos="25000">
                <a:schemeClr val="accent2">
                  <a:alpha val="51000"/>
                </a:schemeClr>
              </a:gs>
              <a:gs pos="50000">
                <a:schemeClr val="accent3">
                  <a:alpha val="34000"/>
                </a:schemeClr>
              </a:gs>
              <a:gs pos="99000">
                <a:schemeClr val="accent5">
                  <a:alpha val="17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08B44AFE-C181-7047-8CC9-CA00BD385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2079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5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C5B6F30-1405-4DD5-AD3F-46898FBE4D21}"/>
              </a:ext>
            </a:extLst>
          </p:cNvPr>
          <p:cNvSpPr txBox="1">
            <a:spLocks/>
          </p:cNvSpPr>
          <p:nvPr/>
        </p:nvSpPr>
        <p:spPr>
          <a:xfrm>
            <a:off x="466938" y="2338834"/>
            <a:ext cx="7085140" cy="22179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solidFill>
                  <a:schemeClr val="tx2">
                    <a:lumMod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«Контролирующие лица и контролируемые иностранные организации»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B80181-22E0-4593-BB2A-860EFEAA4F45}"/>
              </a:ext>
            </a:extLst>
          </p:cNvPr>
          <p:cNvSpPr txBox="1"/>
          <p:nvPr/>
        </p:nvSpPr>
        <p:spPr>
          <a:xfrm>
            <a:off x="1776157" y="1710720"/>
            <a:ext cx="4062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УФНС 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России по Тульской области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EC29716-333E-4A55-BE34-5C22190FF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10" y="839621"/>
            <a:ext cx="835585" cy="8710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4322CB-2CC0-47F1-A261-9F2CCB414792}"/>
              </a:ext>
            </a:extLst>
          </p:cNvPr>
          <p:cNvSpPr txBox="1"/>
          <p:nvPr/>
        </p:nvSpPr>
        <p:spPr>
          <a:xfrm>
            <a:off x="3348074" y="6303991"/>
            <a:ext cx="706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2022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B80181-22E0-4593-BB2A-860EFEAA4F45}"/>
              </a:ext>
            </a:extLst>
          </p:cNvPr>
          <p:cNvSpPr txBox="1"/>
          <p:nvPr/>
        </p:nvSpPr>
        <p:spPr>
          <a:xfrm>
            <a:off x="1398403" y="4418886"/>
            <a:ext cx="616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Докладчик: Кудряшова Елена Викторовна – заместитель начальника отдела камерального контроля №4</a:t>
            </a:r>
          </a:p>
        </p:txBody>
      </p:sp>
    </p:spTree>
    <p:extLst>
      <p:ext uri="{BB962C8B-B14F-4D97-AF65-F5344CB8AC3E}">
        <p14:creationId xmlns:p14="http://schemas.microsoft.com/office/powerpoint/2010/main" val="27687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6DBCA">
                  <a:alpha val="30000"/>
                </a:srgbClr>
              </a:gs>
              <a:gs pos="100000">
                <a:srgbClr val="D6E6F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967125" y="3069950"/>
            <a:ext cx="6257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СПАСИБО ЗА ВНИМАНИЕ!</a:t>
            </a:r>
            <a:endParaRPr lang="ru-RU" sz="4000" b="1" dirty="0">
              <a:solidFill>
                <a:schemeClr val="tx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Isosceles Triangle 66"/>
          <p:cNvSpPr/>
          <p:nvPr/>
        </p:nvSpPr>
        <p:spPr>
          <a:xfrm>
            <a:off x="4226179" y="4186669"/>
            <a:ext cx="4532259" cy="3646935"/>
          </a:xfrm>
          <a:prstGeom prst="triangle">
            <a:avLst/>
          </a:prstGeom>
          <a:solidFill>
            <a:schemeClr val="tx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Isosceles Triangle 67"/>
          <p:cNvSpPr/>
          <p:nvPr/>
        </p:nvSpPr>
        <p:spPr>
          <a:xfrm>
            <a:off x="7006967" y="5578660"/>
            <a:ext cx="2802351" cy="2254943"/>
          </a:xfrm>
          <a:prstGeom prst="triangle">
            <a:avLst/>
          </a:prstGeom>
          <a:solidFill>
            <a:schemeClr val="tx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Isosceles Triangle 68"/>
          <p:cNvSpPr/>
          <p:nvPr/>
        </p:nvSpPr>
        <p:spPr>
          <a:xfrm>
            <a:off x="2219623" y="4650824"/>
            <a:ext cx="3955427" cy="3182780"/>
          </a:xfrm>
          <a:prstGeom prst="triangle">
            <a:avLst/>
          </a:prstGeom>
          <a:solidFill>
            <a:schemeClr val="tx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Isosceles Triangle 69"/>
          <p:cNvSpPr/>
          <p:nvPr/>
        </p:nvSpPr>
        <p:spPr>
          <a:xfrm>
            <a:off x="935212" y="5711749"/>
            <a:ext cx="2636950" cy="2121853"/>
          </a:xfrm>
          <a:prstGeom prst="triangle">
            <a:avLst/>
          </a:prstGeom>
          <a:solidFill>
            <a:schemeClr val="tx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Isosceles Triangle 70"/>
          <p:cNvSpPr/>
          <p:nvPr/>
        </p:nvSpPr>
        <p:spPr>
          <a:xfrm>
            <a:off x="8987536" y="5878117"/>
            <a:ext cx="2430199" cy="1955487"/>
          </a:xfrm>
          <a:prstGeom prst="triangle">
            <a:avLst/>
          </a:prstGeom>
          <a:solidFill>
            <a:schemeClr val="tx1">
              <a:lumMod val="8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B80181-22E0-4593-BB2A-860EFEAA4F45}"/>
              </a:ext>
            </a:extLst>
          </p:cNvPr>
          <p:cNvSpPr txBox="1"/>
          <p:nvPr/>
        </p:nvSpPr>
        <p:spPr>
          <a:xfrm>
            <a:off x="4226179" y="1689808"/>
            <a:ext cx="4062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УФНС </a:t>
            </a:r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России по Тульской области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EC29716-333E-4A55-BE34-5C22190FF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2" y="818709"/>
            <a:ext cx="835585" cy="8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36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BA40A-81B2-4BFE-A7DA-EC12ED6B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067" y="565429"/>
            <a:ext cx="7391399" cy="924705"/>
          </a:xfrm>
        </p:spPr>
        <p:txBody>
          <a:bodyPr/>
          <a:lstStyle/>
          <a:p>
            <a:r>
              <a:rPr lang="ru-RU" sz="4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Тезисы выступления:</a:t>
            </a:r>
            <a:endParaRPr lang="ru-RU" sz="4000" dirty="0">
              <a:solidFill>
                <a:schemeClr val="bg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17DDF-8862-4E2E-B917-34A95B3A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00226"/>
            <a:ext cx="10128630" cy="435292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Какие </a:t>
            </a:r>
            <a:r>
              <a:rPr lang="ru-RU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иностранные компании признаются </a:t>
            </a:r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контролируемыми</a:t>
            </a:r>
            <a:r>
              <a:rPr lang="en-US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endParaRPr lang="ru-RU" sz="2800" b="1" dirty="0" smtClean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Кто признается контролирующим лицом </a:t>
            </a:r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КИК</a:t>
            </a:r>
            <a:r>
              <a:rPr lang="en-US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endParaRPr lang="ru-RU" sz="2800" b="1" dirty="0" smtClean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Обязанности </a:t>
            </a:r>
            <a:r>
              <a:rPr lang="ru-RU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контролирующих лиц, в том числе по представлению финансовой отчетности </a:t>
            </a:r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КИК</a:t>
            </a:r>
            <a:r>
              <a:rPr lang="en-US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endParaRPr lang="ru-RU" sz="2800" b="1" dirty="0" smtClean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Привлечение </a:t>
            </a:r>
            <a:r>
              <a:rPr lang="ru-RU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контролирующий лиц к налоговой ответственности – оцените свои </a:t>
            </a:r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риски</a:t>
            </a:r>
            <a:r>
              <a:rPr lang="en-US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endParaRPr lang="ru-RU" sz="2800" b="1" dirty="0" smtClean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Ответы </a:t>
            </a:r>
            <a:r>
              <a:rPr lang="ru-RU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часто задаваемые вопросы по данной тематики.</a:t>
            </a:r>
          </a:p>
        </p:txBody>
      </p:sp>
      <p:grpSp>
        <p:nvGrpSpPr>
          <p:cNvPr id="4" name="Group 24"/>
          <p:cNvGrpSpPr/>
          <p:nvPr/>
        </p:nvGrpSpPr>
        <p:grpSpPr>
          <a:xfrm>
            <a:off x="11661170" y="6327793"/>
            <a:ext cx="443581" cy="443581"/>
            <a:chOff x="3173011" y="2956715"/>
            <a:chExt cx="944566" cy="944566"/>
          </a:xfrm>
        </p:grpSpPr>
        <p:sp>
          <p:nvSpPr>
            <p:cNvPr id="5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Oval 26"/>
            <p:cNvSpPr/>
            <p:nvPr/>
          </p:nvSpPr>
          <p:spPr>
            <a:xfrm>
              <a:off x="3173011" y="2956715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081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BA40A-81B2-4BFE-A7DA-EC12ED6B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067" y="16469"/>
            <a:ext cx="11065933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Контролируемые иностранные компании: порядок признания и обязанности контролирующих </a:t>
            </a:r>
            <a:r>
              <a:rPr lang="ru-RU" sz="32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лиц</a:t>
            </a:r>
            <a:endParaRPr lang="ru-RU" sz="3200" dirty="0">
              <a:solidFill>
                <a:schemeClr val="bg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17DDF-8862-4E2E-B917-34A95B3A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815" y="1159469"/>
            <a:ext cx="10848436" cy="4961358"/>
          </a:xfrm>
        </p:spPr>
        <p:txBody>
          <a:bodyPr>
            <a:noAutofit/>
          </a:bodyPr>
          <a:lstStyle/>
          <a:p>
            <a:pPr marL="0" indent="432000" algn="just">
              <a:lnSpc>
                <a:spcPct val="100000"/>
              </a:lnSpc>
              <a:buNone/>
            </a:pPr>
            <a:r>
              <a:rPr lang="ru-RU" sz="1800" b="1" kern="500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Иностранные организации - нерезиденты РФ или иностранные структуры без образования юридического лица признаются контролируемыми, если их контролирующим лицом является резидент </a:t>
            </a:r>
            <a:r>
              <a:rPr lang="ru-RU" sz="1800" b="1" kern="5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РФ.</a:t>
            </a:r>
          </a:p>
          <a:p>
            <a:pPr marL="0" indent="432000" algn="just">
              <a:lnSpc>
                <a:spcPct val="100000"/>
              </a:lnSpc>
              <a:buNone/>
            </a:pPr>
            <a:r>
              <a:rPr lang="ru-RU" sz="1800" b="1" kern="5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Контролирующими лицами могут быть как юридические, так и физические лица. Основанием для признания их таковыми может быть участие в установленных долях в компаниях, учреждение иностранных структур, осуществление контроля.</a:t>
            </a:r>
          </a:p>
          <a:p>
            <a:pPr marL="0" indent="432000" algn="just">
              <a:lnSpc>
                <a:spcPct val="100000"/>
              </a:lnSpc>
              <a:buNone/>
            </a:pPr>
            <a:r>
              <a:rPr lang="ru-RU" sz="1800" b="1" kern="5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Контроль над иностранной организацией выражается в виде оказания или возможности оказания определяющего влияния на решения по вопросу распределения прибыли (дохода) после налогообложения.</a:t>
            </a:r>
          </a:p>
          <a:p>
            <a:pPr marL="0" indent="432000" algn="just">
              <a:lnSpc>
                <a:spcPct val="100000"/>
              </a:lnSpc>
              <a:buNone/>
            </a:pPr>
            <a:r>
              <a:rPr lang="ru-RU" sz="1800" b="1" kern="5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Контроль над иностранной структурой выражается в оказании или возможности оказывать определяющее влияние на решения, принимаемые лицом, осуществляющим управление активами такой структуры, по распределению полученной прибыли (дохода) после налогообложения.</a:t>
            </a:r>
          </a:p>
          <a:p>
            <a:pPr marL="0" indent="432000" algn="just">
              <a:lnSpc>
                <a:spcPct val="100000"/>
              </a:lnSpc>
              <a:buNone/>
            </a:pPr>
            <a:r>
              <a:rPr lang="ru-RU" sz="1800" b="1" kern="5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 </a:t>
            </a:r>
            <a:r>
              <a:rPr lang="ru-RU" sz="1800" b="1" kern="500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контролирующего лица возникает ряд обязанностей, например:</a:t>
            </a:r>
          </a:p>
          <a:p>
            <a:pPr marL="0" indent="432000" algn="just">
              <a:lnSpc>
                <a:spcPct val="100000"/>
              </a:lnSpc>
              <a:buNone/>
            </a:pPr>
            <a:r>
              <a:rPr lang="ru-RU" sz="1800" b="1" kern="5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• подать </a:t>
            </a:r>
            <a:r>
              <a:rPr lang="ru-RU" sz="1800" b="1" kern="500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уведомление о контролируемой иностранной компании;</a:t>
            </a:r>
          </a:p>
          <a:p>
            <a:pPr marL="0" indent="432000" algn="just">
              <a:lnSpc>
                <a:spcPct val="100000"/>
              </a:lnSpc>
              <a:buNone/>
            </a:pPr>
            <a:r>
              <a:rPr lang="ru-RU" sz="1800" b="1" kern="5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• исчислить </a:t>
            </a:r>
            <a:r>
              <a:rPr lang="ru-RU" sz="1800" b="1" kern="500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уплатить налог на прибыль или НДФЛ по прибыли контролируемой иностранной </a:t>
            </a:r>
            <a:r>
              <a:rPr lang="ru-RU" sz="1800" b="1" kern="5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компании.</a:t>
            </a:r>
            <a:endParaRPr lang="ru-RU" sz="1800" b="1" kern="500" dirty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432000" algn="just">
              <a:lnSpc>
                <a:spcPct val="100000"/>
              </a:lnSpc>
              <a:buNone/>
            </a:pPr>
            <a:endParaRPr lang="ru-RU" sz="1800" b="1" kern="500" dirty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11661170" y="6327793"/>
            <a:ext cx="443581" cy="443581"/>
            <a:chOff x="3173011" y="2956715"/>
            <a:chExt cx="944566" cy="944566"/>
          </a:xfrm>
        </p:grpSpPr>
        <p:sp>
          <p:nvSpPr>
            <p:cNvPr id="5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Oval 26"/>
            <p:cNvSpPr/>
            <p:nvPr/>
          </p:nvSpPr>
          <p:spPr>
            <a:xfrm>
              <a:off x="3173011" y="2956715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fr-FR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446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BA40A-81B2-4BFE-A7DA-EC12ED6B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066" y="565429"/>
            <a:ext cx="11065933" cy="1060154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Контролирующее лицо иностранной организации: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17DDF-8862-4E2E-B917-34A95B3A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00226"/>
            <a:ext cx="10128630" cy="43529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физическое </a:t>
            </a:r>
            <a:r>
              <a:rPr lang="ru-RU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или юридическое лицо с долей участия в этой организации более 25% (</a:t>
            </a:r>
            <a:r>
              <a:rPr lang="ru-RU" sz="2800" b="1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пп</a:t>
            </a:r>
            <a:r>
              <a:rPr lang="ru-RU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1 п. 3 ст. 25.13 НК РФ</a:t>
            </a:r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);</a:t>
            </a:r>
          </a:p>
          <a:p>
            <a:pPr algn="just"/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физическое </a:t>
            </a:r>
            <a:r>
              <a:rPr lang="ru-RU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лицо (совместно с супругами и несовершеннолетними детьми) или юридическое лицо с долей участия в этой организации более 10%, если доля участия всех лиц - налоговых резидентов РФ в этой организации более 50% (</a:t>
            </a:r>
            <a:r>
              <a:rPr lang="ru-RU" sz="2800" b="1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пп</a:t>
            </a:r>
            <a:r>
              <a:rPr lang="ru-RU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2 п. 3 ст. 25.13 НК РФ</a:t>
            </a:r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);</a:t>
            </a:r>
          </a:p>
          <a:p>
            <a:pPr algn="just"/>
            <a:r>
              <a:rPr lang="ru-RU" sz="2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лицо </a:t>
            </a:r>
            <a:r>
              <a:rPr lang="ru-RU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осуществляет контроль над организацией в своих интересах или в интересах своего супруга и несовершеннолетних детей (п. 6 ст. 25.13 НК РФ).</a:t>
            </a:r>
          </a:p>
        </p:txBody>
      </p:sp>
      <p:grpSp>
        <p:nvGrpSpPr>
          <p:cNvPr id="4" name="Group 24"/>
          <p:cNvGrpSpPr/>
          <p:nvPr/>
        </p:nvGrpSpPr>
        <p:grpSpPr>
          <a:xfrm>
            <a:off x="11661170" y="6327793"/>
            <a:ext cx="443581" cy="443581"/>
            <a:chOff x="3173011" y="2956715"/>
            <a:chExt cx="944566" cy="944566"/>
          </a:xfrm>
        </p:grpSpPr>
        <p:sp>
          <p:nvSpPr>
            <p:cNvPr id="5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Oval 26"/>
            <p:cNvSpPr/>
            <p:nvPr/>
          </p:nvSpPr>
          <p:spPr>
            <a:xfrm>
              <a:off x="3173011" y="2956715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fr-FR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642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BA40A-81B2-4BFE-A7DA-EC12ED6B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067" y="0"/>
            <a:ext cx="11065933" cy="106015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Обязанности контролирующих </a:t>
            </a:r>
            <a:r>
              <a:rPr lang="ru-RU" sz="40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лиц:</a:t>
            </a:r>
            <a:endParaRPr lang="ru-RU" sz="4000" dirty="0">
              <a:solidFill>
                <a:schemeClr val="bg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17DDF-8862-4E2E-B917-34A95B3A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795338"/>
            <a:ext cx="10839907" cy="33861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Прибыль </a:t>
            </a:r>
            <a:r>
              <a:rPr lang="ru-RU" sz="26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КИК приравнивается к прибыли организации (доходу физических лиц), полученной контролирующим лицом этой компании (п. 2 ст. 25.15 НК РФ).</a:t>
            </a:r>
          </a:p>
          <a:p>
            <a:pPr algn="just">
              <a:lnSpc>
                <a:spcPct val="100000"/>
              </a:lnSpc>
            </a:pPr>
            <a:r>
              <a:rPr lang="ru-RU" sz="26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Такая прибыль учитывается у контролирующих лиц при расчете налоговой базы:</a:t>
            </a:r>
          </a:p>
          <a:p>
            <a:pPr algn="just">
              <a:lnSpc>
                <a:spcPct val="100000"/>
              </a:lnSpc>
            </a:pPr>
            <a:r>
              <a:rPr lang="ru-RU" sz="2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</a:t>
            </a:r>
            <a:r>
              <a:rPr lang="ru-RU" sz="26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налогу на прибыль - для организаций;</a:t>
            </a:r>
          </a:p>
          <a:p>
            <a:pPr algn="just">
              <a:lnSpc>
                <a:spcPct val="100000"/>
              </a:lnSpc>
            </a:pPr>
            <a:r>
              <a:rPr lang="ru-RU" sz="2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НДФЛ </a:t>
            </a:r>
            <a:r>
              <a:rPr lang="ru-RU" sz="26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для физических лиц.</a:t>
            </a:r>
          </a:p>
          <a:p>
            <a:pPr algn="just"/>
            <a:endParaRPr lang="ru-RU" sz="2600" b="1" dirty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None/>
            </a:pPr>
            <a:endParaRPr lang="ru-RU" sz="2600" b="1" dirty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11661170" y="6327793"/>
            <a:ext cx="443581" cy="443581"/>
            <a:chOff x="3173011" y="2956715"/>
            <a:chExt cx="944566" cy="944566"/>
          </a:xfrm>
        </p:grpSpPr>
        <p:sp>
          <p:nvSpPr>
            <p:cNvPr id="5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Oval 26"/>
            <p:cNvSpPr/>
            <p:nvPr/>
          </p:nvSpPr>
          <p:spPr>
            <a:xfrm>
              <a:off x="3173011" y="2956715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4</a:t>
              </a:r>
              <a:endParaRPr lang="fr-FR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34631" y="4106703"/>
            <a:ext cx="9592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i="1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Отчетность лица, контролирующего иностранную компанию</a:t>
            </a:r>
            <a:endParaRPr lang="ru-RU" sz="2600" b="1" i="1" dirty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29600EFA-A52A-4A3E-AB61-D9D2F7C1AAB1}"/>
              </a:ext>
            </a:extLst>
          </p:cNvPr>
          <p:cNvCxnSpPr>
            <a:cxnSpLocks/>
          </p:cNvCxnSpPr>
          <p:nvPr/>
        </p:nvCxnSpPr>
        <p:spPr>
          <a:xfrm flipH="1">
            <a:off x="3689588" y="4651534"/>
            <a:ext cx="2406415" cy="634841"/>
          </a:xfrm>
          <a:prstGeom prst="straightConnector1">
            <a:avLst/>
          </a:prstGeom>
          <a:ln w="76200" cap="sq">
            <a:gradFill>
              <a:gsLst>
                <a:gs pos="0">
                  <a:srgbClr val="45B8EA"/>
                </a:gs>
                <a:gs pos="100000">
                  <a:srgbClr val="F47E55"/>
                </a:gs>
              </a:gsLst>
              <a:lin ang="5400000" scaled="1"/>
            </a:gradFill>
            <a:headEnd type="none" w="sm" len="lg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17875" y="5457825"/>
            <a:ext cx="4543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уведомления об участии в иностранных организациях (об учреждении иностранных структур)</a:t>
            </a:r>
            <a:endParaRPr lang="ru-RU" sz="2000" b="1" dirty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29600EFA-A52A-4A3E-AB61-D9D2F7C1AAB1}"/>
              </a:ext>
            </a:extLst>
          </p:cNvPr>
          <p:cNvCxnSpPr>
            <a:cxnSpLocks/>
          </p:cNvCxnSpPr>
          <p:nvPr/>
        </p:nvCxnSpPr>
        <p:spPr>
          <a:xfrm>
            <a:off x="6148391" y="4651533"/>
            <a:ext cx="2857497" cy="796766"/>
          </a:xfrm>
          <a:prstGeom prst="straightConnector1">
            <a:avLst/>
          </a:prstGeom>
          <a:ln w="76200" cap="sq">
            <a:gradFill>
              <a:gsLst>
                <a:gs pos="0">
                  <a:srgbClr val="45B8EA"/>
                </a:gs>
                <a:gs pos="100000">
                  <a:srgbClr val="F47E55"/>
                </a:gs>
              </a:gsLst>
              <a:lin ang="5400000" scaled="1"/>
            </a:gradFill>
            <a:headEnd type="none" w="sm" len="lg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30764" y="5597388"/>
            <a:ext cx="454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уведомления о КИК</a:t>
            </a:r>
            <a:endParaRPr lang="ru-RU" sz="2000" b="1" dirty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5041" y="5040154"/>
            <a:ext cx="324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</a:t>
            </a:r>
            <a:r>
              <a:rPr lang="cs-CZ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3.1 ст. 23, п. 1 ст. 25.14 НК </a:t>
            </a:r>
            <a:r>
              <a:rPr lang="cs-CZ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РФ</a:t>
            </a:r>
            <a:r>
              <a:rPr lang="en-US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b="1" dirty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61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BA40A-81B2-4BFE-A7DA-EC12ED6B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54" y="0"/>
            <a:ext cx="11149142" cy="106015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Уведомление об участии в иностранных организациях (об учреждении иностранных </a:t>
            </a:r>
            <a:r>
              <a:rPr lang="ru-RU" sz="32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структур)</a:t>
            </a:r>
            <a:endParaRPr lang="ru-RU" sz="3200" dirty="0">
              <a:solidFill>
                <a:schemeClr val="bg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17DDF-8862-4E2E-B917-34A95B3A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540" y="1330877"/>
            <a:ext cx="10128630" cy="538532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Уведомление </a:t>
            </a: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нужно подать не позднее трех месяцев с даты (п. 3 ст. 25.14 НК РФ):</a:t>
            </a:r>
          </a:p>
          <a:p>
            <a:pPr algn="just"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возникновения </a:t>
            </a: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участия в иностранной организации с долей более 10%;</a:t>
            </a:r>
          </a:p>
          <a:p>
            <a:pPr algn="just"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изменения </a:t>
            </a: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доли участия в иностранной организации, если до изменения она составляла более 10% (Письмо Минфина России от 16.12.2016 N 03-12-12/2/75553). </a:t>
            </a:r>
          </a:p>
          <a:p>
            <a:pPr algn="just"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прекращении </a:t>
            </a: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участия в иностранной организации, если до него доля превышала 10% (Письмо Минфина России от 16.12.2016 N 03-12-12/2/75553);</a:t>
            </a:r>
          </a:p>
          <a:p>
            <a:pPr algn="just"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учреждении </a:t>
            </a: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иностранной структуры;</a:t>
            </a:r>
          </a:p>
          <a:p>
            <a:pPr algn="just">
              <a:lnSpc>
                <a:spcPct val="100000"/>
              </a:lnSpc>
            </a:pPr>
            <a:r>
              <a:rPr lang="ru-RU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прекращении </a:t>
            </a:r>
            <a:r>
              <a:rPr lang="ru-RU" sz="2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или ликвидации иностранной структуры.</a:t>
            </a:r>
          </a:p>
        </p:txBody>
      </p:sp>
      <p:grpSp>
        <p:nvGrpSpPr>
          <p:cNvPr id="4" name="Group 24"/>
          <p:cNvGrpSpPr/>
          <p:nvPr/>
        </p:nvGrpSpPr>
        <p:grpSpPr>
          <a:xfrm>
            <a:off x="11661170" y="6327793"/>
            <a:ext cx="443581" cy="443581"/>
            <a:chOff x="3173011" y="2956715"/>
            <a:chExt cx="944566" cy="944566"/>
          </a:xfrm>
        </p:grpSpPr>
        <p:sp>
          <p:nvSpPr>
            <p:cNvPr id="5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Oval 26"/>
            <p:cNvSpPr/>
            <p:nvPr/>
          </p:nvSpPr>
          <p:spPr>
            <a:xfrm>
              <a:off x="3173011" y="2956715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  <a:endParaRPr lang="fr-FR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122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BA40A-81B2-4BFE-A7DA-EC12ED6B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88" y="338457"/>
            <a:ext cx="10276346" cy="106015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Уведомление о КИК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17DDF-8862-4E2E-B917-34A95B3A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540" y="1440944"/>
            <a:ext cx="10128630" cy="44603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i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b="1" i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Его </a:t>
            </a:r>
            <a:r>
              <a:rPr lang="ru-RU" b="1" i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нужно представить, даже если:</a:t>
            </a:r>
          </a:p>
          <a:p>
            <a:pPr algn="just">
              <a:lnSpc>
                <a:spcPct val="100000"/>
              </a:lnSpc>
            </a:pPr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прибыль </a:t>
            </a:r>
            <a:r>
              <a:rPr lang="ru-RU" sz="1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КИК освобождена от налогообложения (Информация ФНС России от 18.03.2021);</a:t>
            </a:r>
          </a:p>
          <a:p>
            <a:pPr algn="just">
              <a:lnSpc>
                <a:spcPct val="100000"/>
              </a:lnSpc>
            </a:pPr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</a:t>
            </a:r>
            <a:r>
              <a:rPr lang="ru-RU" sz="1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итогам отчетного периода сформирован убыток (п. 2 ст. 25.14 НК РФ). </a:t>
            </a:r>
          </a:p>
          <a:p>
            <a:pPr algn="just">
              <a:lnSpc>
                <a:spcPct val="100000"/>
              </a:lnSpc>
            </a:pPr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налогоплательщик </a:t>
            </a:r>
            <a:r>
              <a:rPr lang="ru-RU" sz="1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перешел на уплату НДФЛ с фиксированной прибыли КИК (п. 2 Письма ФНС России от 05.04.2021 N ШЮ-4-13/4504@).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b="1" i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b="1" i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Уведомление </a:t>
            </a:r>
            <a:r>
              <a:rPr lang="ru-RU" b="1" i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нужно подать в следующие сроки (п. 2 ст. 25.14 НК РФ):</a:t>
            </a:r>
          </a:p>
          <a:p>
            <a:pPr algn="just">
              <a:lnSpc>
                <a:spcPct val="100000"/>
              </a:lnSpc>
            </a:pPr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организациям </a:t>
            </a:r>
            <a:r>
              <a:rPr lang="ru-RU" sz="1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не позднее 20 марта года, следующего за налоговым периодом, в котором контролирующее лицо признает такой доход либо который следует за годом, по итогам которого определен убыток КИК;</a:t>
            </a:r>
          </a:p>
          <a:p>
            <a:pPr algn="just">
              <a:lnSpc>
                <a:spcPct val="100000"/>
              </a:lnSpc>
            </a:pPr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физлицам </a:t>
            </a:r>
            <a:r>
              <a:rPr lang="ru-RU" sz="1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не позднее 30 апреля года, следующего за налоговым периодом, в котором контролирующее лицо признает такой доход либо который следует за годом, по итогам которого определен убыток КИК.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800" b="1" dirty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11661170" y="6327793"/>
            <a:ext cx="443581" cy="443581"/>
            <a:chOff x="3173011" y="2956715"/>
            <a:chExt cx="944566" cy="944566"/>
          </a:xfrm>
        </p:grpSpPr>
        <p:sp>
          <p:nvSpPr>
            <p:cNvPr id="5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Oval 26"/>
            <p:cNvSpPr/>
            <p:nvPr/>
          </p:nvSpPr>
          <p:spPr>
            <a:xfrm>
              <a:off x="3173011" y="2956715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6</a:t>
              </a:r>
              <a:endParaRPr lang="fr-FR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830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BA40A-81B2-4BFE-A7DA-EC12ED6B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987" y="329990"/>
            <a:ext cx="10276346" cy="106015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Уведомление о КИК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17DDF-8862-4E2E-B917-34A95B3A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540" y="1440944"/>
            <a:ext cx="10128630" cy="44603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i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b="1" i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Форма уведомления о КИК и Порядок ее заполнения (далее - Порядок заполнения) утверждены Приказом ФНС России от 19.07.2021 N ЕД-7-13/671</a:t>
            </a:r>
            <a:r>
              <a:rPr lang="ru-RU" b="1" i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endParaRPr lang="ru-RU" b="1" i="1" dirty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</a:t>
            </a:r>
            <a:r>
              <a:rPr lang="ru-RU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общему правилу физлицу вместе с уведомлением о КИК надо подать следующие документы (п. 5 ст. 25.15 НК РФ):</a:t>
            </a:r>
          </a:p>
          <a:p>
            <a:pPr algn="just">
              <a:lnSpc>
                <a:spcPct val="100000"/>
              </a:lnSpc>
            </a:pPr>
            <a:r>
              <a:rPr lang="ru-RU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финансовую </a:t>
            </a:r>
            <a:r>
              <a:rPr lang="ru-RU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отчетность КИК за финансовый год по ее личному закону. Если нет возможности ее подать, контролирующее лицо вправе представить иные документы, подтверждающие прибыль (убытки) КИК. Обстоятельства, в связи с которыми такая возможность отсутствует, необходимо подтвердить (Письмо ФНС России от 29.12.2020 N ШЮ-3-13/8817@);</a:t>
            </a:r>
          </a:p>
          <a:p>
            <a:pPr algn="just">
              <a:lnSpc>
                <a:spcPct val="100000"/>
              </a:lnSpc>
            </a:pPr>
            <a:r>
              <a:rPr lang="ru-RU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аудиторское </a:t>
            </a:r>
            <a:r>
              <a:rPr lang="ru-RU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заключение о финансовой отчетности КИК, если аудит для нее обязателен или проведен добровольно</a:t>
            </a:r>
            <a:endParaRPr lang="ru-RU" sz="1800" b="1" dirty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11661170" y="6327793"/>
            <a:ext cx="443581" cy="443581"/>
            <a:chOff x="3173011" y="2956715"/>
            <a:chExt cx="944566" cy="944566"/>
          </a:xfrm>
        </p:grpSpPr>
        <p:sp>
          <p:nvSpPr>
            <p:cNvPr id="5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Oval 26"/>
            <p:cNvSpPr/>
            <p:nvPr/>
          </p:nvSpPr>
          <p:spPr>
            <a:xfrm>
              <a:off x="3173011" y="2956715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7</a:t>
              </a:r>
              <a:endParaRPr lang="fr-FR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566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BA40A-81B2-4BFE-A7DA-EC12ED6B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824" y="105695"/>
            <a:ext cx="10276346" cy="106015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Ответственность за нарушение порядка представления уведомления о КИК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117DDF-8862-4E2E-B917-34A95B3A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540" y="1060154"/>
            <a:ext cx="10517043" cy="24791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ru-RU" b="1" i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Ответственность </a:t>
            </a:r>
            <a:r>
              <a:rPr lang="ru-RU" b="1" i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наступает в следующих случаях (п. 1 ст. 129.6 НК РФ):</a:t>
            </a:r>
          </a:p>
          <a:p>
            <a:pPr algn="just">
              <a:lnSpc>
                <a:spcPts val="2160"/>
              </a:lnSpc>
            </a:pPr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уведомление </a:t>
            </a:r>
            <a:r>
              <a:rPr lang="ru-RU" sz="1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 представлено в установленный срок;</a:t>
            </a:r>
          </a:p>
          <a:p>
            <a:pPr algn="just">
              <a:lnSpc>
                <a:spcPts val="2160"/>
              </a:lnSpc>
            </a:pPr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представленное </a:t>
            </a:r>
            <a:r>
              <a:rPr lang="ru-RU" sz="1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уведомление содержит недостоверные сведения.</a:t>
            </a:r>
          </a:p>
          <a:p>
            <a:pPr marL="0" indent="0" algn="just">
              <a:lnSpc>
                <a:spcPts val="2160"/>
              </a:lnSpc>
              <a:buNone/>
            </a:pPr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За </a:t>
            </a:r>
            <a:r>
              <a:rPr lang="ru-RU" sz="1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такие нарушения придется заплатить штраф 500 000 руб. по каждой КИК, сведения о которой не поданы или являются недостоверными (п. 1 ст. 129.6 НК РФ).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800" b="1" dirty="0">
              <a:solidFill>
                <a:schemeClr val="bg2">
                  <a:lumMod val="90000"/>
                  <a:lumOff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11661170" y="6327793"/>
            <a:ext cx="443581" cy="443581"/>
            <a:chOff x="3173011" y="2956715"/>
            <a:chExt cx="944566" cy="944566"/>
          </a:xfrm>
        </p:grpSpPr>
        <p:sp>
          <p:nvSpPr>
            <p:cNvPr id="5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Oval 26"/>
            <p:cNvSpPr/>
            <p:nvPr/>
          </p:nvSpPr>
          <p:spPr>
            <a:xfrm>
              <a:off x="3173011" y="2956715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8</a:t>
              </a:r>
              <a:endParaRPr lang="fr-FR" sz="2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E78BA40A-81B2-4BFE-A7DA-EC12ED6B5EA1}"/>
              </a:ext>
            </a:extLst>
          </p:cNvPr>
          <p:cNvSpPr txBox="1">
            <a:spLocks/>
          </p:cNvSpPr>
          <p:nvPr/>
        </p:nvSpPr>
        <p:spPr>
          <a:xfrm>
            <a:off x="1422924" y="3279116"/>
            <a:ext cx="10553176" cy="15242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Ответственность за непредставление в установленный срок документов, подтверждающих размер прибыли (убытка) КИК</a:t>
            </a:r>
          </a:p>
          <a:p>
            <a:pPr algn="ctr"/>
            <a:endParaRPr lang="ru-RU" sz="2600" dirty="0">
              <a:solidFill>
                <a:schemeClr val="bg2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7E117DDF-8862-4E2E-B917-34A95B3A32B7}"/>
              </a:ext>
            </a:extLst>
          </p:cNvPr>
          <p:cNvSpPr txBox="1">
            <a:spLocks/>
          </p:cNvSpPr>
          <p:nvPr/>
        </p:nvSpPr>
        <p:spPr>
          <a:xfrm>
            <a:off x="1422924" y="4175506"/>
            <a:ext cx="10553176" cy="295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Налоговая ответственность за непредставление в установленный срок документов, подтверждающих размер прибыли (убытка) КИК, влечет взыскание штрафа с контролирующего лица в размере 500 000 рублей (пункт 1.1 статьи 126 Кодекса).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Налоговая ответственность за непредставление по требованию налогового органа документов, </a:t>
            </a:r>
            <a:r>
              <a:rPr lang="ru-RU" sz="18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истребуемых</a:t>
            </a:r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в соответствии с пунктом 1 статьи 25.14-1 Кодекса, влечет взыскание штрафа с контролирующего лица в размере 1 000 000 рублей (пункт 1.1-1 статьи 126 Кодекса).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Указанная </a:t>
            </a:r>
            <a:r>
              <a:rPr lang="ru-RU" sz="1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ответственность применяется к налоговым периодам начиная с 2020 года.</a:t>
            </a:r>
          </a:p>
        </p:txBody>
      </p:sp>
    </p:spTree>
    <p:extLst>
      <p:ext uri="{BB962C8B-B14F-4D97-AF65-F5344CB8AC3E}">
        <p14:creationId xmlns:p14="http://schemas.microsoft.com/office/powerpoint/2010/main" val="233522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weaveVTI">
  <a:themeElements>
    <a:clrScheme name="Interweave-R1">
      <a:dk1>
        <a:srgbClr val="000000"/>
      </a:dk1>
      <a:lt1>
        <a:srgbClr val="FFFFFF"/>
      </a:lt1>
      <a:dk2>
        <a:srgbClr val="292C2D"/>
      </a:dk2>
      <a:lt2>
        <a:srgbClr val="DDDEDD"/>
      </a:lt2>
      <a:accent1>
        <a:srgbClr val="0BA5E8"/>
      </a:accent1>
      <a:accent2>
        <a:srgbClr val="5066E1"/>
      </a:accent2>
      <a:accent3>
        <a:srgbClr val="894EC0"/>
      </a:accent3>
      <a:accent4>
        <a:srgbClr val="E54196"/>
      </a:accent4>
      <a:accent5>
        <a:srgbClr val="BE4449"/>
      </a:accent5>
      <a:accent6>
        <a:srgbClr val="F55822"/>
      </a:accent6>
      <a:hlink>
        <a:srgbClr val="C22DD8"/>
      </a:hlink>
      <a:folHlink>
        <a:srgbClr val="737F82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437</Words>
  <Application>Microsoft Office PowerPoint</Application>
  <PresentationFormat>Произвольный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InterweaveVTI</vt:lpstr>
      <vt:lpstr>Презентация PowerPoint</vt:lpstr>
      <vt:lpstr>Тезисы выступления:</vt:lpstr>
      <vt:lpstr>Контролируемые иностранные компании: порядок признания и обязанности контролирующих лиц</vt:lpstr>
      <vt:lpstr>Контролирующее лицо иностранной организации:</vt:lpstr>
      <vt:lpstr>Обязанности контролирующих лиц:</vt:lpstr>
      <vt:lpstr>Уведомление об участии в иностранных организациях (об учреждении иностранных структур)</vt:lpstr>
      <vt:lpstr>Уведомление о КИК</vt:lpstr>
      <vt:lpstr>Уведомление о КИК</vt:lpstr>
      <vt:lpstr>Ответственность за нарушение порядка представления уведомления о КИК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Карманов</dc:creator>
  <cp:lastModifiedBy>Гогова Светлана Александровна</cp:lastModifiedBy>
  <cp:revision>383</cp:revision>
  <dcterms:created xsi:type="dcterms:W3CDTF">2021-11-30T18:30:34Z</dcterms:created>
  <dcterms:modified xsi:type="dcterms:W3CDTF">2022-03-14T12:51:18Z</dcterms:modified>
</cp:coreProperties>
</file>