
<file path=[Content_Types].xml><?xml version="1.0" encoding="utf-8"?>
<Types xmlns="http://schemas.openxmlformats.org/package/2006/content-types"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10"/>
  </p:notesMasterIdLst>
  <p:sldIdLst>
    <p:sldId id="262" r:id="rId2"/>
    <p:sldId id="257" r:id="rId3"/>
    <p:sldId id="258" r:id="rId4"/>
    <p:sldId id="260" r:id="rId5"/>
    <p:sldId id="261" r:id="rId6"/>
    <p:sldId id="265" r:id="rId7"/>
    <p:sldId id="263" r:id="rId8"/>
    <p:sldId id="264" r:id="rId9"/>
  </p:sldIdLst>
  <p:sldSz cx="9144000" cy="5143500" type="screen16x9"/>
  <p:notesSz cx="6858000" cy="9144000"/>
  <p:defaultTextStyle>
    <a:defPPr>
      <a:defRPr lang="ru-RU"/>
    </a:defPPr>
    <a:lvl1pPr marL="0" algn="l" defTabSz="816296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408148" algn="l" defTabSz="816296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816296" algn="l" defTabSz="816296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224443" algn="l" defTabSz="816296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1632591" algn="l" defTabSz="816296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2040739" algn="l" defTabSz="816296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2448887" algn="l" defTabSz="816296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2857035" algn="l" defTabSz="816296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3265183" algn="l" defTabSz="816296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1620">
          <p15:clr>
            <a:srgbClr val="A4A3A4"/>
          </p15:clr>
        </p15:guide>
        <p15:guide id="2" orient="horz" pos="2968">
          <p15:clr>
            <a:srgbClr val="A4A3A4"/>
          </p15:clr>
        </p15:guide>
        <p15:guide id="3" orient="horz" pos="352">
          <p15:clr>
            <a:srgbClr val="A4A3A4"/>
          </p15:clr>
        </p15:guide>
        <p15:guide id="4" orient="horz" pos="948">
          <p15:clr>
            <a:srgbClr val="A4A3A4"/>
          </p15:clr>
        </p15:guide>
        <p15:guide id="5" pos="2880">
          <p15:clr>
            <a:srgbClr val="A4A3A4"/>
          </p15:clr>
        </p15:guide>
        <p15:guide id="6" pos="385">
          <p15:clr>
            <a:srgbClr val="A4A3A4"/>
          </p15:clr>
        </p15:guide>
        <p15:guide id="7" pos="1565">
          <p15:clr>
            <a:srgbClr val="A4A3A4"/>
          </p15:clr>
        </p15:guide>
        <p15:guide id="8" pos="5193">
          <p15:clr>
            <a:srgbClr val="A4A3A4"/>
          </p15:clr>
        </p15:guide>
        <p15:guide id="9" pos="406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D8C90"/>
    <a:srgbClr val="504F53"/>
    <a:srgbClr val="005AA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7762" autoAdjust="0"/>
    <p:restoredTop sz="69209" autoAdjust="0"/>
  </p:normalViewPr>
  <p:slideViewPr>
    <p:cSldViewPr showGuides="1">
      <p:cViewPr>
        <p:scale>
          <a:sx n="100" d="100"/>
          <a:sy n="100" d="100"/>
        </p:scale>
        <p:origin x="-984" y="282"/>
      </p:cViewPr>
      <p:guideLst>
        <p:guide orient="horz" pos="1620"/>
        <p:guide orient="horz" pos="2968"/>
        <p:guide orient="horz" pos="352"/>
        <p:guide orient="horz" pos="948"/>
        <p:guide pos="2880"/>
        <p:guide pos="385"/>
        <p:guide pos="1565"/>
        <p:guide pos="5193"/>
        <p:guide pos="406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1ABF1D7-D804-4D9D-A5E4-408FCA83D3FB}" type="doc">
      <dgm:prSet loTypeId="urn:microsoft.com/office/officeart/2005/8/layout/chevron2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1037CA71-0F30-47E6-978C-05ED6F33AD71}">
      <dgm:prSet phldrT="[Текст]" custT="1"/>
      <dgm:spPr/>
      <dgm:t>
        <a:bodyPr/>
        <a:lstStyle/>
        <a:p>
          <a:endParaRPr lang="ru-RU" sz="1200" b="1" dirty="0" smtClean="0">
            <a:solidFill>
              <a:srgbClr val="FF0000"/>
            </a:solidFill>
          </a:endParaRPr>
        </a:p>
        <a:p>
          <a:r>
            <a:rPr lang="ru-RU" sz="1200" b="1" dirty="0" smtClean="0">
              <a:solidFill>
                <a:srgbClr val="FF0000"/>
              </a:solidFill>
            </a:rPr>
            <a:t>Срок рассмотрения жалобы</a:t>
          </a:r>
          <a:endParaRPr lang="ru-RU" sz="1200" b="1" dirty="0">
            <a:solidFill>
              <a:srgbClr val="FF0000"/>
            </a:solidFill>
          </a:endParaRPr>
        </a:p>
      </dgm:t>
    </dgm:pt>
    <dgm:pt modelId="{04E6AEEE-BAEC-4039-88D1-0006A42FD089}" type="parTrans" cxnId="{F83A1E2B-7D7F-406E-9A7F-2A4B1B4D6890}">
      <dgm:prSet/>
      <dgm:spPr/>
      <dgm:t>
        <a:bodyPr/>
        <a:lstStyle/>
        <a:p>
          <a:endParaRPr lang="ru-RU"/>
        </a:p>
      </dgm:t>
    </dgm:pt>
    <dgm:pt modelId="{9FA6DF62-207F-4215-B2C9-BDADC2F36718}" type="sibTrans" cxnId="{F83A1E2B-7D7F-406E-9A7F-2A4B1B4D6890}">
      <dgm:prSet/>
      <dgm:spPr/>
      <dgm:t>
        <a:bodyPr/>
        <a:lstStyle/>
        <a:p>
          <a:endParaRPr lang="ru-RU"/>
        </a:p>
      </dgm:t>
    </dgm:pt>
    <dgm:pt modelId="{6B4F0D54-DB0C-4F16-9AEB-95E221042703}">
      <dgm:prSet phldrT="[Текст]"/>
      <dgm:spPr/>
      <dgm:t>
        <a:bodyPr/>
        <a:lstStyle/>
        <a:p>
          <a:r>
            <a:rPr lang="ru-RU" dirty="0" smtClean="0"/>
            <a:t>15 рабочих дней со дня получения </a:t>
          </a:r>
          <a:endParaRPr lang="ru-RU" dirty="0"/>
        </a:p>
      </dgm:t>
    </dgm:pt>
    <dgm:pt modelId="{0453317B-778C-40A0-965E-19129C87551D}" type="parTrans" cxnId="{61951931-6D4F-4F6D-AF02-FFDFAB2E5B42}">
      <dgm:prSet/>
      <dgm:spPr/>
      <dgm:t>
        <a:bodyPr/>
        <a:lstStyle/>
        <a:p>
          <a:endParaRPr lang="ru-RU"/>
        </a:p>
      </dgm:t>
    </dgm:pt>
    <dgm:pt modelId="{28F0E220-D84B-4090-8356-9C43C4AD3514}" type="sibTrans" cxnId="{61951931-6D4F-4F6D-AF02-FFDFAB2E5B42}">
      <dgm:prSet/>
      <dgm:spPr/>
      <dgm:t>
        <a:bodyPr/>
        <a:lstStyle/>
        <a:p>
          <a:endParaRPr lang="ru-RU"/>
        </a:p>
      </dgm:t>
    </dgm:pt>
    <dgm:pt modelId="{3E50CE47-2E51-4DF7-8323-BEE7319830B4}">
      <dgm:prSet phldrT="[Текст]" custT="1"/>
      <dgm:spPr/>
      <dgm:t>
        <a:bodyPr/>
        <a:lstStyle/>
        <a:p>
          <a:r>
            <a:rPr lang="ru-RU" sz="1200" b="1" dirty="0" smtClean="0">
              <a:solidFill>
                <a:srgbClr val="FF0000"/>
              </a:solidFill>
            </a:rPr>
            <a:t>Продление срока рассмотрения</a:t>
          </a:r>
          <a:endParaRPr lang="ru-RU" sz="1200" b="1" dirty="0">
            <a:solidFill>
              <a:srgbClr val="FF0000"/>
            </a:solidFill>
          </a:endParaRPr>
        </a:p>
      </dgm:t>
    </dgm:pt>
    <dgm:pt modelId="{46469D2D-84E4-4AC4-9BE9-C0CF17BA854E}" type="parTrans" cxnId="{6D7AA9FD-5A6B-4ECC-9CA7-F92B2BCBA164}">
      <dgm:prSet/>
      <dgm:spPr/>
      <dgm:t>
        <a:bodyPr/>
        <a:lstStyle/>
        <a:p>
          <a:endParaRPr lang="ru-RU"/>
        </a:p>
      </dgm:t>
    </dgm:pt>
    <dgm:pt modelId="{4EE98220-50CD-433C-906F-4AF494807563}" type="sibTrans" cxnId="{6D7AA9FD-5A6B-4ECC-9CA7-F92B2BCBA164}">
      <dgm:prSet/>
      <dgm:spPr/>
      <dgm:t>
        <a:bodyPr/>
        <a:lstStyle/>
        <a:p>
          <a:endParaRPr lang="ru-RU"/>
        </a:p>
      </dgm:t>
    </dgm:pt>
    <dgm:pt modelId="{BFCD10BD-039F-4FB3-B810-9C6411AF1A13}">
      <dgm:prSet phldrT="[Текст]"/>
      <dgm:spPr/>
      <dgm:t>
        <a:bodyPr/>
        <a:lstStyle/>
        <a:p>
          <a:r>
            <a:rPr lang="ru-RU" dirty="0" smtClean="0"/>
            <a:t>Не более чем на 10 рабочих дней</a:t>
          </a:r>
          <a:endParaRPr lang="ru-RU" dirty="0"/>
        </a:p>
      </dgm:t>
    </dgm:pt>
    <dgm:pt modelId="{B561C522-915A-4A0D-92E1-A0670031D068}" type="parTrans" cxnId="{7CE89F85-591B-4A48-BCCA-8D702C7F6620}">
      <dgm:prSet/>
      <dgm:spPr/>
      <dgm:t>
        <a:bodyPr/>
        <a:lstStyle/>
        <a:p>
          <a:endParaRPr lang="ru-RU"/>
        </a:p>
      </dgm:t>
    </dgm:pt>
    <dgm:pt modelId="{ADE5C65C-EF43-4C35-AD15-C3FA41529C97}" type="sibTrans" cxnId="{7CE89F85-591B-4A48-BCCA-8D702C7F6620}">
      <dgm:prSet/>
      <dgm:spPr/>
      <dgm:t>
        <a:bodyPr/>
        <a:lstStyle/>
        <a:p>
          <a:endParaRPr lang="ru-RU"/>
        </a:p>
      </dgm:t>
    </dgm:pt>
    <dgm:pt modelId="{95DB40B5-E575-46F8-A98A-8610272230BF}">
      <dgm:prSet phldrT="[Текст]" custT="1"/>
      <dgm:spPr/>
      <dgm:t>
        <a:bodyPr/>
        <a:lstStyle/>
        <a:p>
          <a:r>
            <a:rPr lang="ru-RU" sz="1200" b="1" dirty="0" smtClean="0">
              <a:solidFill>
                <a:srgbClr val="FF0000"/>
              </a:solidFill>
            </a:rPr>
            <a:t>Решение об оставлении жалобы без рассмотрения</a:t>
          </a:r>
          <a:endParaRPr lang="ru-RU" sz="1200" b="1" dirty="0">
            <a:solidFill>
              <a:srgbClr val="FF0000"/>
            </a:solidFill>
          </a:endParaRPr>
        </a:p>
      </dgm:t>
    </dgm:pt>
    <dgm:pt modelId="{C1E28F25-0BB0-4CA9-B480-CAF78AA7125D}" type="parTrans" cxnId="{22C3D461-54FE-4F7E-A593-17CA2A023363}">
      <dgm:prSet/>
      <dgm:spPr/>
      <dgm:t>
        <a:bodyPr/>
        <a:lstStyle/>
        <a:p>
          <a:endParaRPr lang="ru-RU"/>
        </a:p>
      </dgm:t>
    </dgm:pt>
    <dgm:pt modelId="{73ED6918-15FA-465C-9036-E7EE529165A9}" type="sibTrans" cxnId="{22C3D461-54FE-4F7E-A593-17CA2A023363}">
      <dgm:prSet/>
      <dgm:spPr/>
      <dgm:t>
        <a:bodyPr/>
        <a:lstStyle/>
        <a:p>
          <a:endParaRPr lang="ru-RU"/>
        </a:p>
      </dgm:t>
    </dgm:pt>
    <dgm:pt modelId="{37922961-3633-4F03-9DCE-9DEAA02B4078}">
      <dgm:prSet phldrT="[Текст]"/>
      <dgm:spPr/>
      <dgm:t>
        <a:bodyPr/>
        <a:lstStyle/>
        <a:p>
          <a:r>
            <a:rPr lang="ru-RU" dirty="0" smtClean="0"/>
            <a:t>В течение 5 рабочих дней со дня получения жалобы или отзыва жалобы</a:t>
          </a:r>
          <a:endParaRPr lang="ru-RU" dirty="0"/>
        </a:p>
      </dgm:t>
    </dgm:pt>
    <dgm:pt modelId="{5D4C2DCC-8C59-4B41-9C72-565D3EB84573}" type="parTrans" cxnId="{9C05115C-3EE6-41AF-B9D7-D7DEFB31040B}">
      <dgm:prSet/>
      <dgm:spPr/>
      <dgm:t>
        <a:bodyPr/>
        <a:lstStyle/>
        <a:p>
          <a:endParaRPr lang="ru-RU"/>
        </a:p>
      </dgm:t>
    </dgm:pt>
    <dgm:pt modelId="{551C10A9-5017-400E-9922-0CCB85D910FE}" type="sibTrans" cxnId="{9C05115C-3EE6-41AF-B9D7-D7DEFB31040B}">
      <dgm:prSet/>
      <dgm:spPr/>
      <dgm:t>
        <a:bodyPr/>
        <a:lstStyle/>
        <a:p>
          <a:endParaRPr lang="ru-RU"/>
        </a:p>
      </dgm:t>
    </dgm:pt>
    <dgm:pt modelId="{8EFC0353-7783-46B7-9D3F-A9F066AEDA91}">
      <dgm:prSet phldrT="[Текст]" phldr="1"/>
      <dgm:spPr/>
      <dgm:t>
        <a:bodyPr/>
        <a:lstStyle/>
        <a:p>
          <a:endParaRPr lang="ru-RU"/>
        </a:p>
      </dgm:t>
    </dgm:pt>
    <dgm:pt modelId="{0D4FB252-0677-4545-8925-C9CB592D89CC}" type="parTrans" cxnId="{931911DB-972C-41F1-AAED-BA30A793D2D8}">
      <dgm:prSet/>
      <dgm:spPr/>
      <dgm:t>
        <a:bodyPr/>
        <a:lstStyle/>
        <a:p>
          <a:endParaRPr lang="ru-RU"/>
        </a:p>
      </dgm:t>
    </dgm:pt>
    <dgm:pt modelId="{194E4816-DA75-4F78-8452-06AF5C4AA969}" type="sibTrans" cxnId="{931911DB-972C-41F1-AAED-BA30A793D2D8}">
      <dgm:prSet/>
      <dgm:spPr/>
      <dgm:t>
        <a:bodyPr/>
        <a:lstStyle/>
        <a:p>
          <a:endParaRPr lang="ru-RU"/>
        </a:p>
      </dgm:t>
    </dgm:pt>
    <dgm:pt modelId="{A2EE79DB-8A6E-4BC0-ABA7-C09F5325EF15}" type="pres">
      <dgm:prSet presAssocID="{31ABF1D7-D804-4D9D-A5E4-408FCA83D3FB}" presName="linearFlow" presStyleCnt="0">
        <dgm:presLayoutVars>
          <dgm:dir/>
          <dgm:animLvl val="lvl"/>
          <dgm:resizeHandles val="exact"/>
        </dgm:presLayoutVars>
      </dgm:prSet>
      <dgm:spPr/>
    </dgm:pt>
    <dgm:pt modelId="{8BA5BC16-D853-4DA6-B6F0-C9ABA66D53D7}" type="pres">
      <dgm:prSet presAssocID="{1037CA71-0F30-47E6-978C-05ED6F33AD71}" presName="composite" presStyleCnt="0"/>
      <dgm:spPr/>
    </dgm:pt>
    <dgm:pt modelId="{60A9CD75-74E9-42C0-AF83-AC853906986B}" type="pres">
      <dgm:prSet presAssocID="{1037CA71-0F30-47E6-978C-05ED6F33AD71}" presName="parentText" presStyleLbl="alignNode1" presStyleIdx="0" presStyleCnt="3" custScaleX="126951">
        <dgm:presLayoutVars>
          <dgm:chMax val="1"/>
          <dgm:bulletEnabled val="1"/>
        </dgm:presLayoutVars>
      </dgm:prSet>
      <dgm:spPr/>
    </dgm:pt>
    <dgm:pt modelId="{0150C07C-228F-49D0-A6A7-5FBC3E921808}" type="pres">
      <dgm:prSet presAssocID="{1037CA71-0F30-47E6-978C-05ED6F33AD71}" presName="descendantText" presStyleLbl="alignAcc1" presStyleIdx="0" presStyleCnt="3" custScaleX="83089" custScaleY="100000" custLinFactNeighborX="-6678" custLinFactNeighborY="830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DB559CF-5B09-4A4C-B4EA-E5A01A84CD3C}" type="pres">
      <dgm:prSet presAssocID="{9FA6DF62-207F-4215-B2C9-BDADC2F36718}" presName="sp" presStyleCnt="0"/>
      <dgm:spPr/>
    </dgm:pt>
    <dgm:pt modelId="{CE4DF2F4-9AED-47F5-B342-CA47AB8584B6}" type="pres">
      <dgm:prSet presAssocID="{3E50CE47-2E51-4DF7-8323-BEE7319830B4}" presName="composite" presStyleCnt="0"/>
      <dgm:spPr/>
    </dgm:pt>
    <dgm:pt modelId="{D726F3D6-95C1-4932-A3FD-0B0BF3D3B10F}" type="pres">
      <dgm:prSet presAssocID="{3E50CE47-2E51-4DF7-8323-BEE7319830B4}" presName="parentText" presStyleLbl="alignNode1" presStyleIdx="1" presStyleCnt="3" custScaleX="125811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C3FA53A-95E0-4219-B556-F4A1F9A1AE61}" type="pres">
      <dgm:prSet presAssocID="{3E50CE47-2E51-4DF7-8323-BEE7319830B4}" presName="descendantText" presStyleLbl="alignAcc1" presStyleIdx="1" presStyleCnt="3" custScaleX="96989" custScaleY="8855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5EFDFF1-2FA3-4706-895A-D3E45D77D3C3}" type="pres">
      <dgm:prSet presAssocID="{4EE98220-50CD-433C-906F-4AF494807563}" presName="sp" presStyleCnt="0"/>
      <dgm:spPr/>
    </dgm:pt>
    <dgm:pt modelId="{947EFF32-7CFE-4FFB-A9F2-658A9C02AA6E}" type="pres">
      <dgm:prSet presAssocID="{95DB40B5-E575-46F8-A98A-8610272230BF}" presName="composite" presStyleCnt="0"/>
      <dgm:spPr/>
    </dgm:pt>
    <dgm:pt modelId="{7682F5A6-15E8-407B-BCDB-709D13CF5C59}" type="pres">
      <dgm:prSet presAssocID="{95DB40B5-E575-46F8-A98A-8610272230BF}" presName="parentText" presStyleLbl="alignNode1" presStyleIdx="2" presStyleCnt="3" custScaleX="122587">
        <dgm:presLayoutVars>
          <dgm:chMax val="1"/>
          <dgm:bulletEnabled val="1"/>
        </dgm:presLayoutVars>
      </dgm:prSet>
      <dgm:spPr/>
    </dgm:pt>
    <dgm:pt modelId="{B01E078A-C3BE-4EF2-9180-2D8022EBC568}" type="pres">
      <dgm:prSet presAssocID="{95DB40B5-E575-46F8-A98A-8610272230BF}" presName="descendantText" presStyleLbl="alignAcc1" presStyleIdx="2" presStyleCnt="3" custScaleX="96789" custScaleY="93728">
        <dgm:presLayoutVars>
          <dgm:bulletEnabled val="1"/>
        </dgm:presLayoutVars>
      </dgm:prSet>
      <dgm:spPr/>
    </dgm:pt>
  </dgm:ptLst>
  <dgm:cxnLst>
    <dgm:cxn modelId="{6D7AA9FD-5A6B-4ECC-9CA7-F92B2BCBA164}" srcId="{31ABF1D7-D804-4D9D-A5E4-408FCA83D3FB}" destId="{3E50CE47-2E51-4DF7-8323-BEE7319830B4}" srcOrd="1" destOrd="0" parTransId="{46469D2D-84E4-4AC4-9BE9-C0CF17BA854E}" sibTransId="{4EE98220-50CD-433C-906F-4AF494807563}"/>
    <dgm:cxn modelId="{E47BEC03-DD58-477B-830E-B2590A65A9BE}" type="presOf" srcId="{1037CA71-0F30-47E6-978C-05ED6F33AD71}" destId="{60A9CD75-74E9-42C0-AF83-AC853906986B}" srcOrd="0" destOrd="0" presId="urn:microsoft.com/office/officeart/2005/8/layout/chevron2"/>
    <dgm:cxn modelId="{22C3D461-54FE-4F7E-A593-17CA2A023363}" srcId="{31ABF1D7-D804-4D9D-A5E4-408FCA83D3FB}" destId="{95DB40B5-E575-46F8-A98A-8610272230BF}" srcOrd="2" destOrd="0" parTransId="{C1E28F25-0BB0-4CA9-B480-CAF78AA7125D}" sibTransId="{73ED6918-15FA-465C-9036-E7EE529165A9}"/>
    <dgm:cxn modelId="{7CE89F85-591B-4A48-BCCA-8D702C7F6620}" srcId="{3E50CE47-2E51-4DF7-8323-BEE7319830B4}" destId="{BFCD10BD-039F-4FB3-B810-9C6411AF1A13}" srcOrd="0" destOrd="0" parTransId="{B561C522-915A-4A0D-92E1-A0670031D068}" sibTransId="{ADE5C65C-EF43-4C35-AD15-C3FA41529C97}"/>
    <dgm:cxn modelId="{931911DB-972C-41F1-AAED-BA30A793D2D8}" srcId="{95DB40B5-E575-46F8-A98A-8610272230BF}" destId="{8EFC0353-7783-46B7-9D3F-A9F066AEDA91}" srcOrd="1" destOrd="0" parTransId="{0D4FB252-0677-4545-8925-C9CB592D89CC}" sibTransId="{194E4816-DA75-4F78-8452-06AF5C4AA969}"/>
    <dgm:cxn modelId="{11133302-6808-475B-ADEB-E7D56DEE9340}" type="presOf" srcId="{6B4F0D54-DB0C-4F16-9AEB-95E221042703}" destId="{0150C07C-228F-49D0-A6A7-5FBC3E921808}" srcOrd="0" destOrd="0" presId="urn:microsoft.com/office/officeart/2005/8/layout/chevron2"/>
    <dgm:cxn modelId="{02835977-7609-4851-9414-F453A4650E0F}" type="presOf" srcId="{37922961-3633-4F03-9DCE-9DEAA02B4078}" destId="{B01E078A-C3BE-4EF2-9180-2D8022EBC568}" srcOrd="0" destOrd="0" presId="urn:microsoft.com/office/officeart/2005/8/layout/chevron2"/>
    <dgm:cxn modelId="{789E8392-26B9-42C3-89FB-D4323F8ED98E}" type="presOf" srcId="{8EFC0353-7783-46B7-9D3F-A9F066AEDA91}" destId="{B01E078A-C3BE-4EF2-9180-2D8022EBC568}" srcOrd="0" destOrd="1" presId="urn:microsoft.com/office/officeart/2005/8/layout/chevron2"/>
    <dgm:cxn modelId="{9C05115C-3EE6-41AF-B9D7-D7DEFB31040B}" srcId="{95DB40B5-E575-46F8-A98A-8610272230BF}" destId="{37922961-3633-4F03-9DCE-9DEAA02B4078}" srcOrd="0" destOrd="0" parTransId="{5D4C2DCC-8C59-4B41-9C72-565D3EB84573}" sibTransId="{551C10A9-5017-400E-9922-0CCB85D910FE}"/>
    <dgm:cxn modelId="{9F383A7B-82F7-4095-B760-94A0F5D2EE47}" type="presOf" srcId="{31ABF1D7-D804-4D9D-A5E4-408FCA83D3FB}" destId="{A2EE79DB-8A6E-4BC0-ABA7-C09F5325EF15}" srcOrd="0" destOrd="0" presId="urn:microsoft.com/office/officeart/2005/8/layout/chevron2"/>
    <dgm:cxn modelId="{3FA7093C-6B16-4F1D-865F-AC299B1EAF08}" type="presOf" srcId="{BFCD10BD-039F-4FB3-B810-9C6411AF1A13}" destId="{9C3FA53A-95E0-4219-B556-F4A1F9A1AE61}" srcOrd="0" destOrd="0" presId="urn:microsoft.com/office/officeart/2005/8/layout/chevron2"/>
    <dgm:cxn modelId="{61951931-6D4F-4F6D-AF02-FFDFAB2E5B42}" srcId="{1037CA71-0F30-47E6-978C-05ED6F33AD71}" destId="{6B4F0D54-DB0C-4F16-9AEB-95E221042703}" srcOrd="0" destOrd="0" parTransId="{0453317B-778C-40A0-965E-19129C87551D}" sibTransId="{28F0E220-D84B-4090-8356-9C43C4AD3514}"/>
    <dgm:cxn modelId="{B9F24E10-E048-4373-A73B-4770BF62EF73}" type="presOf" srcId="{3E50CE47-2E51-4DF7-8323-BEE7319830B4}" destId="{D726F3D6-95C1-4932-A3FD-0B0BF3D3B10F}" srcOrd="0" destOrd="0" presId="urn:microsoft.com/office/officeart/2005/8/layout/chevron2"/>
    <dgm:cxn modelId="{F83A1E2B-7D7F-406E-9A7F-2A4B1B4D6890}" srcId="{31ABF1D7-D804-4D9D-A5E4-408FCA83D3FB}" destId="{1037CA71-0F30-47E6-978C-05ED6F33AD71}" srcOrd="0" destOrd="0" parTransId="{04E6AEEE-BAEC-4039-88D1-0006A42FD089}" sibTransId="{9FA6DF62-207F-4215-B2C9-BDADC2F36718}"/>
    <dgm:cxn modelId="{7954CCDB-A9DA-400B-8A70-BAC9452F4EBA}" type="presOf" srcId="{95DB40B5-E575-46F8-A98A-8610272230BF}" destId="{7682F5A6-15E8-407B-BCDB-709D13CF5C59}" srcOrd="0" destOrd="0" presId="urn:microsoft.com/office/officeart/2005/8/layout/chevron2"/>
    <dgm:cxn modelId="{76638E46-ED88-4DCF-BF3D-E87983ABFA69}" type="presParOf" srcId="{A2EE79DB-8A6E-4BC0-ABA7-C09F5325EF15}" destId="{8BA5BC16-D853-4DA6-B6F0-C9ABA66D53D7}" srcOrd="0" destOrd="0" presId="urn:microsoft.com/office/officeart/2005/8/layout/chevron2"/>
    <dgm:cxn modelId="{E9773DC9-9621-4BE7-91BC-AF493BC4B112}" type="presParOf" srcId="{8BA5BC16-D853-4DA6-B6F0-C9ABA66D53D7}" destId="{60A9CD75-74E9-42C0-AF83-AC853906986B}" srcOrd="0" destOrd="0" presId="urn:microsoft.com/office/officeart/2005/8/layout/chevron2"/>
    <dgm:cxn modelId="{2A039284-6676-4F0F-BE56-ADD5F6F0BE00}" type="presParOf" srcId="{8BA5BC16-D853-4DA6-B6F0-C9ABA66D53D7}" destId="{0150C07C-228F-49D0-A6A7-5FBC3E921808}" srcOrd="1" destOrd="0" presId="urn:microsoft.com/office/officeart/2005/8/layout/chevron2"/>
    <dgm:cxn modelId="{3F79D878-455B-455B-97EF-3706AFEB974F}" type="presParOf" srcId="{A2EE79DB-8A6E-4BC0-ABA7-C09F5325EF15}" destId="{2DB559CF-5B09-4A4C-B4EA-E5A01A84CD3C}" srcOrd="1" destOrd="0" presId="urn:microsoft.com/office/officeart/2005/8/layout/chevron2"/>
    <dgm:cxn modelId="{C5A9DF11-5261-4BA2-829C-5F048CDBD5C5}" type="presParOf" srcId="{A2EE79DB-8A6E-4BC0-ABA7-C09F5325EF15}" destId="{CE4DF2F4-9AED-47F5-B342-CA47AB8584B6}" srcOrd="2" destOrd="0" presId="urn:microsoft.com/office/officeart/2005/8/layout/chevron2"/>
    <dgm:cxn modelId="{D2DA5523-5C3E-4C25-828C-9E83C18F51FB}" type="presParOf" srcId="{CE4DF2F4-9AED-47F5-B342-CA47AB8584B6}" destId="{D726F3D6-95C1-4932-A3FD-0B0BF3D3B10F}" srcOrd="0" destOrd="0" presId="urn:microsoft.com/office/officeart/2005/8/layout/chevron2"/>
    <dgm:cxn modelId="{97086BA8-CA5C-4D6F-979E-606724B9228B}" type="presParOf" srcId="{CE4DF2F4-9AED-47F5-B342-CA47AB8584B6}" destId="{9C3FA53A-95E0-4219-B556-F4A1F9A1AE61}" srcOrd="1" destOrd="0" presId="urn:microsoft.com/office/officeart/2005/8/layout/chevron2"/>
    <dgm:cxn modelId="{AE3D46A5-03F5-4575-8BEC-0EB6C321043E}" type="presParOf" srcId="{A2EE79DB-8A6E-4BC0-ABA7-C09F5325EF15}" destId="{A5EFDFF1-2FA3-4706-895A-D3E45D77D3C3}" srcOrd="3" destOrd="0" presId="urn:microsoft.com/office/officeart/2005/8/layout/chevron2"/>
    <dgm:cxn modelId="{FCA3D0CB-0B52-4549-8CF8-CBE27EE12373}" type="presParOf" srcId="{A2EE79DB-8A6E-4BC0-ABA7-C09F5325EF15}" destId="{947EFF32-7CFE-4FFB-A9F2-658A9C02AA6E}" srcOrd="4" destOrd="0" presId="urn:microsoft.com/office/officeart/2005/8/layout/chevron2"/>
    <dgm:cxn modelId="{2D14350A-4734-49A5-86C7-A45D48184967}" type="presParOf" srcId="{947EFF32-7CFE-4FFB-A9F2-658A9C02AA6E}" destId="{7682F5A6-15E8-407B-BCDB-709D13CF5C59}" srcOrd="0" destOrd="0" presId="urn:microsoft.com/office/officeart/2005/8/layout/chevron2"/>
    <dgm:cxn modelId="{653E7E78-69C6-4948-B7F2-B4E54DBAD58B}" type="presParOf" srcId="{947EFF32-7CFE-4FFB-A9F2-658A9C02AA6E}" destId="{B01E078A-C3BE-4EF2-9180-2D8022EBC568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0A9CD75-74E9-42C0-AF83-AC853906986B}">
      <dsp:nvSpPr>
        <dsp:cNvPr id="0" name=""/>
        <dsp:cNvSpPr/>
      </dsp:nvSpPr>
      <dsp:spPr>
        <a:xfrm rot="5400000">
          <a:off x="-75668" y="74203"/>
          <a:ext cx="1300563" cy="1155755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200" b="1" kern="1200" dirty="0" smtClean="0">
            <a:solidFill>
              <a:srgbClr val="FF0000"/>
            </a:solidFill>
          </a:endParaRP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>
              <a:solidFill>
                <a:srgbClr val="FF0000"/>
              </a:solidFill>
            </a:rPr>
            <a:t>Срок рассмотрения жалобы</a:t>
          </a:r>
          <a:endParaRPr lang="ru-RU" sz="1200" b="1" kern="1200" dirty="0">
            <a:solidFill>
              <a:srgbClr val="FF0000"/>
            </a:solidFill>
          </a:endParaRPr>
        </a:p>
      </dsp:txBody>
      <dsp:txXfrm rot="-5400000">
        <a:off x="-3263" y="579677"/>
        <a:ext cx="1155755" cy="144808"/>
      </dsp:txXfrm>
    </dsp:sp>
    <dsp:sp modelId="{0150C07C-228F-49D0-A6A7-5FBC3E921808}">
      <dsp:nvSpPr>
        <dsp:cNvPr id="0" name=""/>
        <dsp:cNvSpPr/>
      </dsp:nvSpPr>
      <dsp:spPr>
        <a:xfrm rot="5400000">
          <a:off x="3587690" y="-2363567"/>
          <a:ext cx="845810" cy="5716966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0904" tIns="10795" rIns="10795" bIns="10795" numCol="1" spcCol="1270" anchor="ctr" anchorCtr="0">
          <a:noAutofit/>
        </a:bodyPr>
        <a:lstStyle/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700" kern="1200" dirty="0" smtClean="0"/>
            <a:t>15 рабочих дней со дня получения </a:t>
          </a:r>
          <a:endParaRPr lang="ru-RU" sz="1700" kern="1200" dirty="0"/>
        </a:p>
      </dsp:txBody>
      <dsp:txXfrm rot="-5400000">
        <a:off x="1152113" y="113299"/>
        <a:ext cx="5675677" cy="763232"/>
      </dsp:txXfrm>
    </dsp:sp>
    <dsp:sp modelId="{D726F3D6-95C1-4932-A3FD-0B0BF3D3B10F}">
      <dsp:nvSpPr>
        <dsp:cNvPr id="0" name=""/>
        <dsp:cNvSpPr/>
      </dsp:nvSpPr>
      <dsp:spPr>
        <a:xfrm rot="5400000">
          <a:off x="-80857" y="1181363"/>
          <a:ext cx="1300563" cy="1145376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>
              <a:solidFill>
                <a:srgbClr val="FF0000"/>
              </a:solidFill>
            </a:rPr>
            <a:t>Продление срока рассмотрения</a:t>
          </a:r>
          <a:endParaRPr lang="ru-RU" sz="1200" b="1" kern="1200" dirty="0">
            <a:solidFill>
              <a:srgbClr val="FF0000"/>
            </a:solidFill>
          </a:endParaRPr>
        </a:p>
      </dsp:txBody>
      <dsp:txXfrm rot="-5400000">
        <a:off x="-3263" y="1676457"/>
        <a:ext cx="1145376" cy="155187"/>
      </dsp:txXfrm>
    </dsp:sp>
    <dsp:sp modelId="{9C3FA53A-95E0-4219-B556-F4A1F9A1AE61}">
      <dsp:nvSpPr>
        <dsp:cNvPr id="0" name=""/>
        <dsp:cNvSpPr/>
      </dsp:nvSpPr>
      <dsp:spPr>
        <a:xfrm rot="5400000">
          <a:off x="4335560" y="-2047846"/>
          <a:ext cx="748648" cy="7148598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0904" tIns="10795" rIns="10795" bIns="10795" numCol="1" spcCol="1270" anchor="ctr" anchorCtr="0">
          <a:noAutofit/>
        </a:bodyPr>
        <a:lstStyle/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700" kern="1200" dirty="0" smtClean="0"/>
            <a:t>Не более чем на 10 рабочих дней</a:t>
          </a:r>
          <a:endParaRPr lang="ru-RU" sz="1700" kern="1200" dirty="0"/>
        </a:p>
      </dsp:txBody>
      <dsp:txXfrm rot="-5400000">
        <a:off x="1135585" y="1188675"/>
        <a:ext cx="7112052" cy="675556"/>
      </dsp:txXfrm>
    </dsp:sp>
    <dsp:sp modelId="{7682F5A6-15E8-407B-BCDB-709D13CF5C59}">
      <dsp:nvSpPr>
        <dsp:cNvPr id="0" name=""/>
        <dsp:cNvSpPr/>
      </dsp:nvSpPr>
      <dsp:spPr>
        <a:xfrm rot="5400000">
          <a:off x="-95533" y="2298009"/>
          <a:ext cx="1300563" cy="1116025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>
              <a:solidFill>
                <a:srgbClr val="FF0000"/>
              </a:solidFill>
            </a:rPr>
            <a:t>Решение об оставлении жалобы без рассмотрения</a:t>
          </a:r>
          <a:endParaRPr lang="ru-RU" sz="1200" b="1" kern="1200" dirty="0">
            <a:solidFill>
              <a:srgbClr val="FF0000"/>
            </a:solidFill>
          </a:endParaRPr>
        </a:p>
      </dsp:txBody>
      <dsp:txXfrm rot="-5400000">
        <a:off x="-3263" y="2763753"/>
        <a:ext cx="1116025" cy="184538"/>
      </dsp:txXfrm>
    </dsp:sp>
    <dsp:sp modelId="{B01E078A-C3BE-4EF2-9180-2D8022EBC568}">
      <dsp:nvSpPr>
        <dsp:cNvPr id="0" name=""/>
        <dsp:cNvSpPr/>
      </dsp:nvSpPr>
      <dsp:spPr>
        <a:xfrm rot="5400000">
          <a:off x="4299036" y="-938505"/>
          <a:ext cx="792345" cy="7133857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0904" tIns="10795" rIns="10795" bIns="10795" numCol="1" spcCol="1270" anchor="ctr" anchorCtr="0">
          <a:noAutofit/>
        </a:bodyPr>
        <a:lstStyle/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700" kern="1200" dirty="0" smtClean="0"/>
            <a:t>В течение 5 рабочих дней со дня получения жалобы или отзыва жалобы</a:t>
          </a:r>
          <a:endParaRPr lang="ru-RU" sz="1700" kern="1200" dirty="0"/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700" kern="1200"/>
        </a:p>
      </dsp:txBody>
      <dsp:txXfrm rot="-5400000">
        <a:off x="1128281" y="2270929"/>
        <a:ext cx="7095178" cy="71498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4B2CB9A-35A0-44DF-9563-3B4294FF58F5}" type="datetimeFigureOut">
              <a:rPr lang="ru-RU" smtClean="0"/>
              <a:pPr/>
              <a:t>14.08.2018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7CAF5B9-CC1E-4A3E-B04F-728BB30B0B5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6172471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81629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1pPr>
    <a:lvl2pPr marL="408148" algn="l" defTabSz="81629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2pPr>
    <a:lvl3pPr marL="816296" algn="l" defTabSz="81629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3pPr>
    <a:lvl4pPr marL="1224443" algn="l" defTabSz="81629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4pPr>
    <a:lvl5pPr marL="1632591" algn="l" defTabSz="81629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5pPr>
    <a:lvl6pPr marL="2040739" algn="l" defTabSz="81629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6pPr>
    <a:lvl7pPr marL="2448887" algn="l" defTabSz="81629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7pPr>
    <a:lvl8pPr marL="2857035" algn="l" defTabSz="81629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8pPr>
    <a:lvl9pPr marL="3265183" algn="l" defTabSz="81629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CAF5B9-CC1E-4A3E-B04F-728BB30B0B5D}" type="slidenum">
              <a:rPr lang="ru-RU" smtClean="0"/>
              <a:pPr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5508537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CAF5B9-CC1E-4A3E-B04F-728BB30B0B5D}" type="slidenum">
              <a:rPr lang="ru-RU" smtClean="0"/>
              <a:pPr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238562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CAF5B9-CC1E-4A3E-B04F-728BB30B0B5D}" type="slidenum">
              <a:rPr lang="ru-RU" smtClean="0"/>
              <a:pPr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634164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Z:\Projects\Текущие\Проектная\FNS_2012\_БРЭНДБУК\out\PPT\3_1_present_16.9-01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0" y="1168"/>
            <a:ext cx="9144000" cy="514289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685800" y="2794987"/>
            <a:ext cx="7772400" cy="1102519"/>
          </a:xfrm>
        </p:spPr>
        <p:txBody>
          <a:bodyPr>
            <a:normAutofit/>
          </a:bodyPr>
          <a:lstStyle>
            <a:lvl1pPr>
              <a:defRPr sz="45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ru-RU" dirty="0" smtClean="0"/>
              <a:t>НАЗВАНИЕ ПРЕЗЕНТАЦИИ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 hasCustomPrompt="1"/>
          </p:nvPr>
        </p:nvSpPr>
        <p:spPr>
          <a:xfrm>
            <a:off x="1371600" y="3921596"/>
            <a:ext cx="6400800" cy="1314450"/>
          </a:xfrm>
        </p:spPr>
        <p:txBody>
          <a:bodyPr>
            <a:normAutofit/>
          </a:bodyPr>
          <a:lstStyle>
            <a:lvl1pPr marL="0" indent="0" algn="ctr">
              <a:buNone/>
              <a:defRPr sz="2500" b="0">
                <a:solidFill>
                  <a:schemeClr val="bg1"/>
                </a:solidFill>
                <a:latin typeface="+mj-lt"/>
              </a:defRPr>
            </a:lvl1pPr>
            <a:lvl2pPr marL="40814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81629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2244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6325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0407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4488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8570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26518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 smtClean="0"/>
              <a:t>22.12.2012</a:t>
            </a:r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23995" y="778396"/>
            <a:ext cx="7562805" cy="857250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04788"/>
            <a:ext cx="3008313" cy="871537"/>
          </a:xfrm>
        </p:spPr>
        <p:txBody>
          <a:bodyPr anchor="b"/>
          <a:lstStyle>
            <a:lvl1pPr algn="l">
              <a:defRPr sz="18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4"/>
          </a:xfrm>
        </p:spPr>
        <p:txBody>
          <a:bodyPr/>
          <a:lstStyle>
            <a:lvl1pPr>
              <a:defRPr sz="2900"/>
            </a:lvl1pPr>
            <a:lvl2pPr>
              <a:defRPr sz="25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076325"/>
            <a:ext cx="3008313" cy="3518297"/>
          </a:xfrm>
        </p:spPr>
        <p:txBody>
          <a:bodyPr/>
          <a:lstStyle>
            <a:lvl1pPr marL="0" indent="0">
              <a:buNone/>
              <a:defRPr sz="1300"/>
            </a:lvl1pPr>
            <a:lvl2pPr marL="408148" indent="0">
              <a:buNone/>
              <a:defRPr sz="1100"/>
            </a:lvl2pPr>
            <a:lvl3pPr marL="816296" indent="0">
              <a:buNone/>
              <a:defRPr sz="900"/>
            </a:lvl3pPr>
            <a:lvl4pPr marL="1224443" indent="0">
              <a:buNone/>
              <a:defRPr sz="800"/>
            </a:lvl4pPr>
            <a:lvl5pPr marL="1632591" indent="0">
              <a:buNone/>
              <a:defRPr sz="800"/>
            </a:lvl5pPr>
            <a:lvl6pPr marL="2040739" indent="0">
              <a:buNone/>
              <a:defRPr sz="800"/>
            </a:lvl6pPr>
            <a:lvl7pPr marL="2448887" indent="0">
              <a:buNone/>
              <a:defRPr sz="800"/>
            </a:lvl7pPr>
            <a:lvl8pPr marL="2857035" indent="0">
              <a:buNone/>
              <a:defRPr sz="800"/>
            </a:lvl8pPr>
            <a:lvl9pPr marL="3265183" indent="0">
              <a:buNone/>
              <a:defRPr sz="8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18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2900"/>
            </a:lvl1pPr>
            <a:lvl2pPr marL="408148" indent="0">
              <a:buNone/>
              <a:defRPr sz="2500"/>
            </a:lvl2pPr>
            <a:lvl3pPr marL="816296" indent="0">
              <a:buNone/>
              <a:defRPr sz="2100"/>
            </a:lvl3pPr>
            <a:lvl4pPr marL="1224443" indent="0">
              <a:buNone/>
              <a:defRPr sz="1800"/>
            </a:lvl4pPr>
            <a:lvl5pPr marL="1632591" indent="0">
              <a:buNone/>
              <a:defRPr sz="1800"/>
            </a:lvl5pPr>
            <a:lvl6pPr marL="2040739" indent="0">
              <a:buNone/>
              <a:defRPr sz="1800"/>
            </a:lvl6pPr>
            <a:lvl7pPr marL="2448887" indent="0">
              <a:buNone/>
              <a:defRPr sz="1800"/>
            </a:lvl7pPr>
            <a:lvl8pPr marL="2857035" indent="0">
              <a:buNone/>
              <a:defRPr sz="1800"/>
            </a:lvl8pPr>
            <a:lvl9pPr marL="3265183" indent="0">
              <a:buNone/>
              <a:defRPr sz="18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300"/>
            </a:lvl1pPr>
            <a:lvl2pPr marL="408148" indent="0">
              <a:buNone/>
              <a:defRPr sz="1100"/>
            </a:lvl2pPr>
            <a:lvl3pPr marL="816296" indent="0">
              <a:buNone/>
              <a:defRPr sz="900"/>
            </a:lvl3pPr>
            <a:lvl4pPr marL="1224443" indent="0">
              <a:buNone/>
              <a:defRPr sz="800"/>
            </a:lvl4pPr>
            <a:lvl5pPr marL="1632591" indent="0">
              <a:buNone/>
              <a:defRPr sz="800"/>
            </a:lvl5pPr>
            <a:lvl6pPr marL="2040739" indent="0">
              <a:buNone/>
              <a:defRPr sz="800"/>
            </a:lvl6pPr>
            <a:lvl7pPr marL="2448887" indent="0">
              <a:buNone/>
              <a:defRPr sz="800"/>
            </a:lvl7pPr>
            <a:lvl8pPr marL="2857035" indent="0">
              <a:buNone/>
              <a:defRPr sz="800"/>
            </a:lvl8pPr>
            <a:lvl9pPr marL="3265183" indent="0">
              <a:buNone/>
              <a:defRPr sz="8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53350" y="227409"/>
            <a:ext cx="2405063" cy="48387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4988" y="227409"/>
            <a:ext cx="7065962" cy="48387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Z:\Projects\Текущие\Проектная\FNS_2012\_БРЭНДБУК\out\PPT\3_1_present_16.9-02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0" y="-564"/>
            <a:ext cx="9144000" cy="5142895"/>
          </a:xfrm>
          <a:prstGeom prst="rect">
            <a:avLst/>
          </a:prstGeom>
          <a:noFill/>
        </p:spPr>
      </p:pic>
      <p:sp>
        <p:nvSpPr>
          <p:cNvPr id="8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2478466" y="935856"/>
            <a:ext cx="6102883" cy="3580110"/>
          </a:xfrm>
        </p:spPr>
        <p:txBody>
          <a:bodyPr anchor="t">
            <a:normAutofit/>
          </a:bodyPr>
          <a:lstStyle>
            <a:lvl1pPr algn="l">
              <a:lnSpc>
                <a:spcPts val="5400"/>
              </a:lnSpc>
              <a:defRPr sz="4700" b="1">
                <a:solidFill>
                  <a:srgbClr val="8D8C90"/>
                </a:solidFill>
                <a:latin typeface="+mj-lt"/>
              </a:defRPr>
            </a:lvl1pPr>
          </a:lstStyle>
          <a:p>
            <a:r>
              <a:rPr lang="ru-RU" dirty="0" smtClean="0"/>
              <a:t>НАЗВАНИЕ ПРЕЗЕНТАЦИИ</a:t>
            </a:r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188" y="1504951"/>
            <a:ext cx="7632700" cy="3206749"/>
          </a:xfrm>
        </p:spPr>
        <p:txBody>
          <a:bodyPr>
            <a:noAutofit/>
          </a:bodyPr>
          <a:lstStyle>
            <a:lvl1pPr marL="284505" indent="0">
              <a:buFontTx/>
              <a:buNone/>
              <a:defRPr b="1">
                <a:latin typeface="+mj-lt"/>
              </a:defRPr>
            </a:lvl1pPr>
            <a:lvl2pPr marL="282020" indent="2485">
              <a:defRPr>
                <a:latin typeface="+mj-lt"/>
              </a:defRPr>
            </a:lvl2pPr>
            <a:lvl3pPr marL="491981" indent="-203750">
              <a:tabLst/>
              <a:defRPr>
                <a:latin typeface="+mj-lt"/>
              </a:defRPr>
            </a:lvl3pPr>
            <a:lvl4pPr marL="0" indent="282020">
              <a:defRPr>
                <a:latin typeface="+mj-lt"/>
              </a:defRPr>
            </a:lvl4pPr>
            <a:lvl5pPr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TextBox 9"/>
          <p:cNvSpPr txBox="1"/>
          <p:nvPr userDrawn="1"/>
        </p:nvSpPr>
        <p:spPr>
          <a:xfrm>
            <a:off x="5926640" y="3845307"/>
            <a:ext cx="923618" cy="282640"/>
          </a:xfrm>
          <a:prstGeom prst="rect">
            <a:avLst/>
          </a:prstGeom>
          <a:noFill/>
        </p:spPr>
        <p:txBody>
          <a:bodyPr wrap="square" lIns="71561" tIns="35780" rIns="71561" bIns="35780" rtlCol="0">
            <a:noAutofit/>
          </a:bodyPr>
          <a:lstStyle/>
          <a:p>
            <a:endParaRPr lang="ru-RU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 hasCustomPrompt="1"/>
          </p:nvPr>
        </p:nvSpPr>
        <p:spPr>
          <a:xfrm>
            <a:off x="611189" y="558800"/>
            <a:ext cx="7548638" cy="946151"/>
          </a:xfrm>
        </p:spPr>
        <p:txBody>
          <a:bodyPr/>
          <a:lstStyle>
            <a:lvl1pPr marL="0" marR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200"/>
            </a:lvl1pPr>
          </a:lstStyle>
          <a:p>
            <a:pPr marL="0" marR="0" lvl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3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188" y="1504951"/>
            <a:ext cx="7632700" cy="3206749"/>
          </a:xfrm>
        </p:spPr>
        <p:txBody>
          <a:bodyPr>
            <a:noAutofit/>
          </a:bodyPr>
          <a:lstStyle>
            <a:lvl1pPr marL="284505" indent="0">
              <a:buFontTx/>
              <a:buNone/>
              <a:defRPr b="1">
                <a:latin typeface="+mj-lt"/>
              </a:defRPr>
            </a:lvl1pPr>
            <a:lvl2pPr marL="282020" indent="2485">
              <a:defRPr>
                <a:latin typeface="+mj-lt"/>
              </a:defRPr>
            </a:lvl2pPr>
            <a:lvl3pPr marL="491981" indent="-203750">
              <a:tabLst/>
              <a:defRPr>
                <a:latin typeface="+mj-lt"/>
              </a:defRPr>
            </a:lvl3pPr>
            <a:lvl4pPr marL="0" indent="282020">
              <a:defRPr>
                <a:latin typeface="+mj-lt"/>
              </a:defRPr>
            </a:lvl4pPr>
            <a:lvl5pPr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TextBox 9"/>
          <p:cNvSpPr txBox="1"/>
          <p:nvPr userDrawn="1"/>
        </p:nvSpPr>
        <p:spPr>
          <a:xfrm>
            <a:off x="5926640" y="3845307"/>
            <a:ext cx="923618" cy="282640"/>
          </a:xfrm>
          <a:prstGeom prst="rect">
            <a:avLst/>
          </a:prstGeom>
          <a:noFill/>
        </p:spPr>
        <p:txBody>
          <a:bodyPr wrap="square" lIns="71561" tIns="35780" rIns="71561" bIns="35780" rtlCol="0">
            <a:noAutofit/>
          </a:bodyPr>
          <a:lstStyle/>
          <a:p>
            <a:endParaRPr lang="ru-RU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 hasCustomPrompt="1"/>
          </p:nvPr>
        </p:nvSpPr>
        <p:spPr>
          <a:xfrm>
            <a:off x="611188" y="558801"/>
            <a:ext cx="7632699" cy="946150"/>
          </a:xfrm>
        </p:spPr>
        <p:txBody>
          <a:bodyPr>
            <a:noAutofit/>
          </a:bodyPr>
          <a:lstStyle>
            <a:lvl1pPr marL="0" marR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200"/>
            </a:lvl1pPr>
          </a:lstStyle>
          <a:p>
            <a:pPr marL="0" marR="0" lvl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3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Z:\Projects\Текущие\Проектная\FNS_2012\_БРЭНДБУК\out\PPT\3_1_present_16.9-04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" y="1169"/>
            <a:ext cx="9143998" cy="5142895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188" y="1504950"/>
            <a:ext cx="7632700" cy="3206749"/>
          </a:xfrm>
        </p:spPr>
        <p:txBody>
          <a:bodyPr>
            <a:noAutofit/>
          </a:bodyPr>
          <a:lstStyle>
            <a:lvl1pPr marL="284505" indent="0">
              <a:buFontTx/>
              <a:buNone/>
              <a:defRPr b="1">
                <a:latin typeface="+mj-lt"/>
              </a:defRPr>
            </a:lvl1pPr>
            <a:lvl2pPr marL="284505" indent="0">
              <a:defRPr>
                <a:latin typeface="+mj-lt"/>
              </a:defRPr>
            </a:lvl2pPr>
            <a:lvl3pPr marL="491981" indent="-203750">
              <a:defRPr>
                <a:latin typeface="+mj-lt"/>
              </a:defRPr>
            </a:lvl3pPr>
            <a:lvl4pPr marL="0" indent="282020">
              <a:defRPr>
                <a:latin typeface="+mj-lt"/>
              </a:defRPr>
            </a:lvl4pPr>
            <a:lvl5pPr marL="1123109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 hasCustomPrompt="1"/>
          </p:nvPr>
        </p:nvSpPr>
        <p:spPr>
          <a:xfrm>
            <a:off x="611188" y="558801"/>
            <a:ext cx="7632699" cy="946150"/>
          </a:xfrm>
        </p:spPr>
        <p:txBody>
          <a:bodyPr>
            <a:noAutofit/>
          </a:bodyPr>
          <a:lstStyle>
            <a:lvl1pPr marL="0" marR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200"/>
            </a:lvl1pPr>
          </a:lstStyle>
          <a:p>
            <a:pPr marL="0" marR="0" lvl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3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Z:\Projects\Текущие\Проектная\FNS_2012\_БРЭНДБУК\out\PPT\3_1_present_16.9-04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0" y="1169"/>
            <a:ext cx="9144000" cy="5142895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188" y="1504950"/>
            <a:ext cx="7632700" cy="3206749"/>
          </a:xfrm>
        </p:spPr>
        <p:txBody>
          <a:bodyPr>
            <a:noAutofit/>
          </a:bodyPr>
          <a:lstStyle>
            <a:lvl1pPr marL="284505" indent="0">
              <a:buFontTx/>
              <a:buNone/>
              <a:defRPr b="1">
                <a:latin typeface="+mj-lt"/>
              </a:defRPr>
            </a:lvl1pPr>
            <a:lvl2pPr marL="284505" indent="0">
              <a:defRPr>
                <a:latin typeface="+mj-lt"/>
              </a:defRPr>
            </a:lvl2pPr>
            <a:lvl3pPr marL="491981" indent="-203750">
              <a:defRPr>
                <a:latin typeface="+mj-lt"/>
              </a:defRPr>
            </a:lvl3pPr>
            <a:lvl4pPr marL="0" indent="282020">
              <a:defRPr>
                <a:latin typeface="+mj-lt"/>
              </a:defRPr>
            </a:lvl4pPr>
            <a:lvl5pPr marL="1123109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 hasCustomPrompt="1"/>
          </p:nvPr>
        </p:nvSpPr>
        <p:spPr>
          <a:xfrm>
            <a:off x="611188" y="558801"/>
            <a:ext cx="7632699" cy="946150"/>
          </a:xfrm>
        </p:spPr>
        <p:txBody>
          <a:bodyPr>
            <a:noAutofit/>
          </a:bodyPr>
          <a:lstStyle>
            <a:lvl1pPr marL="0" marR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200"/>
            </a:lvl1pPr>
          </a:lstStyle>
          <a:p>
            <a:pPr marL="0" marR="0" lvl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3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Z:\Projects\Текущие\Проектная\FNS_2012\_БРЭНДБУК\out\PPT\3_1_present_16.9-02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0" y="-564"/>
            <a:ext cx="9144000" cy="514289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07046" y="1478186"/>
            <a:ext cx="5736842" cy="1021556"/>
          </a:xfrm>
        </p:spPr>
        <p:txBody>
          <a:bodyPr anchor="t"/>
          <a:lstStyle>
            <a:lvl1pPr algn="l">
              <a:defRPr sz="3600" b="1" cap="all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07046" y="353046"/>
            <a:ext cx="5736842" cy="1125140"/>
          </a:xfrm>
        </p:spPr>
        <p:txBody>
          <a:bodyPr anchor="b"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0814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81629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3pPr>
            <a:lvl4pPr marL="1224443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4pPr>
            <a:lvl5pPr marL="1632591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5pPr>
            <a:lvl6pPr marL="2040739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6pPr>
            <a:lvl7pPr marL="2448887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7pPr>
            <a:lvl8pPr marL="2857035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8pPr>
            <a:lvl9pPr marL="3265183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189" y="558799"/>
            <a:ext cx="8075612" cy="946151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11188" y="1504950"/>
            <a:ext cx="3647576" cy="3206750"/>
          </a:xfrm>
        </p:spPr>
        <p:txBody>
          <a:bodyPr/>
          <a:lstStyle>
            <a:lvl1pPr>
              <a:defRPr sz="2500"/>
            </a:lvl1pPr>
            <a:lvl2pPr>
              <a:defRPr sz="21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0" y="1504950"/>
            <a:ext cx="3671888" cy="3206750"/>
          </a:xfrm>
        </p:spPr>
        <p:txBody>
          <a:bodyPr/>
          <a:lstStyle>
            <a:lvl1pPr>
              <a:defRPr sz="2500"/>
            </a:lvl1pPr>
            <a:lvl2pPr>
              <a:defRPr sz="21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1"/>
          </a:xfrm>
        </p:spPr>
        <p:txBody>
          <a:bodyPr anchor="b"/>
          <a:lstStyle>
            <a:lvl1pPr marL="0" indent="0">
              <a:buNone/>
              <a:defRPr sz="2100" b="1"/>
            </a:lvl1pPr>
            <a:lvl2pPr marL="408148" indent="0">
              <a:buNone/>
              <a:defRPr sz="1800" b="1"/>
            </a:lvl2pPr>
            <a:lvl3pPr marL="816296" indent="0">
              <a:buNone/>
              <a:defRPr sz="1600" b="1"/>
            </a:lvl3pPr>
            <a:lvl4pPr marL="1224443" indent="0">
              <a:buNone/>
              <a:defRPr sz="1400" b="1"/>
            </a:lvl4pPr>
            <a:lvl5pPr marL="1632591" indent="0">
              <a:buNone/>
              <a:defRPr sz="1400" b="1"/>
            </a:lvl5pPr>
            <a:lvl6pPr marL="2040739" indent="0">
              <a:buNone/>
              <a:defRPr sz="1400" b="1"/>
            </a:lvl6pPr>
            <a:lvl7pPr marL="2448887" indent="0">
              <a:buNone/>
              <a:defRPr sz="1400" b="1"/>
            </a:lvl7pPr>
            <a:lvl8pPr marL="2857035" indent="0">
              <a:buNone/>
              <a:defRPr sz="1400" b="1"/>
            </a:lvl8pPr>
            <a:lvl9pPr marL="3265183" indent="0">
              <a:buNone/>
              <a:defRPr sz="14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1"/>
          </a:xfrm>
        </p:spPr>
        <p:txBody>
          <a:bodyPr anchor="b"/>
          <a:lstStyle>
            <a:lvl1pPr marL="0" indent="0">
              <a:buNone/>
              <a:defRPr sz="2100" b="1"/>
            </a:lvl1pPr>
            <a:lvl2pPr marL="408148" indent="0">
              <a:buNone/>
              <a:defRPr sz="1800" b="1"/>
            </a:lvl2pPr>
            <a:lvl3pPr marL="816296" indent="0">
              <a:buNone/>
              <a:defRPr sz="1600" b="1"/>
            </a:lvl3pPr>
            <a:lvl4pPr marL="1224443" indent="0">
              <a:buNone/>
              <a:defRPr sz="1400" b="1"/>
            </a:lvl4pPr>
            <a:lvl5pPr marL="1632591" indent="0">
              <a:buNone/>
              <a:defRPr sz="1400" b="1"/>
            </a:lvl5pPr>
            <a:lvl6pPr marL="2040739" indent="0">
              <a:buNone/>
              <a:defRPr sz="1400" b="1"/>
            </a:lvl6pPr>
            <a:lvl7pPr marL="2448887" indent="0">
              <a:buNone/>
              <a:defRPr sz="1400" b="1"/>
            </a:lvl7pPr>
            <a:lvl8pPr marL="2857035" indent="0">
              <a:buNone/>
              <a:defRPr sz="1400" b="1"/>
            </a:lvl8pPr>
            <a:lvl9pPr marL="3265183" indent="0">
              <a:buNone/>
              <a:defRPr sz="14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Z:\Projects\Текущие\Проектная\FNS_2012\_БРЭНДБУК\out\PPT\3_1_present_16.9-03.png"/>
          <p:cNvPicPr>
            <a:picLocks noChangeAspect="1" noChangeArrowheads="1"/>
          </p:cNvPicPr>
          <p:nvPr/>
        </p:nvPicPr>
        <p:blipFill>
          <a:blip r:embed="rId17" cstate="print"/>
          <a:stretch>
            <a:fillRect/>
          </a:stretch>
        </p:blipFill>
        <p:spPr bwMode="auto">
          <a:xfrm>
            <a:off x="1" y="1169"/>
            <a:ext cx="9143998" cy="5142894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188" y="558800"/>
            <a:ext cx="7632700" cy="925984"/>
          </a:xfrm>
          <a:prstGeom prst="rect">
            <a:avLst/>
          </a:prstGeom>
        </p:spPr>
        <p:txBody>
          <a:bodyPr vert="horz" lIns="81630" tIns="40815" rIns="81630" bIns="40815" rtlCol="0" anchor="ctr">
            <a:no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11189" y="1491630"/>
            <a:ext cx="7632699" cy="3220070"/>
          </a:xfrm>
          <a:prstGeom prst="rect">
            <a:avLst/>
          </a:prstGeom>
        </p:spPr>
        <p:txBody>
          <a:bodyPr vert="horz" lIns="81630" tIns="40815" rIns="81630" bIns="40815" rtlCol="0">
            <a:no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1" y="4767263"/>
            <a:ext cx="2133600" cy="273844"/>
          </a:xfrm>
          <a:prstGeom prst="rect">
            <a:avLst/>
          </a:prstGeom>
        </p:spPr>
        <p:txBody>
          <a:bodyPr vert="horz" lIns="81630" tIns="40815" rIns="81630" bIns="40815" rtlCol="0" anchor="ctr"/>
          <a:lstStyle>
            <a:lvl1pPr algn="l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1" y="4767263"/>
            <a:ext cx="2895600" cy="273844"/>
          </a:xfrm>
          <a:prstGeom prst="rect">
            <a:avLst/>
          </a:prstGeom>
        </p:spPr>
        <p:txBody>
          <a:bodyPr vert="horz" lIns="81630" tIns="40815" rIns="81630" bIns="40815" rtlCol="0" anchor="ctr"/>
          <a:lstStyle>
            <a:lvl1pPr algn="ctr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403431" y="4398169"/>
            <a:ext cx="503585" cy="513582"/>
          </a:xfrm>
          <a:prstGeom prst="rect">
            <a:avLst/>
          </a:prstGeom>
        </p:spPr>
        <p:txBody>
          <a:bodyPr vert="horz" lIns="81630" tIns="40815" rIns="81630" bIns="40815" rtlCol="0" anchor="ctr"/>
          <a:lstStyle>
            <a:lvl1pPr algn="ctr">
              <a:lnSpc>
                <a:spcPts val="1878"/>
              </a:lnSpc>
              <a:defRPr sz="2100">
                <a:solidFill>
                  <a:schemeClr val="bg1"/>
                </a:solidFill>
                <a:latin typeface="+mn-lt"/>
              </a:defRPr>
            </a:lvl1pPr>
          </a:lstStyle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50" r:id="rId3"/>
    <p:sldLayoutId id="2147483662" r:id="rId4"/>
    <p:sldLayoutId id="2147483661" r:id="rId5"/>
    <p:sldLayoutId id="2147483663" r:id="rId6"/>
    <p:sldLayoutId id="2147483651" r:id="rId7"/>
    <p:sldLayoutId id="2147483652" r:id="rId8"/>
    <p:sldLayoutId id="2147483653" r:id="rId9"/>
    <p:sldLayoutId id="2147483654" r:id="rId10"/>
    <p:sldLayoutId id="2147483655" r:id="rId11"/>
    <p:sldLayoutId id="2147483656" r:id="rId12"/>
    <p:sldLayoutId id="2147483657" r:id="rId13"/>
    <p:sldLayoutId id="2147483658" r:id="rId14"/>
    <p:sldLayoutId id="2147483659" r:id="rId15"/>
  </p:sldLayoutIdLst>
  <p:hf hdr="0" ftr="0" dt="0"/>
  <p:txStyles>
    <p:titleStyle>
      <a:lvl1pPr algn="l" defTabSz="816296" rtl="0" eaLnBrk="1" latinLnBrk="0" hangingPunct="1">
        <a:spcBef>
          <a:spcPct val="0"/>
        </a:spcBef>
        <a:buNone/>
        <a:defRPr sz="3800" b="1" i="0" kern="1200">
          <a:solidFill>
            <a:srgbClr val="005AA9"/>
          </a:solidFill>
          <a:latin typeface="+mj-lt"/>
          <a:ea typeface="+mj-ea"/>
          <a:cs typeface="+mj-cs"/>
        </a:defRPr>
      </a:lvl1pPr>
    </p:titleStyle>
    <p:bodyStyle>
      <a:lvl1pPr marL="284505" indent="0" algn="l" defTabSz="816296" rtl="0" eaLnBrk="1" latinLnBrk="0" hangingPunct="1">
        <a:spcBef>
          <a:spcPct val="20000"/>
        </a:spcBef>
        <a:buFont typeface="+mj-lt"/>
        <a:buNone/>
        <a:defRPr sz="2400" b="0" i="0" kern="1200">
          <a:solidFill>
            <a:srgbClr val="005AA9"/>
          </a:solidFill>
          <a:latin typeface="+mj-lt"/>
          <a:ea typeface="+mn-ea"/>
          <a:cs typeface="+mn-cs"/>
        </a:defRPr>
      </a:lvl1pPr>
      <a:lvl2pPr marL="284505" indent="0" algn="l" defTabSz="816296" rtl="0" eaLnBrk="1" latinLnBrk="0" hangingPunct="1">
        <a:spcBef>
          <a:spcPct val="20000"/>
        </a:spcBef>
        <a:buFont typeface="Arial" pitchFamily="34" charset="0"/>
        <a:buNone/>
        <a:defRPr sz="2000" b="0" i="0" kern="1200">
          <a:solidFill>
            <a:srgbClr val="504F53"/>
          </a:solidFill>
          <a:latin typeface="+mj-lt"/>
          <a:ea typeface="+mn-ea"/>
          <a:cs typeface="+mn-cs"/>
        </a:defRPr>
      </a:lvl2pPr>
      <a:lvl3pPr marL="557828" indent="-203750" algn="l" defTabSz="816296" rtl="0" eaLnBrk="1" latinLnBrk="0" hangingPunct="1">
        <a:spcBef>
          <a:spcPct val="20000"/>
        </a:spcBef>
        <a:buFont typeface="Arial" pitchFamily="34" charset="0"/>
        <a:buChar char="•"/>
        <a:defRPr sz="2000" b="0" i="0" kern="1200">
          <a:solidFill>
            <a:srgbClr val="504F53"/>
          </a:solidFill>
          <a:latin typeface="+mj-lt"/>
          <a:ea typeface="+mn-ea"/>
          <a:cs typeface="+mn-cs"/>
        </a:defRPr>
      </a:lvl3pPr>
      <a:lvl4pPr marL="0" indent="282020" algn="just" defTabSz="816296" rtl="0" eaLnBrk="1" latinLnBrk="0" hangingPunct="1">
        <a:lnSpc>
          <a:spcPts val="1900"/>
        </a:lnSpc>
        <a:spcBef>
          <a:spcPts val="400"/>
        </a:spcBef>
        <a:buFont typeface="Arial" pitchFamily="34" charset="0"/>
        <a:buNone/>
        <a:tabLst/>
        <a:defRPr sz="1600" b="0" i="0" kern="1200">
          <a:solidFill>
            <a:srgbClr val="504F53"/>
          </a:solidFill>
          <a:latin typeface="+mj-lt"/>
          <a:ea typeface="+mn-ea"/>
          <a:cs typeface="+mn-cs"/>
        </a:defRPr>
      </a:lvl4pPr>
      <a:lvl5pPr marL="1123109" indent="0" algn="l" defTabSz="816296" rtl="0" eaLnBrk="1" latinLnBrk="0" hangingPunct="1">
        <a:lnSpc>
          <a:spcPts val="1800"/>
        </a:lnSpc>
        <a:spcBef>
          <a:spcPts val="400"/>
        </a:spcBef>
        <a:buFont typeface="Arial" pitchFamily="34" charset="0"/>
        <a:buNone/>
        <a:defRPr sz="1400" b="0" i="0" kern="1200">
          <a:solidFill>
            <a:srgbClr val="8D8C90"/>
          </a:solidFill>
          <a:latin typeface="+mj-lt"/>
          <a:ea typeface="+mn-ea"/>
          <a:cs typeface="+mn-cs"/>
        </a:defRPr>
      </a:lvl5pPr>
      <a:lvl6pPr marL="2244813" indent="-204074" algn="l" defTabSz="816296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652961" indent="-204074" algn="l" defTabSz="816296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061109" indent="-204074" algn="l" defTabSz="816296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469256" indent="-204074" algn="l" defTabSz="816296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408148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816296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224443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632591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40739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448887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857035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265183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9.emf"/><Relationship Id="rId7" Type="http://schemas.openxmlformats.org/officeDocument/2006/relationships/image" Target="../media/image13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emf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99592" y="2499742"/>
            <a:ext cx="7772400" cy="1102519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300" dirty="0" smtClean="0"/>
              <a:t>Актуальные </a:t>
            </a:r>
            <a:r>
              <a:rPr lang="ru-RU" sz="3300" dirty="0"/>
              <a:t>вопросы урегулирования споров в сфере </a:t>
            </a:r>
            <a:r>
              <a:rPr lang="ru-RU" sz="3300" dirty="0" smtClean="0"/>
              <a:t>государственной </a:t>
            </a:r>
            <a:r>
              <a:rPr lang="ru-RU" sz="3300" dirty="0"/>
              <a:t>регистрации в досудебном </a:t>
            </a:r>
            <a:r>
              <a:rPr lang="ru-RU" sz="3300" dirty="0" smtClean="0"/>
              <a:t>порядке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15616" y="3579862"/>
            <a:ext cx="7128792" cy="1368152"/>
          </a:xfrm>
        </p:spPr>
        <p:txBody>
          <a:bodyPr>
            <a:normAutofit fontScale="40000" lnSpcReduction="20000"/>
          </a:bodyPr>
          <a:lstStyle/>
          <a:p>
            <a:r>
              <a:rPr lang="ru-RU" sz="4000" dirty="0" smtClean="0"/>
              <a:t>Заместитель начальника отдела досудебного урегулирования налоговых споров </a:t>
            </a:r>
          </a:p>
          <a:p>
            <a:r>
              <a:rPr lang="ru-RU" sz="4000" dirty="0" smtClean="0"/>
              <a:t>УФНС России по Тульской области </a:t>
            </a:r>
          </a:p>
          <a:p>
            <a:endParaRPr lang="ru-RU" sz="2600" b="1" dirty="0" smtClean="0"/>
          </a:p>
          <a:p>
            <a:r>
              <a:rPr lang="ru-RU" sz="5000" b="1" dirty="0" smtClean="0"/>
              <a:t>Тамара Владимировна  Аркадер</a:t>
            </a:r>
          </a:p>
          <a:p>
            <a:endParaRPr lang="ru-RU" sz="1800" dirty="0" smtClean="0"/>
          </a:p>
          <a:p>
            <a:r>
              <a:rPr lang="ru-RU" sz="4000" dirty="0" smtClean="0"/>
              <a:t>Тула 2018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19241577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11188" y="558801"/>
            <a:ext cx="7561211" cy="716806"/>
          </a:xfrm>
        </p:spPr>
        <p:txBody>
          <a:bodyPr/>
          <a:lstStyle/>
          <a:p>
            <a:pPr algn="ctr"/>
            <a:r>
              <a:rPr lang="ru-RU" sz="2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ПРЕИМУЩЕСТВА УРЕГУЛИРОВАНИЯ СПОРА В ДОСУДЕБНОМ ПОРЯДКЕ</a:t>
            </a:r>
            <a:endParaRPr lang="ru-RU" sz="25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1383432"/>
            <a:ext cx="1410769" cy="3206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Вертикальный свиток 6"/>
          <p:cNvSpPr/>
          <p:nvPr/>
        </p:nvSpPr>
        <p:spPr>
          <a:xfrm>
            <a:off x="2843808" y="1347614"/>
            <a:ext cx="4032448" cy="3528392"/>
          </a:xfrm>
          <a:prstGeom prst="vertic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1400" b="1" dirty="0" smtClean="0"/>
              <a:t>БОЛЕЕ КОРОТКИЕ СРОКИ РАССМОТРЕНИЯ;</a:t>
            </a:r>
          </a:p>
          <a:p>
            <a:endParaRPr lang="ru-RU" sz="1400" b="1" dirty="0" smtClean="0"/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1400" b="1" dirty="0" smtClean="0"/>
              <a:t>ОТСУТСТВИЕ ЗАТРАТ  НА ОПЛАТУ ГОСПОШЛИНЫ, ИНЫХ СУДЕБНЫХ РАСХОДОВ;</a:t>
            </a:r>
          </a:p>
          <a:p>
            <a:endParaRPr lang="ru-RU" sz="1400" b="1" dirty="0" smtClean="0"/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1400" b="1" dirty="0" smtClean="0"/>
              <a:t>БОЛЕЕ ПРОСТАЯ И МЕНЕЕ ФОРМАЛИЗОВАННАЯ ПРОЦЕДУРА ОБРАЩЕНИЯ;</a:t>
            </a:r>
          </a:p>
          <a:p>
            <a:endParaRPr lang="ru-RU" sz="1400" b="1" dirty="0" smtClean="0"/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1400" b="1" dirty="0" smtClean="0"/>
              <a:t>ПРЯМАЯ ЗАИНТЕРЕСОВАННОСТЬ В РАЗРЕШЕНИИ СПОРА</a:t>
            </a:r>
            <a:endParaRPr lang="ru-RU" sz="1400" b="1" dirty="0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03478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2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Способы представления жалобы</a:t>
            </a:r>
            <a:br>
              <a:rPr lang="ru-RU" sz="2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5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3</a:t>
            </a:fld>
            <a:endParaRPr lang="ru-RU" dirty="0"/>
          </a:p>
        </p:txBody>
      </p:sp>
      <p:sp>
        <p:nvSpPr>
          <p:cNvPr id="5" name="Блок-схема: процесс 4"/>
          <p:cNvSpPr/>
          <p:nvPr/>
        </p:nvSpPr>
        <p:spPr>
          <a:xfrm>
            <a:off x="3435474" y="1462336"/>
            <a:ext cx="3816424" cy="504056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Представлена нарочно</a:t>
            </a:r>
            <a:endParaRPr lang="ru-RU" b="1" dirty="0"/>
          </a:p>
        </p:txBody>
      </p:sp>
      <p:sp>
        <p:nvSpPr>
          <p:cNvPr id="8" name="Блок-схема: процесс 7"/>
          <p:cNvSpPr/>
          <p:nvPr/>
        </p:nvSpPr>
        <p:spPr>
          <a:xfrm>
            <a:off x="3435474" y="2311270"/>
            <a:ext cx="3816424" cy="468052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Направлена по почте</a:t>
            </a:r>
            <a:endParaRPr lang="ru-RU" b="1" dirty="0"/>
          </a:p>
        </p:txBody>
      </p:sp>
      <p:sp>
        <p:nvSpPr>
          <p:cNvPr id="9" name="Блок-схема: процесс 8"/>
          <p:cNvSpPr/>
          <p:nvPr/>
        </p:nvSpPr>
        <p:spPr>
          <a:xfrm>
            <a:off x="3429372" y="3150046"/>
            <a:ext cx="4608512" cy="1008112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400" b="1" dirty="0" smtClean="0"/>
              <a:t>В </a:t>
            </a:r>
            <a:r>
              <a:rPr lang="ru-RU" sz="1400" b="1" dirty="0"/>
              <a:t>ЭЛЕКТРОННОЙ ФОРМЕ </a:t>
            </a:r>
            <a:r>
              <a:rPr lang="ru-RU" sz="1400" b="1" dirty="0" smtClean="0"/>
              <a:t>, подписанная электронной подписью с использованием информационно-телекоммуникационных сетей , в </a:t>
            </a:r>
            <a:r>
              <a:rPr lang="ru-RU" sz="1400" b="1" dirty="0" err="1" smtClean="0"/>
              <a:t>т.ч</a:t>
            </a:r>
            <a:r>
              <a:rPr lang="ru-RU" sz="1400" b="1" dirty="0" smtClean="0"/>
              <a:t>. сети «Интернет»</a:t>
            </a:r>
            <a:endParaRPr lang="ru-RU" sz="1400" dirty="0"/>
          </a:p>
        </p:txBody>
      </p:sp>
      <p:sp>
        <p:nvSpPr>
          <p:cNvPr id="16" name="Овал 15"/>
          <p:cNvSpPr/>
          <p:nvPr/>
        </p:nvSpPr>
        <p:spPr>
          <a:xfrm>
            <a:off x="755576" y="1516038"/>
            <a:ext cx="2016224" cy="2138064"/>
          </a:xfrm>
          <a:prstGeom prst="ellipse">
            <a:avLst/>
          </a:prstGeom>
          <a:blipFill rotWithShape="1">
            <a:blip r:embed="rId3"/>
            <a:stretch>
              <a:fillRect/>
            </a:stretch>
          </a:blipFill>
        </p:spPr>
        <p:style>
          <a:lnRef idx="2">
            <a:schemeClr val="lt2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dk2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2">
              <a:hueOff val="0"/>
              <a:satOff val="0"/>
              <a:lumOff val="0"/>
              <a:alphaOff val="0"/>
            </a:schemeClr>
          </a:fontRef>
        </p:style>
      </p:sp>
    </p:spTree>
    <p:extLst>
      <p:ext uri="{BB962C8B-B14F-4D97-AF65-F5344CB8AC3E}">
        <p14:creationId xmlns:p14="http://schemas.microsoft.com/office/powerpoint/2010/main" val="22955460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95770" y="339503"/>
            <a:ext cx="7548638" cy="576064"/>
          </a:xfrm>
        </p:spPr>
        <p:txBody>
          <a:bodyPr anchor="t"/>
          <a:lstStyle/>
          <a:p>
            <a:pPr algn="ctr"/>
            <a:r>
              <a:rPr lang="ru-RU" sz="3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Содержание жалобы</a:t>
            </a:r>
            <a:endParaRPr lang="ru-RU" sz="3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4</a:t>
            </a:fld>
            <a:endParaRPr lang="ru-RU" dirty="0"/>
          </a:p>
        </p:txBody>
      </p:sp>
      <p:pic>
        <p:nvPicPr>
          <p:cNvPr id="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992055"/>
            <a:ext cx="1533525" cy="36724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Горизонтальный свиток 6"/>
          <p:cNvSpPr/>
          <p:nvPr/>
        </p:nvSpPr>
        <p:spPr>
          <a:xfrm>
            <a:off x="1979712" y="1131589"/>
            <a:ext cx="2808312" cy="1769529"/>
          </a:xfrm>
          <a:prstGeom prst="horizontalScroll">
            <a:avLst>
              <a:gd name="adj" fmla="val 11962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300" b="1" dirty="0" smtClean="0">
                <a:solidFill>
                  <a:schemeClr val="bg1"/>
                </a:solidFill>
              </a:rPr>
              <a:t>фамилия</a:t>
            </a:r>
            <a:r>
              <a:rPr lang="ru-RU" sz="1300" b="1" dirty="0">
                <a:solidFill>
                  <a:schemeClr val="bg1"/>
                </a:solidFill>
              </a:rPr>
              <a:t>, имя и (при наличии) отчество, место жительства физического лица, подающего жалобу, или наименование и адрес юридического лица, подающего жалобу</a:t>
            </a:r>
            <a:endParaRPr lang="ru-RU" sz="1300" b="1" dirty="0">
              <a:solidFill>
                <a:schemeClr val="bg1"/>
              </a:solidFill>
            </a:endParaRPr>
          </a:p>
        </p:txBody>
      </p:sp>
      <p:sp>
        <p:nvSpPr>
          <p:cNvPr id="10" name="Горизонтальный свиток 9"/>
          <p:cNvSpPr/>
          <p:nvPr/>
        </p:nvSpPr>
        <p:spPr>
          <a:xfrm>
            <a:off x="1949649" y="2901491"/>
            <a:ext cx="2880320" cy="1656184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/>
              <a:t>основания, по которым лицо, подающее жалобу, считает, что его права </a:t>
            </a:r>
            <a:r>
              <a:rPr lang="ru-RU" b="1" dirty="0" smtClean="0"/>
              <a:t>нарушены</a:t>
            </a:r>
            <a:endParaRPr lang="ru-RU" b="1" dirty="0"/>
          </a:p>
        </p:txBody>
      </p:sp>
      <p:sp>
        <p:nvSpPr>
          <p:cNvPr id="11" name="Горизонтальный свиток 10"/>
          <p:cNvSpPr/>
          <p:nvPr/>
        </p:nvSpPr>
        <p:spPr>
          <a:xfrm>
            <a:off x="5220072" y="1131589"/>
            <a:ext cx="2736304" cy="1193465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300" b="1" dirty="0"/>
              <a:t>сведения об обжалуемом решении регистрирующего органа</a:t>
            </a:r>
            <a:endParaRPr lang="ru-RU" sz="1300" b="1" dirty="0"/>
          </a:p>
        </p:txBody>
      </p:sp>
      <p:sp>
        <p:nvSpPr>
          <p:cNvPr id="12" name="Горизонтальный свиток 11"/>
          <p:cNvSpPr/>
          <p:nvPr/>
        </p:nvSpPr>
        <p:spPr>
          <a:xfrm>
            <a:off x="5220072" y="2325055"/>
            <a:ext cx="3024336" cy="1152128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/>
              <a:t>наименование регистрирующего органа, решение которого обжалуется</a:t>
            </a:r>
            <a:endParaRPr lang="ru-RU" sz="1400" b="1" dirty="0"/>
          </a:p>
        </p:txBody>
      </p:sp>
      <p:sp>
        <p:nvSpPr>
          <p:cNvPr id="14" name="Горизонтальный свиток 13"/>
          <p:cNvSpPr/>
          <p:nvPr/>
        </p:nvSpPr>
        <p:spPr>
          <a:xfrm>
            <a:off x="5220072" y="3477183"/>
            <a:ext cx="3024336" cy="1152128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/>
              <a:t>требования лица, подающего жалобу</a:t>
            </a:r>
            <a:endParaRPr lang="ru-RU" sz="1400" b="1" dirty="0"/>
          </a:p>
        </p:txBody>
      </p:sp>
    </p:spTree>
    <p:extLst>
      <p:ext uri="{BB962C8B-B14F-4D97-AF65-F5344CB8AC3E}">
        <p14:creationId xmlns:p14="http://schemas.microsoft.com/office/powerpoint/2010/main" val="174096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95536" y="123478"/>
            <a:ext cx="8496944" cy="1008112"/>
          </a:xfrm>
        </p:spPr>
        <p:txBody>
          <a:bodyPr/>
          <a:lstStyle/>
          <a:p>
            <a:pPr algn="ctr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</a:t>
            </a:r>
            <a:r>
              <a:rPr lang="ru-RU" sz="2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Срок рассмотрения жалобы на решение о государственной регистрации (об отказе в государственной регистрации)</a:t>
            </a:r>
            <a:endParaRPr lang="ru-RU" sz="25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5</a:t>
            </a:fld>
            <a:endParaRPr lang="ru-RU" dirty="0"/>
          </a:p>
        </p:txBody>
      </p:sp>
      <p:graphicFrame>
        <p:nvGraphicFramePr>
          <p:cNvPr id="8" name="Объект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64418644"/>
              </p:ext>
            </p:extLst>
          </p:nvPr>
        </p:nvGraphicFramePr>
        <p:xfrm>
          <a:off x="395536" y="1203598"/>
          <a:ext cx="8280920" cy="350810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827584" y="4227934"/>
            <a:ext cx="914400" cy="914400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rm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48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22857011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611560" y="1275606"/>
            <a:ext cx="7632700" cy="3456384"/>
          </a:xfrm>
        </p:spPr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А74-6861/2017</a:t>
            </a:r>
            <a:r>
              <a:rPr lang="ru-RU" dirty="0" smtClean="0"/>
              <a:t>  - </a:t>
            </a:r>
            <a:r>
              <a:rPr lang="ru-RU" sz="1200" dirty="0" smtClean="0"/>
              <a:t>последний судебный акт в пользу рег. органа </a:t>
            </a:r>
            <a:r>
              <a:rPr lang="ru-RU" sz="1200" b="0" dirty="0" smtClean="0"/>
              <a:t>(правомерность отказа в госрегистрации вновь создаваемого юрлица, при наличии сведений в ЕГРЮЛ о недостоверности адреса организации, в которой один из учредителей создаваемого юрлица являлся ликвидатором).</a:t>
            </a:r>
          </a:p>
          <a:p>
            <a:r>
              <a:rPr lang="ru-RU" dirty="0" smtClean="0">
                <a:solidFill>
                  <a:srgbClr val="FF0000"/>
                </a:solidFill>
              </a:rPr>
              <a:t>А26-9651/2015 </a:t>
            </a:r>
            <a:r>
              <a:rPr lang="ru-RU" sz="1200" dirty="0" smtClean="0">
                <a:solidFill>
                  <a:srgbClr val="0070C0"/>
                </a:solidFill>
              </a:rPr>
              <a:t>- </a:t>
            </a:r>
            <a:r>
              <a:rPr lang="ru-RU" sz="1200" dirty="0" smtClean="0"/>
              <a:t>последний </a:t>
            </a:r>
            <a:r>
              <a:rPr lang="ru-RU" sz="1200" dirty="0"/>
              <a:t>судебный акт в пользу рег. органа </a:t>
            </a:r>
            <a:r>
              <a:rPr lang="ru-RU" sz="1200" b="0" dirty="0" smtClean="0"/>
              <a:t>(заявителем не доказано искажение ликвидированным юрлицом данных ликвидационного баланса, все расчеты заявителя  носят вероятностный характер).</a:t>
            </a:r>
          </a:p>
          <a:p>
            <a:r>
              <a:rPr lang="ru-RU" dirty="0" smtClean="0">
                <a:solidFill>
                  <a:srgbClr val="FF0000"/>
                </a:solidFill>
              </a:rPr>
              <a:t>А05-5080/2017 </a:t>
            </a:r>
            <a:r>
              <a:rPr lang="ru-RU" sz="1200" dirty="0" smtClean="0">
                <a:solidFill>
                  <a:srgbClr val="0070C0"/>
                </a:solidFill>
              </a:rPr>
              <a:t>-</a:t>
            </a:r>
            <a:r>
              <a:rPr lang="ru-RU" sz="1200" dirty="0" smtClean="0">
                <a:solidFill>
                  <a:srgbClr val="FF0000"/>
                </a:solidFill>
              </a:rPr>
              <a:t> </a:t>
            </a:r>
            <a:r>
              <a:rPr lang="ru-RU" sz="1200" dirty="0"/>
              <a:t>последний судебный акт в пользу рег. </a:t>
            </a:r>
            <a:r>
              <a:rPr lang="ru-RU" sz="1200" dirty="0" smtClean="0"/>
              <a:t>органа </a:t>
            </a:r>
            <a:r>
              <a:rPr lang="ru-RU" sz="1200" b="0" dirty="0" smtClean="0"/>
              <a:t>(</a:t>
            </a:r>
            <a:r>
              <a:rPr lang="ru-RU" sz="1200" b="0" dirty="0"/>
              <a:t>суд кассационной инстанции признал верным указание суда первой инстанции на то, что физическое лицо не лишено возможности на обращение в соответствии с пунктом 5 статьи 11 Федерального закона от 08.08.2001 № 129-ФЗ </a:t>
            </a:r>
            <a:r>
              <a:rPr lang="ru-RU" sz="1200" b="0" dirty="0" smtClean="0"/>
              <a:t>в </a:t>
            </a:r>
            <a:r>
              <a:rPr lang="ru-RU" sz="1200" b="0" dirty="0"/>
              <a:t>регистрирующий орган с заявлением по форме № Р34001</a:t>
            </a:r>
            <a:r>
              <a:rPr lang="ru-RU" sz="1200" b="0" dirty="0" smtClean="0"/>
              <a:t>).</a:t>
            </a:r>
          </a:p>
          <a:p>
            <a:r>
              <a:rPr lang="ru-RU" dirty="0" smtClean="0">
                <a:solidFill>
                  <a:srgbClr val="FF0000"/>
                </a:solidFill>
              </a:rPr>
              <a:t>А03-8441/2017</a:t>
            </a:r>
            <a:r>
              <a:rPr lang="ru-RU" sz="1200" b="0" dirty="0" smtClean="0">
                <a:solidFill>
                  <a:srgbClr val="FF0000"/>
                </a:solidFill>
              </a:rPr>
              <a:t> </a:t>
            </a:r>
            <a:r>
              <a:rPr lang="ru-RU" sz="1200" dirty="0" smtClean="0">
                <a:solidFill>
                  <a:srgbClr val="0070C0"/>
                </a:solidFill>
              </a:rPr>
              <a:t> </a:t>
            </a:r>
            <a:r>
              <a:rPr lang="ru-RU" sz="1200" dirty="0">
                <a:solidFill>
                  <a:srgbClr val="0070C0"/>
                </a:solidFill>
              </a:rPr>
              <a:t>-</a:t>
            </a:r>
            <a:r>
              <a:rPr lang="ru-RU" sz="1200" dirty="0">
                <a:solidFill>
                  <a:srgbClr val="FF0000"/>
                </a:solidFill>
              </a:rPr>
              <a:t> </a:t>
            </a:r>
            <a:r>
              <a:rPr lang="ru-RU" sz="1200" dirty="0"/>
              <a:t>последний судебный акт в пользу рег. органа </a:t>
            </a:r>
            <a:r>
              <a:rPr lang="ru-RU" sz="1200" b="0" dirty="0" smtClean="0"/>
              <a:t>(при подаче лицом в регистрирующий орган заявления по форме №Р34001 о недостоверности сведений о нем в ЕГРЮЛ, мероприятия по проверке достоверности сведений, включаемых  ЕГРЮЛ, не проводятся).</a:t>
            </a:r>
            <a:endParaRPr lang="ru-RU" sz="1200" b="0" dirty="0">
              <a:solidFill>
                <a:srgbClr val="FF0000"/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3000" dirty="0" smtClean="0"/>
              <a:t>Судебные акты</a:t>
            </a:r>
            <a:endParaRPr lang="ru-RU" sz="30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6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473043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387304" y="1623343"/>
            <a:ext cx="1819276" cy="988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Заголовок 1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3000" dirty="0" smtClean="0"/>
              <a:t>ЭЛЕКТРОННЫЕ СЕРВИСЫ НА САЙТЕ ФНС РОССИИ (</a:t>
            </a:r>
            <a:r>
              <a:rPr lang="en-US" sz="3000" dirty="0" smtClean="0"/>
              <a:t>www.nalog.ru)</a:t>
            </a:r>
            <a:endParaRPr lang="ru-RU" sz="30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7</a:t>
            </a:fld>
            <a:endParaRPr lang="ru-RU" dirty="0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5118" y="3451025"/>
            <a:ext cx="1944216" cy="10797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81867" y="3076470"/>
            <a:ext cx="2387687" cy="16315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96942" y="2008625"/>
            <a:ext cx="771525" cy="4804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2411761" y="1863476"/>
            <a:ext cx="1603250" cy="254123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rmAutofit fontScale="25000" lnSpcReduction="20000"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48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556300" y="1639834"/>
            <a:ext cx="1512167" cy="360040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rmAutofit/>
          </a:bodyPr>
          <a:lstStyle/>
          <a:p>
            <a:pPr marL="0" marR="0" indent="0" algn="ctr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b="1" dirty="0" smtClean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Узнать о жалобе</a:t>
            </a:r>
            <a:endParaRPr kumimoji="0" lang="ru-RU" b="1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64237" y="3962276"/>
            <a:ext cx="762000" cy="4320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1729551" y="3517748"/>
            <a:ext cx="1693193" cy="360041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Autofit/>
          </a:bodyPr>
          <a:lstStyle/>
          <a:p>
            <a:pPr marL="0" marR="0" indent="0" algn="ctr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Решения </a:t>
            </a:r>
          </a:p>
          <a:p>
            <a:pPr marL="0" marR="0" indent="0" algn="ctr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по жалобам</a:t>
            </a:r>
            <a:endParaRPr kumimoji="0" lang="ru-RU" sz="1400" b="1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143506" y="3196832"/>
            <a:ext cx="1872208" cy="922915"/>
          </a:xfrm>
          <a:prstGeom prst="rect">
            <a:avLst/>
          </a:prstGeom>
        </p:spPr>
        <p:txBody>
          <a:bodyPr vert="horz" wrap="none" lIns="104306" tIns="52153" rIns="104306" bIns="52153" rtlCol="0" anchor="t">
            <a:normAutofit/>
          </a:bodyPr>
          <a:lstStyle/>
          <a:p>
            <a:r>
              <a:rPr lang="ru-RU" sz="1200" b="1" dirty="0" smtClean="0">
                <a:solidFill>
                  <a:schemeClr val="bg1"/>
                </a:solidFill>
              </a:rPr>
              <a:t>ПИСЬМА </a:t>
            </a:r>
            <a:r>
              <a:rPr lang="ru-RU" sz="1200" b="1" dirty="0">
                <a:solidFill>
                  <a:schemeClr val="bg1"/>
                </a:solidFill>
              </a:rPr>
              <a:t>ФНС РОССИИ</a:t>
            </a:r>
            <a:r>
              <a:rPr lang="ru-RU" sz="1200" b="1" dirty="0" smtClean="0">
                <a:solidFill>
                  <a:schemeClr val="bg1"/>
                </a:solidFill>
              </a:rPr>
              <a:t>,</a:t>
            </a:r>
          </a:p>
          <a:p>
            <a:r>
              <a:rPr lang="ru-RU" sz="1200" b="1" dirty="0" smtClean="0">
                <a:solidFill>
                  <a:schemeClr val="bg1"/>
                </a:solidFill>
              </a:rPr>
              <a:t>НАПРАВЛЕННЫЕ </a:t>
            </a:r>
            <a:r>
              <a:rPr lang="ru-RU" sz="1200" b="1" dirty="0">
                <a:solidFill>
                  <a:schemeClr val="bg1"/>
                </a:solidFill>
              </a:rPr>
              <a:t>В </a:t>
            </a:r>
            <a:r>
              <a:rPr lang="ru-RU" sz="1200" b="1" dirty="0" smtClean="0">
                <a:solidFill>
                  <a:schemeClr val="bg1"/>
                </a:solidFill>
              </a:rPr>
              <a:t>АДРЕС</a:t>
            </a:r>
          </a:p>
          <a:p>
            <a:r>
              <a:rPr lang="ru-RU" sz="1200" b="1" dirty="0" smtClean="0">
                <a:solidFill>
                  <a:schemeClr val="bg1"/>
                </a:solidFill>
              </a:rPr>
              <a:t>ТЕРРИТОРИАЛЬНЫХ </a:t>
            </a:r>
          </a:p>
          <a:p>
            <a:r>
              <a:rPr lang="ru-RU" sz="1200" b="1" dirty="0" smtClean="0">
                <a:solidFill>
                  <a:schemeClr val="bg1"/>
                </a:solidFill>
              </a:rPr>
              <a:t>НАЛОГОВЫХ </a:t>
            </a:r>
            <a:r>
              <a:rPr lang="ru-RU" sz="1200" b="1" dirty="0">
                <a:solidFill>
                  <a:schemeClr val="bg1"/>
                </a:solidFill>
              </a:rPr>
              <a:t>ОРГАНОВ </a:t>
            </a:r>
            <a:endParaRPr kumimoji="0" lang="ru-RU" sz="1200" b="1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3080" name="Picture 8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44308" y="4064471"/>
            <a:ext cx="879153" cy="5040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TextBox 16"/>
          <p:cNvSpPr txBox="1"/>
          <p:nvPr/>
        </p:nvSpPr>
        <p:spPr>
          <a:xfrm>
            <a:off x="5076056" y="1563638"/>
            <a:ext cx="3014055" cy="324037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rmAutofit fontScale="77500" lnSpcReduction="20000"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22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868144" y="1563638"/>
            <a:ext cx="2952328" cy="504057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На сайте ФНС России</a:t>
            </a:r>
          </a:p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размещено </a:t>
            </a:r>
            <a:r>
              <a:rPr kumimoji="0" lang="ru-RU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53</a:t>
            </a:r>
            <a:r>
              <a:rPr kumimoji="0" lang="ru-RU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интернет-сервиса</a:t>
            </a:r>
            <a:endParaRPr kumimoji="0" lang="ru-RU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cxnSp>
        <p:nvCxnSpPr>
          <p:cNvPr id="3112" name="Прямая соединительная линия 3111"/>
          <p:cNvCxnSpPr/>
          <p:nvPr/>
        </p:nvCxnSpPr>
        <p:spPr>
          <a:xfrm>
            <a:off x="5220072" y="2290108"/>
            <a:ext cx="1728192" cy="78636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14" name="Прямая соединительная линия 3113"/>
          <p:cNvCxnSpPr>
            <a:stCxn id="3075" idx="3"/>
          </p:cNvCxnSpPr>
          <p:nvPr/>
        </p:nvCxnSpPr>
        <p:spPr>
          <a:xfrm>
            <a:off x="3649334" y="3990912"/>
            <a:ext cx="2317725" cy="1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16" name="Прямая соединительная линия 3115"/>
          <p:cNvCxnSpPr/>
          <p:nvPr/>
        </p:nvCxnSpPr>
        <p:spPr>
          <a:xfrm flipH="1">
            <a:off x="3073972" y="2571750"/>
            <a:ext cx="697544" cy="86618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117" name="Picture 10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255380"/>
            <a:ext cx="2160241" cy="19414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971600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15616" y="2211710"/>
            <a:ext cx="914400" cy="914400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rm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4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Благодарю за внимание!</a:t>
            </a:r>
            <a:endParaRPr kumimoji="0" lang="ru-RU" sz="48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1429094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resent_FNS2012_16-9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lIns="104306" tIns="52153" rIns="104306" bIns="52153" rtlCol="0" anchor="ctr">
        <a:normAutofit/>
      </a:bodyPr>
      <a:lstStyle>
        <a:defPPr marL="0" marR="0" indent="0" algn="l" defTabSz="1043056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4800" b="1" i="0" u="none" strike="noStrike" kern="1200" cap="none" spc="0" normalizeH="0" baseline="0" noProof="0" dirty="0" smtClean="0">
            <a:ln>
              <a:noFill/>
            </a:ln>
            <a:solidFill>
              <a:srgbClr val="005AA9"/>
            </a:solidFill>
            <a:effectLst/>
            <a:uLnTx/>
            <a:uFillTx/>
            <a:latin typeface="+mj-lt"/>
            <a:ea typeface="+mj-ea"/>
            <a:cs typeface="+mj-cs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Present_FNS2012_16-9</Template>
  <TotalTime>2372</TotalTime>
  <Words>414</Words>
  <Application>Microsoft Office PowerPoint</Application>
  <PresentationFormat>Экран (16:9)</PresentationFormat>
  <Paragraphs>58</Paragraphs>
  <Slides>8</Slides>
  <Notes>3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Present_FNS2012_16-9</vt:lpstr>
      <vt:lpstr>Актуальные вопросы урегулирования споров в сфере государственной регистрации в досудебном порядке </vt:lpstr>
      <vt:lpstr>ПРЕИМУЩЕСТВА УРЕГУЛИРОВАНИЯ СПОРА В ДОСУДЕБНОМ ПОРЯДКЕ</vt:lpstr>
      <vt:lpstr>Способы представления жалобы </vt:lpstr>
      <vt:lpstr>Содержание жалобы</vt:lpstr>
      <vt:lpstr>         Срок рассмотрения жалобы на решение о государственной регистрации (об отказе в государственной регистрации)</vt:lpstr>
      <vt:lpstr>Судебные акты</vt:lpstr>
      <vt:lpstr>ЭЛЕКТРОННЫЕ СЕРВИСЫ НА САЙТЕ ФНС РОССИИ (www.nalog.ru)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Телеком</dc:creator>
  <cp:lastModifiedBy>Аркадер Тамара Владимировна</cp:lastModifiedBy>
  <cp:revision>121</cp:revision>
  <dcterms:created xsi:type="dcterms:W3CDTF">2016-04-01T10:55:54Z</dcterms:created>
  <dcterms:modified xsi:type="dcterms:W3CDTF">2018-08-14T13:39:43Z</dcterms:modified>
</cp:coreProperties>
</file>