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344" r:id="rId2"/>
    <p:sldId id="347" r:id="rId3"/>
    <p:sldId id="348" r:id="rId4"/>
    <p:sldId id="343" r:id="rId5"/>
    <p:sldId id="349" r:id="rId6"/>
    <p:sldId id="342" r:id="rId7"/>
    <p:sldId id="346" r:id="rId8"/>
  </p:sldIdLst>
  <p:sldSz cx="10693400" cy="7561263"/>
  <p:notesSz cx="6808788" cy="9940925"/>
  <p:defaultTextStyle>
    <a:defPPr>
      <a:defRPr lang="ru-RU"/>
    </a:defPPr>
    <a:lvl1pPr algn="ctr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520700" indent="-63500" algn="ctr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042988" indent="-128588" algn="ctr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563688" indent="-192088" algn="ctr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2085975" indent="-257175" algn="ctr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71920"/>
    <a:srgbClr val="FFFF00"/>
    <a:srgbClr val="72B02E"/>
    <a:srgbClr val="50D050"/>
    <a:srgbClr val="FFCC00"/>
    <a:srgbClr val="B838BB"/>
    <a:srgbClr val="8FCF49"/>
    <a:srgbClr val="6CA62C"/>
    <a:srgbClr val="679E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68" autoAdjust="0"/>
    <p:restoredTop sz="89055" autoAdjust="0"/>
  </p:normalViewPr>
  <p:slideViewPr>
    <p:cSldViewPr>
      <p:cViewPr varScale="1">
        <p:scale>
          <a:sx n="84" d="100"/>
          <a:sy n="84" d="100"/>
        </p:scale>
        <p:origin x="-1032" y="-72"/>
      </p:cViewPr>
      <p:guideLst>
        <p:guide orient="horz" pos="2381"/>
        <p:guide orient="horz" pos="1111"/>
        <p:guide orient="horz" pos="340"/>
        <p:guide orient="horz" pos="4468"/>
        <p:guide pos="3368"/>
        <p:guide pos="828"/>
        <p:guide pos="1780"/>
        <p:guide pos="6011"/>
        <p:guide pos="6452"/>
        <p:guide pos="60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-3270" y="-108"/>
      </p:cViewPr>
      <p:guideLst>
        <p:guide orient="horz" pos="3131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647401433691758E-2"/>
          <c:y val="3.8938674923565494E-2"/>
          <c:w val="0.96870519713261649"/>
          <c:h val="0.60059560481735796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6414464"/>
        <c:axId val="26469504"/>
      </c:barChart>
      <c:catAx>
        <c:axId val="26414464"/>
        <c:scaling>
          <c:orientation val="minMax"/>
        </c:scaling>
        <c:delete val="0"/>
        <c:axPos val="b"/>
        <c:majorTickMark val="out"/>
        <c:minorTickMark val="none"/>
        <c:tickLblPos val="nextTo"/>
        <c:crossAx val="26469504"/>
        <c:crosses val="autoZero"/>
        <c:auto val="1"/>
        <c:lblAlgn val="ctr"/>
        <c:lblOffset val="100"/>
        <c:noMultiLvlLbl val="0"/>
      </c:catAx>
      <c:valAx>
        <c:axId val="26469504"/>
        <c:scaling>
          <c:orientation val="minMax"/>
        </c:scaling>
        <c:delete val="0"/>
        <c:axPos val="l"/>
        <c:majorGridlines/>
        <c:majorTickMark val="out"/>
        <c:minorTickMark val="none"/>
        <c:tickLblPos val="nextTo"/>
        <c:crossAx val="2641446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7FFADD-6573-4EC6-8BEB-CFBBB0E59787}" type="doc">
      <dgm:prSet loTypeId="urn:microsoft.com/office/officeart/2005/8/layout/hierarchy2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27A4DE-C535-4A6D-AFE9-8B3CC775BF71}" type="pres">
      <dgm:prSet presAssocID="{247FFADD-6573-4EC6-8BEB-CFBBB0E5978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A6C2D211-95E9-479A-B244-BA45A4F6DA6C}" type="presOf" srcId="{247FFADD-6573-4EC6-8BEB-CFBBB0E59787}" destId="{F427A4DE-C535-4A6D-AFE9-8B3CC775BF71}" srcOrd="0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E85591-A047-4169-BFD8-8D1463FDA5CD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CFDFC53C-DBE2-465D-BBA2-865B64EB5762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just">
            <a:lnSpc>
              <a:spcPct val="100000"/>
            </a:lnSpc>
            <a:spcAft>
              <a:spcPts val="0"/>
            </a:spcAft>
          </a:pPr>
          <a:endParaRPr lang="ru-RU" sz="2000" b="1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4353184-F83F-46CD-A02B-6E0D5CE0CCAB}" type="parTrans" cxnId="{3E7858C7-E680-439B-AAE9-42B9BA2A0BEF}">
      <dgm:prSet/>
      <dgm:spPr/>
      <dgm:t>
        <a:bodyPr/>
        <a:lstStyle/>
        <a:p>
          <a:endParaRPr lang="ru-RU"/>
        </a:p>
      </dgm:t>
    </dgm:pt>
    <dgm:pt modelId="{278AB98E-04D4-411F-9550-61882BC0ACD9}" type="sibTrans" cxnId="{3E7858C7-E680-439B-AAE9-42B9BA2A0BEF}">
      <dgm:prSet/>
      <dgm:spPr/>
      <dgm:t>
        <a:bodyPr/>
        <a:lstStyle/>
        <a:p>
          <a:endParaRPr lang="ru-RU"/>
        </a:p>
      </dgm:t>
    </dgm:pt>
    <dgm:pt modelId="{B02AA53E-7D78-451B-822F-AAAA1584A407}">
      <dgm:prSet phldrT="[Текст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ВЫСОКИЙ</a:t>
          </a:r>
          <a:endParaRPr lang="ru-RU" sz="2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57F300A-3FF5-404A-BB25-746260DE9782}" type="parTrans" cxnId="{85553F14-06A6-4F4B-9949-A06C5D5557D4}">
      <dgm:prSet/>
      <dgm:spPr/>
      <dgm:t>
        <a:bodyPr/>
        <a:lstStyle/>
        <a:p>
          <a:endParaRPr lang="ru-RU"/>
        </a:p>
      </dgm:t>
    </dgm:pt>
    <dgm:pt modelId="{98C5BD19-9F0B-4C63-A3F4-3C522432B95C}" type="sibTrans" cxnId="{85553F14-06A6-4F4B-9949-A06C5D5557D4}">
      <dgm:prSet/>
      <dgm:spPr/>
      <dgm:t>
        <a:bodyPr/>
        <a:lstStyle/>
        <a:p>
          <a:endParaRPr lang="ru-RU"/>
        </a:p>
      </dgm:t>
    </dgm:pt>
    <dgm:pt modelId="{40801F1E-509D-4634-9595-33301DB399B5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just">
            <a:lnSpc>
              <a:spcPct val="100000"/>
            </a:lnSpc>
          </a:pPr>
          <a:r>
            <a:rPr lang="ru-RU" sz="16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Компания не платит налоги или платит их в минимальном размере, не обладает достаточными ресурсами для ведения деятельности. Обладает признаками фирмы, используемой для получения необоснованной налоговой выгоды, в том числе третьими лицами. </a:t>
          </a:r>
          <a:endParaRPr lang="ru-RU" sz="1600" b="1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2EB989-11A2-46B3-8ECD-9B6D2C96F9EF}" type="parTrans" cxnId="{2F97ACE1-ACA0-4F8F-9D20-F16B761FF57E}">
      <dgm:prSet/>
      <dgm:spPr/>
      <dgm:t>
        <a:bodyPr/>
        <a:lstStyle/>
        <a:p>
          <a:endParaRPr lang="ru-RU"/>
        </a:p>
      </dgm:t>
    </dgm:pt>
    <dgm:pt modelId="{CDC3314B-BE66-47DF-9D0F-A9DE556FEAA3}" type="sibTrans" cxnId="{2F97ACE1-ACA0-4F8F-9D20-F16B761FF57E}">
      <dgm:prSet/>
      <dgm:spPr/>
      <dgm:t>
        <a:bodyPr/>
        <a:lstStyle/>
        <a:p>
          <a:endParaRPr lang="ru-RU"/>
        </a:p>
      </dgm:t>
    </dgm:pt>
    <dgm:pt modelId="{AEA78721-F7F2-4B59-8FA8-3627EA5D77D5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СРЕДНИЙ </a:t>
          </a:r>
          <a:endParaRPr lang="ru-RU" sz="2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3712129-FA26-4DA2-B36E-D569CA4E77FE}" type="parTrans" cxnId="{768F1DCA-7CE6-4EC6-8E6E-D0A0E5E693CF}">
      <dgm:prSet/>
      <dgm:spPr/>
      <dgm:t>
        <a:bodyPr/>
        <a:lstStyle/>
        <a:p>
          <a:endParaRPr lang="ru-RU"/>
        </a:p>
      </dgm:t>
    </dgm:pt>
    <dgm:pt modelId="{2887A105-4349-4A43-B72D-1EC060063ECB}" type="sibTrans" cxnId="{768F1DCA-7CE6-4EC6-8E6E-D0A0E5E693CF}">
      <dgm:prSet/>
      <dgm:spPr/>
      <dgm:t>
        <a:bodyPr/>
        <a:lstStyle/>
        <a:p>
          <a:endParaRPr lang="ru-RU"/>
        </a:p>
      </dgm:t>
    </dgm:pt>
    <dgm:pt modelId="{FD2978D8-E1A5-4F51-B7B9-EB5940149A78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Компании, которые не попали в группы с высоким                                                                          или низким налоговым риском.</a:t>
          </a:r>
          <a:endParaRPr lang="ru-RU" sz="1600" b="1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47C128-B0BD-49FD-A4A3-7CD1098827BC}" type="parTrans" cxnId="{1D1A9D15-772D-4C41-9A24-4B152E0EB687}">
      <dgm:prSet/>
      <dgm:spPr/>
      <dgm:t>
        <a:bodyPr/>
        <a:lstStyle/>
        <a:p>
          <a:endParaRPr lang="ru-RU"/>
        </a:p>
      </dgm:t>
    </dgm:pt>
    <dgm:pt modelId="{84ACD60E-C1F0-4872-AFF0-578300917C54}" type="sibTrans" cxnId="{1D1A9D15-772D-4C41-9A24-4B152E0EB687}">
      <dgm:prSet/>
      <dgm:spPr/>
      <dgm:t>
        <a:bodyPr/>
        <a:lstStyle/>
        <a:p>
          <a:endParaRPr lang="ru-RU"/>
        </a:p>
      </dgm:t>
    </dgm:pt>
    <dgm:pt modelId="{414D15CB-CAF5-4233-BF8D-7D325D613C00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НИЗКИЙ</a:t>
          </a:r>
          <a:r>
            <a:rPr lang="en-US" sz="2200" b="1" dirty="0" smtClean="0"/>
            <a:t> </a:t>
          </a:r>
          <a:endParaRPr lang="ru-RU" sz="2200" b="1" dirty="0"/>
        </a:p>
      </dgm:t>
    </dgm:pt>
    <dgm:pt modelId="{AFDD8D32-5F90-4CD1-8485-1D4C15796F8A}" type="sibTrans" cxnId="{719E9E22-A295-42F5-BD41-39C6D647BEE3}">
      <dgm:prSet/>
      <dgm:spPr/>
      <dgm:t>
        <a:bodyPr/>
        <a:lstStyle/>
        <a:p>
          <a:endParaRPr lang="ru-RU"/>
        </a:p>
      </dgm:t>
    </dgm:pt>
    <dgm:pt modelId="{559D1CD1-D9EB-467D-877B-9D88751E2406}" type="parTrans" cxnId="{719E9E22-A295-42F5-BD41-39C6D647BEE3}">
      <dgm:prSet/>
      <dgm:spPr/>
      <dgm:t>
        <a:bodyPr/>
        <a:lstStyle/>
        <a:p>
          <a:endParaRPr lang="ru-RU"/>
        </a:p>
      </dgm:t>
    </dgm:pt>
    <dgm:pt modelId="{CC492C29-FE28-4041-97E2-AE834664F77B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Компания ведет реальную финансово-хозяйственную деятельность, своевременно и в полном объеме платит налоги. Для этого у организации есть все необходимые </a:t>
          </a:r>
          <a:r>
            <a:rPr lang="ru-RU" sz="16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ресурсы.</a:t>
          </a:r>
          <a:endParaRPr lang="ru-RU" sz="1600" b="1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1E80EA5-CBD5-4C42-817F-C76060DAD690}" type="parTrans" cxnId="{AD3E105C-9204-43A9-945A-C3E3380BA0E2}">
      <dgm:prSet/>
      <dgm:spPr/>
      <dgm:t>
        <a:bodyPr/>
        <a:lstStyle/>
        <a:p>
          <a:endParaRPr lang="ru-RU"/>
        </a:p>
      </dgm:t>
    </dgm:pt>
    <dgm:pt modelId="{A1392BA2-6C4D-45EF-9239-A54D2435BC47}" type="sibTrans" cxnId="{AD3E105C-9204-43A9-945A-C3E3380BA0E2}">
      <dgm:prSet/>
      <dgm:spPr/>
      <dgm:t>
        <a:bodyPr/>
        <a:lstStyle/>
        <a:p>
          <a:endParaRPr lang="ru-RU"/>
        </a:p>
      </dgm:t>
    </dgm:pt>
    <dgm:pt modelId="{7E526B6E-5227-4B44-876B-5934C9765B5B}" type="pres">
      <dgm:prSet presAssocID="{F7E85591-A047-4169-BFD8-8D1463FDA5C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924B70-2FD8-47C0-8026-F14676FCE95F}" type="pres">
      <dgm:prSet presAssocID="{414D15CB-CAF5-4233-BF8D-7D325D613C00}" presName="linNode" presStyleCnt="0"/>
      <dgm:spPr/>
    </dgm:pt>
    <dgm:pt modelId="{FCF69FFA-E03D-4D06-8424-9B1154EB32FE}" type="pres">
      <dgm:prSet presAssocID="{414D15CB-CAF5-4233-BF8D-7D325D613C00}" presName="parentText" presStyleLbl="node1" presStyleIdx="0" presStyleCnt="3" custLinFactX="1434" custLinFactNeighborX="100000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BFF244-B00F-45EC-BB72-791E088D65E7}" type="pres">
      <dgm:prSet presAssocID="{414D15CB-CAF5-4233-BF8D-7D325D613C00}" presName="descendantText" presStyleLbl="alignAccFollowNode1" presStyleIdx="0" presStyleCnt="3" custScaleY="150345" custLinFactNeighborX="-100000" custLinFactNeighborY="-33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0FA9D0-C75B-46D0-A8E5-4368F5006B69}" type="pres">
      <dgm:prSet presAssocID="{AFDD8D32-5F90-4CD1-8485-1D4C15796F8A}" presName="sp" presStyleCnt="0"/>
      <dgm:spPr/>
    </dgm:pt>
    <dgm:pt modelId="{A3BE5BD2-58BE-4310-8BD6-4A8F6158FEA2}" type="pres">
      <dgm:prSet presAssocID="{B02AA53E-7D78-451B-822F-AAAA1584A407}" presName="linNode" presStyleCnt="0"/>
      <dgm:spPr/>
    </dgm:pt>
    <dgm:pt modelId="{27EA4C84-7D16-4424-8E78-BD66093EF71E}" type="pres">
      <dgm:prSet presAssocID="{B02AA53E-7D78-451B-822F-AAAA1584A407}" presName="parentText" presStyleLbl="node1" presStyleIdx="1" presStyleCnt="3" custLinFactNeighborX="99546" custLinFactNeighborY="-330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ACA597-A8EE-4B63-A0DC-2E33288FEFAC}" type="pres">
      <dgm:prSet presAssocID="{B02AA53E-7D78-451B-822F-AAAA1584A407}" presName="descendantText" presStyleLbl="alignAccFollowNode1" presStyleIdx="1" presStyleCnt="3" custScaleY="136619" custLinFactNeighborX="-99956" custLinFactNeighborY="54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896C55-FBF8-4CCD-AA9F-654FA21461F5}" type="pres">
      <dgm:prSet presAssocID="{98C5BD19-9F0B-4C63-A3F4-3C522432B95C}" presName="sp" presStyleCnt="0"/>
      <dgm:spPr/>
    </dgm:pt>
    <dgm:pt modelId="{236C7037-9D2E-4937-A23C-CA0B01F44F4C}" type="pres">
      <dgm:prSet presAssocID="{AEA78721-F7F2-4B59-8FA8-3627EA5D77D5}" presName="linNode" presStyleCnt="0"/>
      <dgm:spPr/>
    </dgm:pt>
    <dgm:pt modelId="{CABED105-C74A-492A-91E3-C313962B4C98}" type="pres">
      <dgm:prSet presAssocID="{AEA78721-F7F2-4B59-8FA8-3627EA5D77D5}" presName="parentText" presStyleLbl="node1" presStyleIdx="2" presStyleCnt="3" custLinFactNeighborX="98382" custLinFactNeighborY="-705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FF9245-B55C-42C7-A382-5461DA7CD8B6}" type="pres">
      <dgm:prSet presAssocID="{AEA78721-F7F2-4B59-8FA8-3627EA5D77D5}" presName="descendantText" presStyleLbl="alignAccFollowNode1" presStyleIdx="2" presStyleCnt="3" custScaleX="97461" custScaleY="115676" custLinFactNeighborX="-99956" custLinFactNeighborY="-1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19E9E22-A295-42F5-BD41-39C6D647BEE3}" srcId="{F7E85591-A047-4169-BFD8-8D1463FDA5CD}" destId="{414D15CB-CAF5-4233-BF8D-7D325D613C00}" srcOrd="0" destOrd="0" parTransId="{559D1CD1-D9EB-467D-877B-9D88751E2406}" sibTransId="{AFDD8D32-5F90-4CD1-8485-1D4C15796F8A}"/>
    <dgm:cxn modelId="{3E7858C7-E680-439B-AAE9-42B9BA2A0BEF}" srcId="{414D15CB-CAF5-4233-BF8D-7D325D613C00}" destId="{CFDFC53C-DBE2-465D-BBA2-865B64EB5762}" srcOrd="0" destOrd="0" parTransId="{14353184-F83F-46CD-A02B-6E0D5CE0CCAB}" sibTransId="{278AB98E-04D4-411F-9550-61882BC0ACD9}"/>
    <dgm:cxn modelId="{1D1A9D15-772D-4C41-9A24-4B152E0EB687}" srcId="{AEA78721-F7F2-4B59-8FA8-3627EA5D77D5}" destId="{FD2978D8-E1A5-4F51-B7B9-EB5940149A78}" srcOrd="0" destOrd="0" parTransId="{8E47C128-B0BD-49FD-A4A3-7CD1098827BC}" sibTransId="{84ACD60E-C1F0-4872-AFF0-578300917C54}"/>
    <dgm:cxn modelId="{4B1B7D71-AD70-4C8F-AB46-DDF36CA024C1}" type="presOf" srcId="{AEA78721-F7F2-4B59-8FA8-3627EA5D77D5}" destId="{CABED105-C74A-492A-91E3-C313962B4C98}" srcOrd="0" destOrd="0" presId="urn:microsoft.com/office/officeart/2005/8/layout/vList5"/>
    <dgm:cxn modelId="{3FB05EB4-BDD4-482C-BE23-CC7DF3233B81}" type="presOf" srcId="{CFDFC53C-DBE2-465D-BBA2-865B64EB5762}" destId="{C4BFF244-B00F-45EC-BB72-791E088D65E7}" srcOrd="0" destOrd="0" presId="urn:microsoft.com/office/officeart/2005/8/layout/vList5"/>
    <dgm:cxn modelId="{FC65251F-A6CC-428C-943D-7D21C7DC7BEC}" type="presOf" srcId="{CC492C29-FE28-4041-97E2-AE834664F77B}" destId="{C4BFF244-B00F-45EC-BB72-791E088D65E7}" srcOrd="0" destOrd="1" presId="urn:microsoft.com/office/officeart/2005/8/layout/vList5"/>
    <dgm:cxn modelId="{2F97ACE1-ACA0-4F8F-9D20-F16B761FF57E}" srcId="{B02AA53E-7D78-451B-822F-AAAA1584A407}" destId="{40801F1E-509D-4634-9595-33301DB399B5}" srcOrd="0" destOrd="0" parTransId="{EF2EB989-11A2-46B3-8ECD-9B6D2C96F9EF}" sibTransId="{CDC3314B-BE66-47DF-9D0F-A9DE556FEAA3}"/>
    <dgm:cxn modelId="{E1ABC8D4-56A5-447B-9B7A-F0FFE0BC49BD}" type="presOf" srcId="{414D15CB-CAF5-4233-BF8D-7D325D613C00}" destId="{FCF69FFA-E03D-4D06-8424-9B1154EB32FE}" srcOrd="0" destOrd="0" presId="urn:microsoft.com/office/officeart/2005/8/layout/vList5"/>
    <dgm:cxn modelId="{768F1DCA-7CE6-4EC6-8E6E-D0A0E5E693CF}" srcId="{F7E85591-A047-4169-BFD8-8D1463FDA5CD}" destId="{AEA78721-F7F2-4B59-8FA8-3627EA5D77D5}" srcOrd="2" destOrd="0" parTransId="{23712129-FA26-4DA2-B36E-D569CA4E77FE}" sibTransId="{2887A105-4349-4A43-B72D-1EC060063ECB}"/>
    <dgm:cxn modelId="{85553F14-06A6-4F4B-9949-A06C5D5557D4}" srcId="{F7E85591-A047-4169-BFD8-8D1463FDA5CD}" destId="{B02AA53E-7D78-451B-822F-AAAA1584A407}" srcOrd="1" destOrd="0" parTransId="{857F300A-3FF5-404A-BB25-746260DE9782}" sibTransId="{98C5BD19-9F0B-4C63-A3F4-3C522432B95C}"/>
    <dgm:cxn modelId="{4F0F2D5B-5089-422C-919F-5A02BE2B4712}" type="presOf" srcId="{FD2978D8-E1A5-4F51-B7B9-EB5940149A78}" destId="{7FFF9245-B55C-42C7-A382-5461DA7CD8B6}" srcOrd="0" destOrd="0" presId="urn:microsoft.com/office/officeart/2005/8/layout/vList5"/>
    <dgm:cxn modelId="{F7C71F1D-A24D-411D-925D-E8C0DFDD25AD}" type="presOf" srcId="{F7E85591-A047-4169-BFD8-8D1463FDA5CD}" destId="{7E526B6E-5227-4B44-876B-5934C9765B5B}" srcOrd="0" destOrd="0" presId="urn:microsoft.com/office/officeart/2005/8/layout/vList5"/>
    <dgm:cxn modelId="{59E0273D-94B3-426A-9F35-6FDA3BC620A2}" type="presOf" srcId="{B02AA53E-7D78-451B-822F-AAAA1584A407}" destId="{27EA4C84-7D16-4424-8E78-BD66093EF71E}" srcOrd="0" destOrd="0" presId="urn:microsoft.com/office/officeart/2005/8/layout/vList5"/>
    <dgm:cxn modelId="{9B1133EE-0E12-47BF-A834-702952158460}" type="presOf" srcId="{40801F1E-509D-4634-9595-33301DB399B5}" destId="{AFACA597-A8EE-4B63-A0DC-2E33288FEFAC}" srcOrd="0" destOrd="0" presId="urn:microsoft.com/office/officeart/2005/8/layout/vList5"/>
    <dgm:cxn modelId="{AD3E105C-9204-43A9-945A-C3E3380BA0E2}" srcId="{414D15CB-CAF5-4233-BF8D-7D325D613C00}" destId="{CC492C29-FE28-4041-97E2-AE834664F77B}" srcOrd="1" destOrd="0" parTransId="{01E80EA5-CBD5-4C42-817F-C76060DAD690}" sibTransId="{A1392BA2-6C4D-45EF-9239-A54D2435BC47}"/>
    <dgm:cxn modelId="{3DE54424-E17E-40FB-BDBB-2AF1EFCD5A7F}" type="presParOf" srcId="{7E526B6E-5227-4B44-876B-5934C9765B5B}" destId="{B1924B70-2FD8-47C0-8026-F14676FCE95F}" srcOrd="0" destOrd="0" presId="urn:microsoft.com/office/officeart/2005/8/layout/vList5"/>
    <dgm:cxn modelId="{177F43FA-518D-4FFD-A36E-95BBEC5A0E3A}" type="presParOf" srcId="{B1924B70-2FD8-47C0-8026-F14676FCE95F}" destId="{FCF69FFA-E03D-4D06-8424-9B1154EB32FE}" srcOrd="0" destOrd="0" presId="urn:microsoft.com/office/officeart/2005/8/layout/vList5"/>
    <dgm:cxn modelId="{C6B2BDAE-5999-4DC5-97CA-0141759A729D}" type="presParOf" srcId="{B1924B70-2FD8-47C0-8026-F14676FCE95F}" destId="{C4BFF244-B00F-45EC-BB72-791E088D65E7}" srcOrd="1" destOrd="0" presId="urn:microsoft.com/office/officeart/2005/8/layout/vList5"/>
    <dgm:cxn modelId="{B907AF99-C8C1-47EC-8CCA-21EDB253138D}" type="presParOf" srcId="{7E526B6E-5227-4B44-876B-5934C9765B5B}" destId="{590FA9D0-C75B-46D0-A8E5-4368F5006B69}" srcOrd="1" destOrd="0" presId="urn:microsoft.com/office/officeart/2005/8/layout/vList5"/>
    <dgm:cxn modelId="{E0DA77B4-FCB0-43FF-8388-BA20CDD47133}" type="presParOf" srcId="{7E526B6E-5227-4B44-876B-5934C9765B5B}" destId="{A3BE5BD2-58BE-4310-8BD6-4A8F6158FEA2}" srcOrd="2" destOrd="0" presId="urn:microsoft.com/office/officeart/2005/8/layout/vList5"/>
    <dgm:cxn modelId="{00AE2A72-6155-4982-8BD7-13AB87B39098}" type="presParOf" srcId="{A3BE5BD2-58BE-4310-8BD6-4A8F6158FEA2}" destId="{27EA4C84-7D16-4424-8E78-BD66093EF71E}" srcOrd="0" destOrd="0" presId="urn:microsoft.com/office/officeart/2005/8/layout/vList5"/>
    <dgm:cxn modelId="{8C22708A-51E3-40F6-8E05-7F084ACA9571}" type="presParOf" srcId="{A3BE5BD2-58BE-4310-8BD6-4A8F6158FEA2}" destId="{AFACA597-A8EE-4B63-A0DC-2E33288FEFAC}" srcOrd="1" destOrd="0" presId="urn:microsoft.com/office/officeart/2005/8/layout/vList5"/>
    <dgm:cxn modelId="{22D88FA2-BCA8-45ED-AE25-C29B68A53E3B}" type="presParOf" srcId="{7E526B6E-5227-4B44-876B-5934C9765B5B}" destId="{2B896C55-FBF8-4CCD-AA9F-654FA21461F5}" srcOrd="3" destOrd="0" presId="urn:microsoft.com/office/officeart/2005/8/layout/vList5"/>
    <dgm:cxn modelId="{8AE49FED-DE3E-4404-9613-6ADFF0B127B6}" type="presParOf" srcId="{7E526B6E-5227-4B44-876B-5934C9765B5B}" destId="{236C7037-9D2E-4937-A23C-CA0B01F44F4C}" srcOrd="4" destOrd="0" presId="urn:microsoft.com/office/officeart/2005/8/layout/vList5"/>
    <dgm:cxn modelId="{0B0C9B5D-2453-418D-8ADA-DC74F0C311E1}" type="presParOf" srcId="{236C7037-9D2E-4937-A23C-CA0B01F44F4C}" destId="{CABED105-C74A-492A-91E3-C313962B4C98}" srcOrd="0" destOrd="0" presId="urn:microsoft.com/office/officeart/2005/8/layout/vList5"/>
    <dgm:cxn modelId="{FC4CE9D1-7FF3-4DD5-BB89-E56E92A38D46}" type="presParOf" srcId="{236C7037-9D2E-4937-A23C-CA0B01F44F4C}" destId="{7FFF9245-B55C-42C7-A382-5461DA7CD8B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BFF244-B00F-45EC-BB72-791E088D65E7}">
      <dsp:nvSpPr>
        <dsp:cNvPr id="0" name=""/>
        <dsp:cNvSpPr/>
      </dsp:nvSpPr>
      <dsp:spPr>
        <a:xfrm rot="5400000">
          <a:off x="1800572" y="-1796212"/>
          <a:ext cx="2116550" cy="5708974"/>
        </a:xfrm>
        <a:prstGeom prst="round2Same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2000" b="1" kern="1200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Компания ведет реальную финансово-хозяйственную деятельность, своевременно и в полном объеме платит налоги. Для этого у организации есть все необходимые </a:t>
          </a: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ресурсы.</a:t>
          </a:r>
          <a:endParaRPr lang="ru-RU" sz="1600" b="1" kern="1200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4361" y="103320"/>
        <a:ext cx="5605653" cy="1909908"/>
      </dsp:txXfrm>
    </dsp:sp>
    <dsp:sp modelId="{FCF69FFA-E03D-4D06-8424-9B1154EB32FE}">
      <dsp:nvSpPr>
        <dsp:cNvPr id="0" name=""/>
        <dsp:cNvSpPr/>
      </dsp:nvSpPr>
      <dsp:spPr>
        <a:xfrm>
          <a:off x="5717694" y="176308"/>
          <a:ext cx="3211298" cy="1759744"/>
        </a:xfrm>
        <a:prstGeom prst="round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НИЗКИЙ</a:t>
          </a:r>
          <a:r>
            <a:rPr lang="en-US" sz="2200" b="1" kern="1200" dirty="0" smtClean="0"/>
            <a:t> </a:t>
          </a:r>
          <a:endParaRPr lang="ru-RU" sz="2200" b="1" kern="1200" dirty="0"/>
        </a:p>
      </dsp:txBody>
      <dsp:txXfrm>
        <a:off x="5803598" y="262212"/>
        <a:ext cx="3039490" cy="1587936"/>
      </dsp:txXfrm>
    </dsp:sp>
    <dsp:sp modelId="{AFACA597-A8EE-4B63-A0DC-2E33288FEFAC}">
      <dsp:nvSpPr>
        <dsp:cNvPr id="0" name=""/>
        <dsp:cNvSpPr/>
      </dsp:nvSpPr>
      <dsp:spPr>
        <a:xfrm rot="5400000">
          <a:off x="1898602" y="389150"/>
          <a:ext cx="1923316" cy="5708974"/>
        </a:xfrm>
        <a:prstGeom prst="round2Same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just" defTabSz="7112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Компания не платит налоги или платит их в минимальном размере, не обладает достаточными ресурсами для ведения деятельности. Обладает признаками фирмы, используемой для получения необоснованной налоговой выгоды, в том числе третьими лицами. </a:t>
          </a:r>
          <a:endParaRPr lang="ru-RU" sz="1600" b="1" kern="1200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774" y="2375868"/>
        <a:ext cx="5615085" cy="1735538"/>
      </dsp:txXfrm>
    </dsp:sp>
    <dsp:sp modelId="{27EA4C84-7D16-4424-8E78-BD66093EF71E}">
      <dsp:nvSpPr>
        <dsp:cNvPr id="0" name=""/>
        <dsp:cNvSpPr/>
      </dsp:nvSpPr>
      <dsp:spPr>
        <a:xfrm>
          <a:off x="5687416" y="2228796"/>
          <a:ext cx="3211298" cy="1759744"/>
        </a:xfrm>
        <a:prstGeom prst="roundRect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ВЫСОКИЙ</a:t>
          </a:r>
          <a:endParaRPr lang="ru-RU" sz="2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73320" y="2314700"/>
        <a:ext cx="3039490" cy="1587936"/>
      </dsp:txXfrm>
    </dsp:sp>
    <dsp:sp modelId="{7FFF9245-B55C-42C7-A382-5461DA7CD8B6}">
      <dsp:nvSpPr>
        <dsp:cNvPr id="0" name=""/>
        <dsp:cNvSpPr/>
      </dsp:nvSpPr>
      <dsp:spPr>
        <a:xfrm rot="5400000">
          <a:off x="1976264" y="2296410"/>
          <a:ext cx="1628481" cy="5569462"/>
        </a:xfrm>
        <a:prstGeom prst="round2Same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Компании, которые не попали в группы с высоким                                                                          или низким налоговым риском.</a:t>
          </a:r>
          <a:endParaRPr lang="ru-RU" sz="1600" b="1" kern="1200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5774" y="4346396"/>
        <a:ext cx="5489966" cy="1469489"/>
      </dsp:txXfrm>
    </dsp:sp>
    <dsp:sp modelId="{CABED105-C74A-492A-91E3-C313962B4C98}">
      <dsp:nvSpPr>
        <dsp:cNvPr id="0" name=""/>
        <dsp:cNvSpPr/>
      </dsp:nvSpPr>
      <dsp:spPr>
        <a:xfrm>
          <a:off x="5626453" y="4092183"/>
          <a:ext cx="3214437" cy="1759744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СРЕДНИЙ </a:t>
          </a:r>
          <a:endParaRPr lang="ru-RU" sz="22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12357" y="4178087"/>
        <a:ext cx="3042629" cy="15879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E49B769-AD26-4B14-B989-B43BD286E25D}" type="datetimeFigureOut">
              <a:rPr lang="ru-RU"/>
              <a:pPr>
                <a:defRPr/>
              </a:pPr>
              <a:t>14.08.2018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9938" y="746125"/>
            <a:ext cx="5268912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21940"/>
            <a:ext cx="5447030" cy="4473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38A24B7-FB4A-4B90-8166-F5BA637512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2826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4298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298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988" algn="l" defTabSz="104298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298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975" algn="l" defTabSz="104298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69938" y="746125"/>
            <a:ext cx="5268912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539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27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7555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DC8E0-140E-468E-B659-C6C7D15F891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BDC129-F045-48A0-B5AB-90BE8974AB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8BDBF-43A8-4E38-A9BB-91359842611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5" cy="717550"/>
          </a:xfrm>
        </p:spPr>
        <p:txBody>
          <a:bodyPr/>
          <a:lstStyle>
            <a:lvl1pPr algn="ctr">
              <a:defRPr sz="27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393D66AE-83C9-48D3-910A-1754771FF30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0B2309-73F1-41CF-B4BB-0814EB55C01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lIns="104306" tIns="52153" rIns="104306" bIns="52153" rtlCol="0">
            <a:normAutofit/>
          </a:bodyPr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458944-8D1C-4F5F-ADDB-243BB142BB1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2E3380-B121-4752-9CA6-751EF6472BD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ED3843-0D61-4E20-AAF6-069B5D3ED86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88" y="539750"/>
            <a:ext cx="85883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69" tIns="52135" rIns="104269" bIns="521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088" y="1763713"/>
            <a:ext cx="8588375" cy="533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69" tIns="52135" rIns="104269" bIns="521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534988" y="7008813"/>
            <a:ext cx="249555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69" tIns="52135" rIns="104269" bIns="52135" numCol="1" anchor="ctr" anchorCtr="0" compatLnSpc="1">
            <a:prstTxWarp prst="textNoShape">
              <a:avLst/>
            </a:prstTxWarp>
          </a:bodyPr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652838" y="7008813"/>
            <a:ext cx="3387725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69" tIns="52135" rIns="104269" bIns="52135" numCol="1" anchor="ctr" anchorCtr="0" compatLnSpc="1">
            <a:prstTxWarp prst="textNoShape">
              <a:avLst/>
            </a:prstTxWarp>
          </a:bodyPr>
          <a:lstStyle>
            <a:lvl1pPr algn="ctr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9736138" y="6661150"/>
            <a:ext cx="723900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69" tIns="52135" rIns="104269" bIns="52135" numCol="1" anchor="ctr" anchorCtr="0" compatLnSpc="1">
            <a:prstTxWarp prst="textNoShape">
              <a:avLst/>
            </a:prstTxWarp>
          </a:bodyPr>
          <a:lstStyle>
            <a:lvl1pPr algn="ctr" defTabSz="1043056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 sz="2700" smtClean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94756C88-06F3-46ED-A7E6-1BF5565C29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61" r:id="rId3"/>
    <p:sldLayoutId id="2147483675" r:id="rId4"/>
    <p:sldLayoutId id="2147483676" r:id="rId5"/>
    <p:sldLayoutId id="2147483660" r:id="rId6"/>
    <p:sldLayoutId id="2147483659" r:id="rId7"/>
    <p:sldLayoutId id="2147483658" r:id="rId8"/>
    <p:sldLayoutId id="2147483657" r:id="rId9"/>
    <p:sldLayoutId id="2147483677" r:id="rId10"/>
    <p:sldLayoutId id="2147483678" r:id="rId11"/>
  </p:sldLayoutIdLst>
  <p:hf hdr="0" ftr="0" dt="0"/>
  <p:txStyles>
    <p:titleStyle>
      <a:lvl1pPr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2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4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6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8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3538" algn="l" defTabSz="1042988" rtl="0" fontAlgn="base">
        <a:spcBef>
          <a:spcPct val="20000"/>
        </a:spcBef>
        <a:spcAft>
          <a:spcPct val="0"/>
        </a:spcAft>
        <a:buFont typeface="+mj-lt"/>
        <a:defRPr sz="370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algn="l" defTabSz="1042988" rtl="0" fontAlgn="base">
        <a:spcBef>
          <a:spcPct val="20000"/>
        </a:spcBef>
        <a:spcAft>
          <a:spcPct val="0"/>
        </a:spcAft>
        <a:buFont typeface="Arial" pitchFamily="34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2988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60363" algn="just" defTabSz="1042988" rtl="0" fontAlgn="base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1925" algn="l" defTabSz="1042988" rtl="0" fontAlgn="base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st.ru/" TargetMode="External"/><Relationship Id="rId13" Type="http://schemas.openxmlformats.org/officeDocument/2006/relationships/hyperlink" Target="http://kommersant.ru/bankruptcy" TargetMode="External"/><Relationship Id="rId3" Type="http://schemas.openxmlformats.org/officeDocument/2006/relationships/hyperlink" Target="http://www.fssprus.ru/" TargetMode="External"/><Relationship Id="rId7" Type="http://schemas.openxmlformats.org/officeDocument/2006/relationships/hyperlink" Target="http://www.banki.ru/" TargetMode="External"/><Relationship Id="rId12" Type="http://schemas.openxmlformats.org/officeDocument/2006/relationships/hyperlink" Target="http://iecp.ru/ep/ep-verification" TargetMode="External"/><Relationship Id="rId2" Type="http://schemas.openxmlformats.org/officeDocument/2006/relationships/hyperlink" Target="http://www.fira.ru/" TargetMode="Externa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rosreestr.ru/" TargetMode="External"/><Relationship Id="rId11" Type="http://schemas.openxmlformats.org/officeDocument/2006/relationships/hyperlink" Target="http://notice.crc.ru/" TargetMode="External"/><Relationship Id="rId5" Type="http://schemas.openxmlformats.org/officeDocument/2006/relationships/hyperlink" Target="http://akot.rosmintrud.ru/ot/organizations" TargetMode="External"/><Relationship Id="rId10" Type="http://schemas.openxmlformats.org/officeDocument/2006/relationships/hyperlink" Target="http://www.fsrar.ru/" TargetMode="External"/><Relationship Id="rId4" Type="http://schemas.openxmlformats.org/officeDocument/2006/relationships/hyperlink" Target="http://www.arbitr.ru/" TargetMode="External"/><Relationship Id="rId9" Type="http://schemas.openxmlformats.org/officeDocument/2006/relationships/hyperlink" Target="http://www.fedresurs.ru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0" y="6661154"/>
            <a:ext cx="725488" cy="6969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 smtClean="0">
              <a:solidFill>
                <a:prstClr val="white"/>
              </a:solidFill>
            </a:endParaRPr>
          </a:p>
          <a:p>
            <a:pPr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3555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0629" y="763588"/>
            <a:ext cx="128270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136652" y="2412479"/>
            <a:ext cx="8726407" cy="1413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050" tIns="52025" rIns="104050" bIns="52025">
            <a:spAutoFit/>
          </a:bodyPr>
          <a:lstStyle/>
          <a:p>
            <a:pPr defTabSz="1035665">
              <a:defRPr/>
            </a:pPr>
            <a:r>
              <a:rPr lang="ru-RU" sz="2800" b="1" dirty="0" smtClean="0">
                <a:solidFill>
                  <a:srgbClr val="104E7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Риски, связанные с выбором недобросовестного </a:t>
            </a:r>
            <a:r>
              <a:rPr lang="ru-RU" sz="2800" b="1" dirty="0" smtClean="0">
                <a:solidFill>
                  <a:srgbClr val="104E7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контрагента</a:t>
            </a:r>
            <a:endParaRPr lang="ru-RU" sz="2800" b="1" dirty="0" smtClean="0">
              <a:solidFill>
                <a:srgbClr val="104E7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035665">
              <a:defRPr/>
            </a:pPr>
            <a:endParaRPr lang="ru-RU" sz="2900" dirty="0">
              <a:solidFill>
                <a:srgbClr val="104E72"/>
              </a:solidFill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0" name="TextBox 42"/>
          <p:cNvSpPr txBox="1">
            <a:spLocks noChangeArrowheads="1"/>
          </p:cNvSpPr>
          <p:nvPr/>
        </p:nvSpPr>
        <p:spPr bwMode="auto">
          <a:xfrm>
            <a:off x="631825" y="6756400"/>
            <a:ext cx="9347200" cy="474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050" tIns="52025" rIns="104050" bIns="52025">
            <a:spAutoFit/>
          </a:bodyPr>
          <a:lstStyle/>
          <a:p>
            <a:pPr algn="ctr" defTabSz="1035665">
              <a:defRPr/>
            </a:pPr>
            <a:r>
              <a:rPr lang="ru-RU" sz="2400" b="1" dirty="0" smtClean="0">
                <a:solidFill>
                  <a:srgbClr val="104E72"/>
                </a:solidFill>
                <a:latin typeface="Arial Narrow" pitchFamily="34" charset="0"/>
                <a:cs typeface="Aharoni" pitchFamily="2" charset="-79"/>
              </a:rPr>
              <a:t>201</a:t>
            </a:r>
            <a:r>
              <a:rPr lang="en-US" sz="2400" b="1" dirty="0" smtClean="0">
                <a:solidFill>
                  <a:srgbClr val="104E72"/>
                </a:solidFill>
                <a:latin typeface="Arial Narrow" pitchFamily="34" charset="0"/>
                <a:cs typeface="Aharoni" pitchFamily="2" charset="-79"/>
              </a:rPr>
              <a:t>8</a:t>
            </a:r>
            <a:endParaRPr lang="ru-RU" sz="2400" b="1" dirty="0">
              <a:solidFill>
                <a:srgbClr val="104E72"/>
              </a:solidFill>
              <a:latin typeface="Arial Narrow" pitchFamily="34" charset="0"/>
              <a:cs typeface="Aharoni" pitchFamily="2" charset="-79"/>
            </a:endParaRPr>
          </a:p>
        </p:txBody>
      </p:sp>
      <p:sp>
        <p:nvSpPr>
          <p:cNvPr id="23558" name="TextBox 42"/>
          <p:cNvSpPr txBox="1">
            <a:spLocks noChangeArrowheads="1"/>
          </p:cNvSpPr>
          <p:nvPr/>
        </p:nvSpPr>
        <p:spPr bwMode="auto">
          <a:xfrm>
            <a:off x="738187" y="4687370"/>
            <a:ext cx="9124871" cy="1767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050" tIns="52025" rIns="104050" bIns="52025">
            <a:spAutoFit/>
          </a:bodyPr>
          <a:lstStyle/>
          <a:p>
            <a:pPr algn="ctr" defTabSz="1042988"/>
            <a:r>
              <a:rPr lang="ru-RU" sz="3000" b="1" dirty="0" smtClean="0">
                <a:solidFill>
                  <a:srgbClr val="104E72"/>
                </a:solidFill>
                <a:latin typeface="Arial Narrow" pitchFamily="34" charset="0"/>
                <a:cs typeface="Aharoni" pitchFamily="2" charset="-79"/>
              </a:rPr>
              <a:t> </a:t>
            </a:r>
            <a:r>
              <a:rPr lang="ru-RU" sz="2400" b="1" dirty="0" err="1" smtClean="0">
                <a:solidFill>
                  <a:srgbClr val="104E7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И.о</a:t>
            </a:r>
            <a:r>
              <a:rPr lang="ru-RU" sz="2400" b="1" dirty="0" smtClean="0">
                <a:solidFill>
                  <a:srgbClr val="104E7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начальника контрольно-аналитического отдела УФНС России по Тульской области</a:t>
            </a:r>
          </a:p>
          <a:p>
            <a:pPr algn="ctr" defTabSz="1042988"/>
            <a:endParaRPr lang="ru-RU" sz="3000" b="1" dirty="0" smtClean="0">
              <a:solidFill>
                <a:srgbClr val="104E72"/>
              </a:solidFill>
              <a:latin typeface="Arial Narrow" pitchFamily="34" charset="0"/>
              <a:cs typeface="Aharoni" pitchFamily="2" charset="-79"/>
            </a:endParaRPr>
          </a:p>
          <a:p>
            <a:pPr algn="ctr" defTabSz="1042988"/>
            <a:r>
              <a:rPr lang="ru-RU" sz="2400" b="1" dirty="0" smtClean="0">
                <a:solidFill>
                  <a:srgbClr val="104E7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Кристина Владимировна Волкова </a:t>
            </a:r>
            <a:endParaRPr lang="ru-RU" sz="2400" b="1" dirty="0">
              <a:solidFill>
                <a:srgbClr val="104E7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85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799395" y="828303"/>
            <a:ext cx="9599867" cy="608226"/>
          </a:xfr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ЧИСТОТА СРЕДЫ И УПРАВЛЕНИЕ РИСКАМИ:</a:t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КОНТРОЛЬНО-АНАЛИТИЧЕСКИЕ ОТДЕЛЫ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54212" y="3132559"/>
            <a:ext cx="8712968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3912" algn="just">
              <a:spcBef>
                <a:spcPts val="0"/>
              </a:spcBef>
            </a:pP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схем уклонения от уплаты налогов, определение их участников, организаторов и бенефициаров</a:t>
            </a:r>
          </a:p>
          <a:p>
            <a:pPr marL="353912" algn="just">
              <a:spcBef>
                <a:spcPts val="600"/>
              </a:spcBef>
            </a:pP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Пресечение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схем уклонения от уплаты налогов, в том числе экстерриториального характера, путем скоординированной работы налоговых и других контрольно-надзорных и правоохранительных органов</a:t>
            </a:r>
          </a:p>
          <a:p>
            <a:pPr marL="353912" algn="just">
              <a:spcBef>
                <a:spcPts val="600"/>
              </a:spcBef>
            </a:pP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нарушений налогового законодательства и побуждение к добровольному отказу от применения схем уклонения от уплаты налогов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49015" t="39150" r="27754" b="23751"/>
          <a:stretch/>
        </p:blipFill>
        <p:spPr>
          <a:xfrm>
            <a:off x="665813" y="4885144"/>
            <a:ext cx="561056" cy="504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49015" t="26550" r="27754" b="37050"/>
          <a:stretch/>
        </p:blipFill>
        <p:spPr>
          <a:xfrm>
            <a:off x="670699" y="4080859"/>
            <a:ext cx="561600" cy="50897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815" b="64815" l="48125" r="73333">
                        <a14:foregroundMark x1="68073" y1="53796" x2="68073" y2="53796"/>
                        <a14:foregroundMark x1="64531" y1="58611" x2="64531" y2="58611"/>
                        <a14:foregroundMark x1="53125" y1="57037" x2="57865" y2="57407"/>
                        <a14:foregroundMark x1="55677" y1="52593" x2="52604" y2="52130"/>
                        <a14:foregroundMark x1="53385" y1="32037" x2="50260" y2="50185"/>
                        <a14:foregroundMark x1="58438" y1="41759" x2="65208" y2="31111"/>
                        <a14:foregroundMark x1="66719" y1="37963" x2="69479" y2="58056"/>
                        <a14:foregroundMark x1="69740" y1="57407" x2="51823" y2="61111"/>
                        <a14:foregroundMark x1="50365" y1="60463" x2="71615" y2="60278"/>
                        <a14:foregroundMark x1="70938" y1="59074" x2="72240" y2="62315"/>
                        <a14:foregroundMark x1="53698" y1="29259" x2="49375" y2="34259"/>
                        <a14:foregroundMark x1="50729" y1="30093" x2="66302" y2="27593"/>
                        <a14:foregroundMark x1="66042" y1="29074" x2="54688" y2="27037"/>
                        <a14:foregroundMark x1="50677" y1="58056" x2="50052" y2="62870"/>
                        <a14:foregroundMark x1="68073" y1="61111" x2="71615" y2="35556"/>
                        <a14:foregroundMark x1="66042" y1="30833" x2="69583" y2="40370"/>
                        <a14:foregroundMark x1="69688" y1="31019" x2="50729" y2="27407"/>
                        <a14:foregroundMark x1="50729" y1="29630" x2="49479" y2="61944"/>
                        <a14:foregroundMark x1="51563" y1="61667" x2="66302" y2="62130"/>
                        <a14:foregroundMark x1="57135" y1="59259" x2="53906" y2="37130"/>
                        <a14:foregroundMark x1="57240" y1="32222" x2="54896" y2="47037"/>
                        <a14:foregroundMark x1="54583" y1="41852" x2="63854" y2="33704"/>
                        <a14:foregroundMark x1="53021" y1="28611" x2="60677" y2="56667"/>
                        <a14:backgroundMark x1="62760" y1="44444" x2="62760" y2="44444"/>
                        <a14:backgroundMark x1="63854" y1="43056" x2="61198" y2="46852"/>
                        <a14:backgroundMark x1="61302" y1="43611" x2="64063" y2="47130"/>
                        <a14:backgroundMark x1="64063" y1="47500" x2="60677" y2="41574"/>
                        <a14:backgroundMark x1="62187" y1="40833" x2="64635" y2="44074"/>
                        <a14:backgroundMark x1="63958" y1="41389" x2="64948" y2="43611"/>
                        <a14:backgroundMark x1="64740" y1="43611" x2="63958" y2="49074"/>
                        <a14:backgroundMark x1="64531" y1="47685" x2="60104" y2="48056"/>
                        <a14:backgroundMark x1="60885" y1="43889" x2="61875" y2="49352"/>
                        <a14:backgroundMark x1="65052" y1="44907" x2="64167" y2="49352"/>
                        <a14:backgroundMark x1="62552" y1="49722" x2="60313" y2="47870"/>
                        <a14:backgroundMark x1="62187" y1="41204" x2="60104" y2="42593"/>
                        <a14:backgroundMark x1="60885" y1="40648" x2="65208" y2="42037"/>
                        <a14:backgroundMark x1="65208" y1="41852" x2="64323" y2="49907"/>
                      </a14:backgroundRemoval>
                    </a14:imgEffect>
                  </a14:imgLayer>
                </a14:imgProps>
              </a:ext>
            </a:extLst>
          </a:blip>
          <a:srcRect l="49015" t="26550" r="27754" b="37050"/>
          <a:stretch/>
        </p:blipFill>
        <p:spPr>
          <a:xfrm>
            <a:off x="665269" y="3228960"/>
            <a:ext cx="561600" cy="508978"/>
          </a:xfrm>
          <a:prstGeom prst="rect">
            <a:avLst/>
          </a:prstGeom>
        </p:spPr>
      </p:pic>
      <p:sp>
        <p:nvSpPr>
          <p:cNvPr id="2" name="Молния 1"/>
          <p:cNvSpPr/>
          <p:nvPr/>
        </p:nvSpPr>
        <p:spPr>
          <a:xfrm>
            <a:off x="901251" y="3376464"/>
            <a:ext cx="180309" cy="222305"/>
          </a:xfrm>
          <a:prstGeom prst="lightningBol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46300" y="5940871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езультат: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равных конкурентных условий для ведения бизнеса в результате пресечения схем уклонения от уплаты налогов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36160" y1="37808" x2="36160" y2="37808"/>
                        <a14:foregroundMark x1="41397" y1="63836" x2="41397" y2="63836"/>
                        <a14:foregroundMark x1="29177" y1="78356" x2="29177" y2="78356"/>
                        <a14:foregroundMark x1="12469" y1="85205" x2="12469" y2="85205"/>
                        <a14:foregroundMark x1="75062" y1="12877" x2="75062" y2="12877"/>
                        <a14:foregroundMark x1="11222" y1="59178" x2="6983" y2="608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895" y="6098485"/>
            <a:ext cx="972397" cy="88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081560" y="1908423"/>
            <a:ext cx="85136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Оперативное устранение схем уклонения от уплаты налогов в наиболее рисковых секторах экономики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9736138" y="6661150"/>
            <a:ext cx="723900" cy="696913"/>
          </a:xfrm>
        </p:spPr>
        <p:txBody>
          <a:bodyPr/>
          <a:lstStyle/>
          <a:p>
            <a:pPr>
              <a:defRPr/>
            </a:pPr>
            <a:fld id="{8BEDC8E0-140E-468E-B659-C6C7D15F8913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96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1619495"/>
              </p:ext>
            </p:extLst>
          </p:nvPr>
        </p:nvGraphicFramePr>
        <p:xfrm>
          <a:off x="962025" y="1476376"/>
          <a:ext cx="8777164" cy="56197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26220" y="540272"/>
            <a:ext cx="8580438" cy="648073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КОМПАНИЙ,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ОТНЕСЕННЫХ К ТОЙ ИЛИ ИНОЙ ГРУППЕ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РИСКА (СУР компании)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212141578"/>
              </p:ext>
            </p:extLst>
          </p:nvPr>
        </p:nvGraphicFramePr>
        <p:xfrm>
          <a:off x="882205" y="1260352"/>
          <a:ext cx="8928993" cy="59767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60708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684287"/>
            <a:ext cx="8633147" cy="6411838"/>
          </a:xfrm>
        </p:spPr>
        <p:txBody>
          <a:bodyPr/>
          <a:lstStyle/>
          <a:p>
            <a:pPr lvl="0" algn="ctr">
              <a:spcBef>
                <a:spcPct val="0"/>
              </a:spcBef>
            </a:pPr>
            <a:r>
              <a:rPr lang="ru-RU" sz="2400" b="1" dirty="0" smtClean="0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 САЙТАХ ФНС РОССИИ МОЖНО УЗНАТЬ:       </a:t>
            </a:r>
            <a:r>
              <a:rPr lang="ru-RU" sz="2000" b="1" dirty="0" smtClean="0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ct val="0"/>
              </a:spcBef>
            </a:pPr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buFontTx/>
              <a:buChar char="-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тех, кого через суд лишили права участвовать в компании или управлять ею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spcBef>
                <a:spcPts val="0"/>
              </a:spcBef>
            </a:pP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buFontTx/>
              <a:buChar char="-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дисквалифицированных лицах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spcBef>
                <a:spcPts val="0"/>
              </a:spcBef>
              <a:buFontTx/>
              <a:buChar char="-"/>
            </a:pP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buFontTx/>
              <a:buChar char="-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ликвидации, реорганизации, уменьшении уставного капитала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spcBef>
                <a:spcPts val="0"/>
              </a:spcBef>
              <a:buFontTx/>
              <a:buChar char="-"/>
            </a:pP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buFontTx/>
              <a:buChar char="-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юр. лицах, имеющих задолженность по уплате налогов и/или не представляющих налоговую отчетность более года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spcBef>
                <a:spcPts val="0"/>
              </a:spcBef>
              <a:buFontTx/>
              <a:buChar char="-"/>
            </a:pP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0"/>
              </a:spcBef>
              <a:buFontTx/>
              <a:buChar char="-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находится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 организация по месту массовой регистрации юридических лиц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ts val="0"/>
              </a:spcBef>
            </a:pP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многое другое.</a:t>
            </a:r>
          </a:p>
          <a:p>
            <a:pPr lvl="0" algn="ctr">
              <a:spcBef>
                <a:spcPct val="0"/>
              </a:spcBef>
            </a:pPr>
            <a:endParaRPr lang="ru-RU" sz="1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102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684287"/>
            <a:ext cx="8633147" cy="6411838"/>
          </a:xfrm>
        </p:spPr>
        <p:txBody>
          <a:bodyPr/>
          <a:lstStyle/>
          <a:p>
            <a:pPr lvl="0" algn="ctr">
              <a:spcBef>
                <a:spcPct val="0"/>
              </a:spcBef>
            </a:pPr>
            <a:r>
              <a:rPr lang="ru-RU" sz="2400" b="1" dirty="0" smtClean="0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ИНЫЕ ИНФОРМАЦИОННЫЕ РЕСУРСЫ:        </a:t>
            </a:r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sz="16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fira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sz="16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ru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мощная поисково-аналитическая система. </a:t>
            </a:r>
          </a:p>
          <a:p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u="sng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гувм.мвд.рф</a:t>
            </a:r>
            <a:r>
              <a:rPr lang="ru-RU" sz="1600" b="1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b="1" u="sng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services</a:t>
            </a:r>
            <a:r>
              <a:rPr lang="ru-RU" sz="1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автоматическая служба проверки документов, включая данные паспортов (возможны задержки ответа);</a:t>
            </a:r>
          </a:p>
          <a:p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sz="16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fssprus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sz="16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ru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реестр должников организаций и предпринимателей по исполнительным производствам;</a:t>
            </a:r>
          </a:p>
          <a:p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www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.</a:t>
            </a:r>
            <a:r>
              <a:rPr lang="en-US" sz="16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arbitr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.</a:t>
            </a:r>
            <a:r>
              <a:rPr lang="en-US" sz="16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ru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проверка на сайте ВС РФ;</a:t>
            </a:r>
          </a:p>
          <a:p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://</a:t>
            </a:r>
            <a:r>
              <a:rPr lang="en-US" sz="16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akot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.</a:t>
            </a:r>
            <a:r>
              <a:rPr lang="en-US" sz="16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rosmintrud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.</a:t>
            </a:r>
            <a:r>
              <a:rPr lang="en-US" sz="16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ru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/</a:t>
            </a:r>
            <a:r>
              <a:rPr lang="en-US" sz="16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ot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/</a:t>
            </a:r>
            <a:r>
              <a:rPr lang="en-US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organizations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реестр аккредитованных организаций оказывающих услуги в области охраны труда (например, при аттестации рабочих мест);</a:t>
            </a:r>
          </a:p>
          <a:p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www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.</a:t>
            </a:r>
            <a:r>
              <a:rPr lang="en-US" sz="16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rosreestr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.</a:t>
            </a:r>
            <a:r>
              <a:rPr lang="en-US" sz="16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ru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можно узнать о кадастровой стоимости земельных участков в целях уплаты земельного налога;</a:t>
            </a:r>
          </a:p>
          <a:p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www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.</a:t>
            </a:r>
            <a:r>
              <a:rPr lang="en-US" sz="16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banki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.</a:t>
            </a:r>
            <a:r>
              <a:rPr lang="en-US" sz="16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ru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информационный портал всех банков страны;</a:t>
            </a:r>
          </a:p>
          <a:p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www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.</a:t>
            </a:r>
            <a:r>
              <a:rPr lang="en-US" sz="16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gost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.</a:t>
            </a:r>
            <a:r>
              <a:rPr lang="en-US" sz="16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ru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единый реестр сертификатов соответствия;</a:t>
            </a:r>
          </a:p>
          <a:p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www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.</a:t>
            </a:r>
            <a:r>
              <a:rPr lang="en-US" sz="16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fedresurs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.</a:t>
            </a:r>
            <a:r>
              <a:rPr lang="en-US" sz="16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ru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проверка контрагентов на несостоятельность;</a:t>
            </a:r>
          </a:p>
          <a:p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www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.</a:t>
            </a:r>
            <a:r>
              <a:rPr lang="en-US" sz="16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fsrar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.</a:t>
            </a:r>
            <a:r>
              <a:rPr lang="en-US" sz="16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ru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проверка лицензий;</a:t>
            </a:r>
          </a:p>
          <a:p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notice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.</a:t>
            </a:r>
            <a:r>
              <a:rPr lang="en-US" sz="16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crc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.</a:t>
            </a:r>
            <a:r>
              <a:rPr lang="en-US" sz="16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ru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какие виды деятельности осуществляет потенциальный контрагент;</a:t>
            </a:r>
          </a:p>
          <a:p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iecp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.</a:t>
            </a:r>
            <a:r>
              <a:rPr lang="en-US" sz="16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ru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/</a:t>
            </a:r>
            <a:r>
              <a:rPr lang="en-US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ep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/</a:t>
            </a:r>
            <a:r>
              <a:rPr lang="en-US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ep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-</a:t>
            </a:r>
            <a:r>
              <a:rPr lang="en-US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verification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проверка сертификата электронной подписи Этих сервисов сейчас десятки, если не сотни. Достаточно набрать в поисковике ваше пожелание и все будет как на ладони;</a:t>
            </a:r>
          </a:p>
          <a:p>
            <a:r>
              <a:rPr lang="ru-RU" sz="16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6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kommersant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.</a:t>
            </a:r>
            <a:r>
              <a:rPr lang="en-US" sz="1600" b="1" u="sng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ru</a:t>
            </a:r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/</a:t>
            </a:r>
            <a:r>
              <a:rPr lang="en-US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bankruptcy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база объявлений о банкротстве.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так далее.</a:t>
            </a:r>
          </a:p>
          <a:p>
            <a:pPr lvl="0" algn="ctr">
              <a:spcBef>
                <a:spcPct val="0"/>
              </a:spcBef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314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908148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финансово-хозяйственной деятельности с высоким налоговым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риском (12-ый критерий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самостоятельной оценки рисков для налогоплательщиков,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утвержденный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приказом ФНС России от 30.05.2007 № ММ-3-06/333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@).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EDC8E0-140E-468E-B659-C6C7D15F8913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388538160"/>
              </p:ext>
            </p:extLst>
          </p:nvPr>
        </p:nvGraphicFramePr>
        <p:xfrm>
          <a:off x="810196" y="7092999"/>
          <a:ext cx="288032" cy="72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94172" y="2460599"/>
            <a:ext cx="921702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оценке налоговых рисков, которые могут быть связаны с характером взаимоотношений с некоторыми контрагентами, налогоплательщику рекомендуется исследовать следующие признаки:</a:t>
            </a:r>
          </a:p>
          <a:p>
            <a:pPr algn="just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личных контактов руководства (уполномоченных должностных лиц) компании-поставщика и руководства (уполномоченных должностных лиц) компании-покупателя при обсуждении условий поставок, а также при подписании договоров;</a:t>
            </a: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отсутствие документального подтверждения полномочий руководителя компании-контрагента, копий документа, удостоверяющего его личность;</a:t>
            </a: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отсутствие документального подтверждения полномочий представителя контрагента, копий документа, удостоверяющего его личность;</a:t>
            </a: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отсутствие информации о фактическом местонахождении контрагента, а также о местонахождении складских и/или производственных и/или торговых площадей;</a:t>
            </a: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отсутствие информации о способе получения сведений о контрагенте (нет рекламы в СМИ, нет рекомендаций партнеров или других лиц, нет сайта контрагента и т.п.). При этом негативность данного признака усугубляется наличием доступной информации (например, в СМИ, наружная реклама, Интернет-сайты и т.д.) о других участниках рынка (в том числе производителях) идентичных (аналогичных) товаров (работ, услуг), в том числе предлагающих свои товары (работы, услуги) по более низким ценам;</a:t>
            </a: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отсутствие информации о государственной регистрации контрагента в ЕГРЮЛ (общий доступ, официальный сайт ФНС России www.nalog.ru).</a:t>
            </a:r>
          </a:p>
          <a:p>
            <a:pPr algn="just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подобных признаков свидетельствует о высокой степени риска квалификации подобного контрагента налоговыми органами как проблемного (или "однодневки"), а сделки, совершенные с таким контрагентом, сомнительными.</a:t>
            </a:r>
          </a:p>
        </p:txBody>
      </p:sp>
    </p:spTree>
    <p:extLst>
      <p:ext uri="{BB962C8B-B14F-4D97-AF65-F5344CB8AC3E}">
        <p14:creationId xmlns:p14="http://schemas.microsoft.com/office/powerpoint/2010/main" val="292375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0000-08-137\Pictures\Лого ФНС\FNS_logo_reduced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573" y="540271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739188" y="5220791"/>
            <a:ext cx="648072" cy="2088232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74700" y="4068663"/>
            <a:ext cx="9144000" cy="914400"/>
          </a:xfrm>
          <a:prstGeom prst="rect">
            <a:avLst/>
          </a:prstGeom>
        </p:spPr>
        <p:txBody>
          <a:bodyPr vert="horz" wrap="square" lIns="104288" tIns="52144" rIns="104288" bIns="52144" rtlCol="0" anchor="ctr">
            <a:noAutofit/>
          </a:bodyPr>
          <a:lstStyle/>
          <a:p>
            <a:pPr algn="ctr" defTabSz="1042872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81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000002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Ppt0000025</Template>
  <TotalTime>2992</TotalTime>
  <Words>486</Words>
  <Application>Microsoft Office PowerPoint</Application>
  <PresentationFormat>Произвольный</PresentationFormat>
  <Paragraphs>62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Ppt0000025</vt:lpstr>
      <vt:lpstr>Презентация PowerPoint</vt:lpstr>
      <vt:lpstr>ЧИСТОТА СРЕДЫ И УПРАВЛЕНИЕ РИСКАМИ: КОНТРОЛЬНО-АНАЛИТИЧЕСКИЕ ОТДЕЛЫ</vt:lpstr>
      <vt:lpstr>ХАРАКТЕРИСТИКИ КОМПАНИЙ, ОТНЕСЕННЫХ К ТОЙ ИЛИ ИНОЙ ГРУППЕ РИСКА (СУР компании)</vt:lpstr>
      <vt:lpstr>Презентация PowerPoint</vt:lpstr>
      <vt:lpstr>Презентация PowerPoint</vt:lpstr>
      <vt:lpstr>Ведение финансово-хозяйственной деятельности с высоким налоговым риском (12-ый критерий самостоятельной оценки рисков для налогоплательщиков, утвержденный приказом ФНС России от 30.05.2007 № ММ-3-06/333@). </vt:lpstr>
      <vt:lpstr>Презентация PowerPoint</vt:lpstr>
    </vt:vector>
  </TitlesOfParts>
  <Company>МИ ФНС России по ЦФО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9951-00-293</dc:creator>
  <cp:lastModifiedBy>Дятлова Ирина Михайловна</cp:lastModifiedBy>
  <cp:revision>396</cp:revision>
  <cp:lastPrinted>2018-01-12T13:27:15Z</cp:lastPrinted>
  <dcterms:created xsi:type="dcterms:W3CDTF">2013-04-29T10:36:37Z</dcterms:created>
  <dcterms:modified xsi:type="dcterms:W3CDTF">2018-08-14T13:30:52Z</dcterms:modified>
</cp:coreProperties>
</file>