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5"/>
  </p:notesMasterIdLst>
  <p:sldIdLst>
    <p:sldId id="345" r:id="rId2"/>
    <p:sldId id="335" r:id="rId3"/>
    <p:sldId id="338" r:id="rId4"/>
    <p:sldId id="337" r:id="rId5"/>
    <p:sldId id="336" r:id="rId6"/>
    <p:sldId id="339" r:id="rId7"/>
    <p:sldId id="341" r:id="rId8"/>
    <p:sldId id="340" r:id="rId9"/>
    <p:sldId id="342" r:id="rId10"/>
    <p:sldId id="343" r:id="rId11"/>
    <p:sldId id="344" r:id="rId12"/>
    <p:sldId id="346" r:id="rId13"/>
    <p:sldId id="347" r:id="rId14"/>
  </p:sldIdLst>
  <p:sldSz cx="10693400" cy="7561263"/>
  <p:notesSz cx="6794500" cy="9982200"/>
  <p:embeddedFontLs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520700" indent="-63500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042988" indent="-128588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563688" indent="-192088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85975" indent="-257175" algn="l" defTabSz="1042988" rtl="0" eaLnBrk="0" fontAlgn="base" hangingPunct="0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FFFFFF"/>
    <a:srgbClr val="00CC00"/>
    <a:srgbClr val="00FF00"/>
    <a:srgbClr val="F8F8F8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290" autoAdjust="0"/>
  </p:normalViewPr>
  <p:slideViewPr>
    <p:cSldViewPr>
      <p:cViewPr varScale="1">
        <p:scale>
          <a:sx n="95" d="100"/>
          <a:sy n="95" d="100"/>
        </p:scale>
        <p:origin x="-1578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I7154-APP014\DiskG\&#1053;&#1072;%20&#1087;&#1086;&#1076;&#1087;&#1080;&#1089;&#1100;%20&#1069;&#1062;&#1055;\00%20&#1056;&#1091;&#1082;&#1086;&#1074;&#1086;&#1076;&#1089;&#1090;&#1074;&#1086;\&#1046;&#1091;&#1082;&#1086;&#1074;&#1072;%20&#1054;.&#1040;\&#1050;%20&#1076;&#1086;&#1082;&#1083;&#1072;&#1076;&#1091;%20&#1051;_&#1089;&#1083;&#1072;&#1081;&#1076;&#1099;\&#1052;&#1080;&#1075;&#1088;&#1072;&#1094;&#1080;&#1103;%20&#1088;&#1077;&#1086;&#1088;&#1075;&#1072;&#1085;&#1080;&#1079;&#1072;&#1094;&#1080;&#110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>
                <a:solidFill>
                  <a:srgbClr val="002060"/>
                </a:solidFill>
              </a:rPr>
              <a:t>Количество</a:t>
            </a:r>
            <a:r>
              <a:rPr lang="ru-RU" sz="2000" baseline="0">
                <a:solidFill>
                  <a:srgbClr val="002060"/>
                </a:solidFill>
              </a:rPr>
              <a:t> мигрирующих и реорганизуемых юридических лиц </a:t>
            </a:r>
          </a:p>
          <a:p>
            <a:pPr>
              <a:defRPr/>
            </a:pPr>
            <a:r>
              <a:rPr lang="ru-RU" sz="2000" baseline="0">
                <a:solidFill>
                  <a:srgbClr val="002060"/>
                </a:solidFill>
              </a:rPr>
              <a:t>на территории Тульской области</a:t>
            </a:r>
            <a:endParaRPr lang="ru-RU" sz="2000">
              <a:solidFill>
                <a:srgbClr val="002060"/>
              </a:solidFill>
            </a:endParaRP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459049658792651"/>
          <c:y val="0.15749447437491365"/>
          <c:w val="0.71381812073490813"/>
          <c:h val="0.75876260533222817"/>
        </c:manualLayout>
      </c:layout>
      <c:areaChart>
        <c:grouping val="standar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Миграция</c:v>
                </c:pt>
              </c:strCache>
            </c:strRef>
          </c:tx>
          <c:spPr>
            <a:solidFill>
              <a:srgbClr val="00B0F0">
                <a:alpha val="95000"/>
              </a:srgbClr>
            </a:solidFill>
            <a:ln w="19050">
              <a:solidFill>
                <a:schemeClr val="tx1"/>
              </a:solidFill>
            </a:ln>
          </c:spPr>
          <c:cat>
            <c:strRef>
              <c:f>Лист1!$B$3:$E$3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1 полугодие 2018</c:v>
                </c:pt>
              </c:strCache>
            </c:strRef>
          </c:cat>
          <c:val>
            <c:numRef>
              <c:f>Лист1!$B$4:$E$4</c:f>
              <c:numCache>
                <c:formatCode>General</c:formatCode>
                <c:ptCount val="4"/>
                <c:pt idx="0">
                  <c:v>243</c:v>
                </c:pt>
                <c:pt idx="1">
                  <c:v>98</c:v>
                </c:pt>
                <c:pt idx="2">
                  <c:v>88</c:v>
                </c:pt>
                <c:pt idx="3">
                  <c:v>44</c:v>
                </c:pt>
              </c:numCache>
            </c:numRef>
          </c:val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Реорганизация</c:v>
                </c:pt>
              </c:strCache>
            </c:strRef>
          </c:tx>
          <c:spPr>
            <a:solidFill>
              <a:srgbClr val="FF0000"/>
            </a:solidFill>
            <a:ln w="25400">
              <a:solidFill>
                <a:schemeClr val="bg1"/>
              </a:solidFill>
            </a:ln>
          </c:spPr>
          <c:cat>
            <c:strRef>
              <c:f>Лист1!$B$3:$E$3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1 полугодие 2018</c:v>
                </c:pt>
              </c:strCache>
            </c:strRef>
          </c:cat>
          <c:val>
            <c:numRef>
              <c:f>Лист1!$B$5:$E$5</c:f>
              <c:numCache>
                <c:formatCode>General</c:formatCode>
                <c:ptCount val="4"/>
                <c:pt idx="0">
                  <c:v>57</c:v>
                </c:pt>
                <c:pt idx="1">
                  <c:v>60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788544"/>
        <c:axId val="63790080"/>
      </c:areaChart>
      <c:catAx>
        <c:axId val="63788544"/>
        <c:scaling>
          <c:orientation val="minMax"/>
        </c:scaling>
        <c:delete val="0"/>
        <c:axPos val="b"/>
        <c:majorGridlines>
          <c:spPr>
            <a:ln w="3175">
              <a:solidFill>
                <a:schemeClr val="tx1">
                  <a:tint val="75000"/>
                  <a:shade val="95000"/>
                  <a:satMod val="105000"/>
                  <a:alpha val="19000"/>
                </a:schemeClr>
              </a:solidFill>
              <a:prstDash val="sysDot"/>
            </a:ln>
          </c:spPr>
        </c:majorGridlines>
        <c:majorTickMark val="none"/>
        <c:minorTickMark val="none"/>
        <c:tickLblPos val="nextTo"/>
        <c:spPr>
          <a:ln w="9525">
            <a:prstDash val="sysDot"/>
          </a:ln>
        </c:spPr>
        <c:txPr>
          <a:bodyPr/>
          <a:lstStyle/>
          <a:p>
            <a:pPr>
              <a:defRPr sz="1600"/>
            </a:pPr>
            <a:endParaRPr lang="ru-RU"/>
          </a:p>
        </c:txPr>
        <c:crossAx val="63790080"/>
        <c:crosses val="autoZero"/>
        <c:auto val="1"/>
        <c:lblAlgn val="ctr"/>
        <c:lblOffset val="100"/>
        <c:noMultiLvlLbl val="0"/>
      </c:catAx>
      <c:valAx>
        <c:axId val="63790080"/>
        <c:scaling>
          <c:orientation val="minMax"/>
        </c:scaling>
        <c:delete val="0"/>
        <c:axPos val="l"/>
        <c:majorGridlines>
          <c:spPr>
            <a:ln cmpd="dbl">
              <a:solidFill>
                <a:schemeClr val="tx1"/>
              </a:solidFill>
              <a:prstDash val="sysDash"/>
              <a:headEnd type="none"/>
            </a:ln>
            <a:effectLst>
              <a:glow>
                <a:schemeClr val="accent1">
                  <a:alpha val="40000"/>
                </a:schemeClr>
              </a:glow>
              <a:outerShdw blurRad="50800" dist="50800" dir="5400000" sx="1000" sy="1000" algn="ctr" rotWithShape="0">
                <a:schemeClr val="bg1"/>
              </a:outerShdw>
            </a:effectLst>
          </c:spPr>
        </c:majorGridlines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63788544"/>
        <c:crosses val="autoZero"/>
        <c:crossBetween val="midCat"/>
      </c:valAx>
    </c:plotArea>
    <c:legend>
      <c:legendPos val="l"/>
      <c:layout>
        <c:manualLayout>
          <c:xMode val="edge"/>
          <c:yMode val="edge"/>
          <c:x val="0.38542731972543509"/>
          <c:y val="0.42171850434126845"/>
          <c:w val="0.35703485758653097"/>
          <c:h val="0.23255202283921314"/>
        </c:manualLayout>
      </c:layout>
      <c:overlay val="1"/>
      <c:txPr>
        <a:bodyPr/>
        <a:lstStyle/>
        <a:p>
          <a:pPr>
            <a:defRPr sz="3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b="1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FA03B50-56BE-4F06-A296-C87F2FF7E28C}" type="datetimeFigureOut">
              <a:rPr lang="ru-RU"/>
              <a:pPr>
                <a:defRPr/>
              </a:pPr>
              <a:t>15.08.2018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50888" y="749300"/>
            <a:ext cx="5292725" cy="3743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41863"/>
            <a:ext cx="5435600" cy="4492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82138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82138"/>
            <a:ext cx="2944813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1626B37-EAFF-429A-A0B7-006369EE7B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0450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626B37-EAFF-429A-A0B7-006369EE7B9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7241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699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71D66-6C4C-49C6-9C45-EAB358F2F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6201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AF834-95A9-4C2A-8DF8-9C272EEB27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6278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DFAAD-8DCD-4327-8E6F-71A9353B26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431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9C47D-4B94-4C17-95B6-314D69DF70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138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CA8DC-BADA-4408-9520-6B672A173A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347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21015-5C56-416D-8359-7D0378D3B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8894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5881-F2D2-48BE-9F3A-5300D28A2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247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97326-B73C-409E-B9A1-6D92030C4A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36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BAD59-CA9A-4144-8740-9C32D0AD5B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2969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B5573-B31B-4504-A2C9-FA90E3034E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2653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F852-EDC1-4DDE-9EE5-0DA6FA1654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228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400"/>
              </a:lnSpc>
              <a:defRPr sz="27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C480611-D0F5-42E2-9371-1BF2AA36F0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4" r:id="rId1"/>
    <p:sldLayoutId id="2147484175" r:id="rId2"/>
    <p:sldLayoutId id="2147484176" r:id="rId3"/>
    <p:sldLayoutId id="2147484177" r:id="rId4"/>
    <p:sldLayoutId id="2147484178" r:id="rId5"/>
    <p:sldLayoutId id="2147484169" r:id="rId6"/>
    <p:sldLayoutId id="2147484179" r:id="rId7"/>
    <p:sldLayoutId id="2147484180" r:id="rId8"/>
    <p:sldLayoutId id="2147484170" r:id="rId9"/>
    <p:sldLayoutId id="2147484171" r:id="rId10"/>
    <p:sldLayoutId id="2147484172" r:id="rId11"/>
    <p:sldLayoutId id="2147484173" r:id="rId12"/>
  </p:sldLayoutIdLst>
  <p:hf hd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ervice.nalog.ru/vyp/" TargetMode="External"/><Relationship Id="rId2" Type="http://schemas.openxmlformats.org/officeDocument/2006/relationships/hyperlink" Target="https://egrul.nalog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se.fedresurs.ru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013"/>
            <a:ext cx="8561388" cy="4248150"/>
          </a:xfrm>
        </p:spPr>
        <p:txBody>
          <a:bodyPr/>
          <a:lstStyle/>
          <a:p>
            <a:pPr algn="ctr">
              <a:defRPr/>
            </a:pPr>
            <a:r>
              <a:rPr lang="ru-RU" sz="4400" dirty="0"/>
              <a:t>Формирование открытой и прозрачной деловой среды, аспекты достоверности сведений ЕГРЮЛ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5437188"/>
            <a:ext cx="8561388" cy="1658937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defRPr/>
            </a:pP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Выступление начальника Правового отдела №2 МРИ ФНС России №10 по Тульской области</a:t>
            </a:r>
            <a:endParaRPr lang="ru-RU" alt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А.Е. </a:t>
            </a:r>
            <a:r>
              <a:rPr lang="ru-RU" altLang="ru-RU" sz="28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Лаленкова</a:t>
            </a:r>
            <a:endParaRPr lang="en-US" alt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>
              <a:defRPr/>
            </a:pPr>
            <a:endParaRPr lang="ru-RU" b="1" dirty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sz="2700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266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10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372" y="420457"/>
            <a:ext cx="5688632" cy="674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3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11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34532" y="118834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26220" y="657428"/>
            <a:ext cx="8640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Ответственность за </a:t>
            </a:r>
            <a:r>
              <a:rPr lang="ru-RU" dirty="0" smtClean="0"/>
              <a:t>нарушения законодательства о государственной регистрации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6" y="1546225"/>
            <a:ext cx="8856984" cy="5546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3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1116335"/>
            <a:ext cx="8561139" cy="115212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400" dirty="0" smtClean="0"/>
              <a:t>электронные сервисы, с помощью которых можно проверить себя и своих контрагентов 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2340471"/>
            <a:ext cx="8561139" cy="4755654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Электронный сервис </a:t>
            </a:r>
            <a:r>
              <a:rPr lang="ru-RU" sz="2400" dirty="0">
                <a:solidFill>
                  <a:schemeClr val="tx1"/>
                </a:solidFill>
              </a:rPr>
              <a:t>"Риски бизнеса: проверь себя и контрагента", раздел "Сведения о государственной регистрации юридических лиц, индивидуальных предпринимателей, крестьянских (фермерских) хозяйств", на сайте ФНС России по адресам </a:t>
            </a:r>
            <a:r>
              <a:rPr lang="ru-RU" sz="2400" dirty="0">
                <a:solidFill>
                  <a:srgbClr val="002060"/>
                </a:solidFill>
                <a:hlinkClick r:id="rId2"/>
              </a:rPr>
              <a:t>https://egrul.nalog.ru</a:t>
            </a:r>
            <a:r>
              <a:rPr lang="ru-RU" sz="2400" dirty="0" smtClean="0">
                <a:solidFill>
                  <a:srgbClr val="002060"/>
                </a:solidFill>
                <a:hlinkClick r:id="rId2"/>
              </a:rPr>
              <a:t>/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  <a:r>
              <a:rPr lang="ru-RU" sz="2400" dirty="0">
                <a:solidFill>
                  <a:srgbClr val="002060"/>
                </a:solidFill>
                <a:hlinkClick r:id="rId3"/>
              </a:rPr>
              <a:t>https://service.nalog.ru/vyp</a:t>
            </a:r>
            <a:r>
              <a:rPr lang="ru-RU" sz="2400" dirty="0" smtClean="0">
                <a:solidFill>
                  <a:srgbClr val="002060"/>
                </a:solidFill>
                <a:hlinkClick r:id="rId3"/>
              </a:rPr>
              <a:t>/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;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- реестр </a:t>
            </a:r>
            <a:r>
              <a:rPr lang="ru-RU" sz="2400" dirty="0">
                <a:solidFill>
                  <a:schemeClr val="tx1"/>
                </a:solidFill>
              </a:rPr>
              <a:t>на сайте Единого федерального реестра сведений о фактах деятельности юридических лиц </a:t>
            </a:r>
            <a:r>
              <a:rPr lang="ru-RU" sz="2400" dirty="0" smtClean="0">
                <a:solidFill>
                  <a:schemeClr val="tx1"/>
                </a:solidFill>
              </a:rPr>
              <a:t>(ЕФРС) по </a:t>
            </a:r>
            <a:r>
              <a:rPr lang="ru-RU" sz="2400" dirty="0">
                <a:solidFill>
                  <a:schemeClr val="tx1"/>
                </a:solidFill>
              </a:rPr>
              <a:t>адресу </a:t>
            </a:r>
            <a:r>
              <a:rPr lang="ru-RU" sz="2400" dirty="0">
                <a:solidFill>
                  <a:schemeClr val="tx1"/>
                </a:solidFill>
                <a:hlinkClick r:id="rId4"/>
              </a:rPr>
              <a:t>http://se.fedresurs.ru</a:t>
            </a:r>
            <a:r>
              <a:rPr lang="ru-RU" sz="2400" dirty="0" smtClean="0">
                <a:solidFill>
                  <a:schemeClr val="tx1"/>
                </a:solidFill>
                <a:hlinkClick r:id="rId4"/>
              </a:rPr>
              <a:t>/</a:t>
            </a:r>
            <a:r>
              <a:rPr lang="ru-RU" sz="2400" dirty="0" smtClean="0">
                <a:solidFill>
                  <a:schemeClr val="tx1"/>
                </a:solidFill>
              </a:rPr>
              <a:t>.  Формирование </a:t>
            </a:r>
            <a:r>
              <a:rPr lang="ru-RU" sz="2400" dirty="0">
                <a:solidFill>
                  <a:schemeClr val="tx1"/>
                </a:solidFill>
              </a:rPr>
              <a:t>и ведение ЕФРС осуществляются специализированным оператором - ЗАО "Интерфакс".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A21015-5C56-416D-8359-7D0378D3BE9B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280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060551"/>
            <a:ext cx="8561139" cy="4035574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БЛАГОДАРЮ ЗА ВНИМАНИЕ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A21015-5C56-416D-8359-7D0378D3BE9B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0506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2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222" name="Прямоугольник 9221"/>
          <p:cNvSpPr/>
          <p:nvPr/>
        </p:nvSpPr>
        <p:spPr>
          <a:xfrm>
            <a:off x="590600" y="2268463"/>
            <a:ext cx="90730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► при </a:t>
            </a:r>
            <a:r>
              <a:rPr lang="ru-RU" sz="1600" dirty="0"/>
              <a:t>наличии обоснованных сомнений проводить проверку достоверности сведений, включаемых и включенных в ЕГРЮЛ (подпункт 4.2 статьи 9 Закона N 129-ФЗ);</a:t>
            </a:r>
          </a:p>
          <a:p>
            <a:endParaRPr lang="ru-RU" sz="1600" dirty="0"/>
          </a:p>
          <a:p>
            <a:r>
              <a:rPr lang="ru-RU" sz="1600" dirty="0"/>
              <a:t>► </a:t>
            </a:r>
            <a:r>
              <a:rPr lang="ru-RU" sz="1600" dirty="0" smtClean="0"/>
              <a:t>в </a:t>
            </a:r>
            <a:r>
              <a:rPr lang="ru-RU" sz="1600" dirty="0"/>
              <a:t>случае невыполнения юридическим лицом обязанности по представлению достоверных сведений о юридическом лице вносить в ЕГРЮЛ запись о недостоверности содержащихся в нем сведений о юридическом лице (пункт 6 статьи 11 Федерального закона N 129-ФЗ);</a:t>
            </a:r>
          </a:p>
          <a:p>
            <a:endParaRPr lang="ru-RU" sz="1600" dirty="0"/>
          </a:p>
          <a:p>
            <a:r>
              <a:rPr lang="ru-RU" sz="1600" dirty="0"/>
              <a:t>► </a:t>
            </a:r>
            <a:r>
              <a:rPr lang="ru-RU" sz="1600" dirty="0" smtClean="0"/>
              <a:t>реализована </a:t>
            </a:r>
            <a:r>
              <a:rPr lang="ru-RU" sz="1600" dirty="0"/>
              <a:t>возможность направления в регистрирующий орган заявления физического лица о недостоверности сведений о нем в ЕГРЮЛ (Форма N Р34001) (пункт 5 статьи 11 Федерального закона N 129-ФЗ);</a:t>
            </a:r>
          </a:p>
          <a:p>
            <a:endParaRPr lang="ru-RU" sz="1600" dirty="0"/>
          </a:p>
          <a:p>
            <a:r>
              <a:rPr lang="ru-RU" sz="1600" dirty="0"/>
              <a:t>► </a:t>
            </a:r>
            <a:r>
              <a:rPr lang="ru-RU" sz="1600" dirty="0" smtClean="0"/>
              <a:t>реализована </a:t>
            </a:r>
            <a:r>
              <a:rPr lang="ru-RU" sz="1600" dirty="0"/>
              <a:t>возможность направления в регистрирующий орган письменного возражения относительно предстоящей внесения изменений и сведений в ЕГРЮЛ (Форма N Р38001) (пункт 6 статьи 9 Федерального закона N 129-ФЗ);</a:t>
            </a:r>
          </a:p>
          <a:p>
            <a:endParaRPr lang="ru-RU" sz="1600" dirty="0"/>
          </a:p>
          <a:p>
            <a:r>
              <a:rPr lang="ru-RU" sz="1600" dirty="0"/>
              <a:t>► </a:t>
            </a:r>
            <a:r>
              <a:rPr lang="ru-RU" sz="1600" dirty="0" smtClean="0"/>
              <a:t>введен </a:t>
            </a:r>
            <a:r>
              <a:rPr lang="ru-RU" sz="1600" dirty="0"/>
              <a:t>временный запрет на создание новых юридических лиц и на участие в управлении существующими юридическими лицами для тех граждан, которые ранее проявили недобросовестность, уклонившись от совершения необходимых действий по прекращению юридического лица в предусмотренных законом процедурах ликвидации или банкротства (подпункт "ф" пункта 1 статьи 23 Закона N 129-ФЗ)</a:t>
            </a:r>
          </a:p>
        </p:txBody>
      </p:sp>
      <p:sp>
        <p:nvSpPr>
          <p:cNvPr id="9223" name="TextBox 9222"/>
          <p:cNvSpPr txBox="1"/>
          <p:nvPr/>
        </p:nvSpPr>
        <p:spPr>
          <a:xfrm>
            <a:off x="1386260" y="855663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224" name="Прямоугольник 9223"/>
          <p:cNvSpPr/>
          <p:nvPr/>
        </p:nvSpPr>
        <p:spPr>
          <a:xfrm>
            <a:off x="882204" y="599147"/>
            <a:ext cx="9073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Основные изменения и дополнения, внесенные Федеральным законом от 30.03.2015 N 67-ФЗ в Федеральный закон от 08.08.2001 N 129-ФЗ "О государственной регистрации юридических лиц и индивидуальных предпринимателей"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3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2204" y="398463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Для реализации права на проверку сведений, включаемых и включенных в ЕГРЮЛ, принят подзаконный акт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2204" y="1476375"/>
            <a:ext cx="88569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В соответствии с пунктами 4.3 и 6 статьи 9, пунктом 5 статьи 11 Федерального закона от 8 августа 2001 года N 129-ФЗ "О государственной регистрации юридических лиц и индивидуальных предпринимателей", подпунктами 5.9.52 - 5.9.54 Положения о Федеральной налоговой службе, утвержденного постановлением Правительства Российской Федерации от 30 сентября 2004 года N 506 "Об утверждении Положения о Федеральной налоговой службе" утвержден</a:t>
            </a:r>
          </a:p>
          <a:p>
            <a:pPr algn="just"/>
            <a:endParaRPr lang="ru-RU" sz="1600" dirty="0"/>
          </a:p>
          <a:p>
            <a:pPr algn="just"/>
            <a:r>
              <a:rPr lang="ru-RU" sz="1600" dirty="0"/>
              <a:t>Приказ ФНС России от 11.02.2016 N ММВ-7-14/72@ "Об утверждении оснований, условий и способов проведения указанных в пункте 4.2 статьи 9 Федерального закона "О государственной регистрации юридических лиц и индивидуальных предпринимателей" мероприятий, порядка использования результатов этих мероприятий, формы письменного возражения относительно предстоящей государственной регистрации изменений устава юридического лица или предстоящего внесения сведений в Единый государственный реестр юридических лиц, формы заявления физического лица о недостоверности сведений о нем в Едином государственном реестре юридических лиц" (Зарегистрировано в Минюсте России 20.05.2016 N 42195) (Основания и Порядок).</a:t>
            </a:r>
          </a:p>
          <a:p>
            <a:pPr algn="just"/>
            <a:endParaRPr lang="ru-RU" sz="1600" dirty="0"/>
          </a:p>
          <a:p>
            <a:pPr algn="just"/>
            <a:endParaRPr lang="ru-RU" sz="1600" dirty="0"/>
          </a:p>
          <a:p>
            <a:pPr algn="just"/>
            <a:r>
              <a:rPr lang="ru-RU" sz="1600" dirty="0"/>
              <a:t>Официальный интернет-портал правовой информации http://www.pravo.gov.ru, 9 февраля 2016 года N 0001201602090021</a:t>
            </a:r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87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Прямая со стрелкой 38"/>
          <p:cNvCxnSpPr/>
          <p:nvPr/>
        </p:nvCxnSpPr>
        <p:spPr>
          <a:xfrm flipH="1">
            <a:off x="9091117" y="4653884"/>
            <a:ext cx="579404" cy="1782573"/>
          </a:xfrm>
          <a:prstGeom prst="straightConnector1">
            <a:avLst/>
          </a:prstGeom>
          <a:ln w="1270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4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82875" y="855664"/>
            <a:ext cx="3095625" cy="63813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Способы</a:t>
            </a:r>
          </a:p>
          <a:p>
            <a:pPr>
              <a:defRPr/>
            </a:pPr>
            <a:r>
              <a:rPr lang="ru-RU" dirty="0"/>
              <a:t>1. изучение имеющихся у </a:t>
            </a:r>
            <a:r>
              <a:rPr lang="ru-RU" dirty="0" smtClean="0"/>
              <a:t>РО документов </a:t>
            </a:r>
            <a:r>
              <a:rPr lang="ru-RU" dirty="0"/>
              <a:t>и </a:t>
            </a:r>
            <a:r>
              <a:rPr lang="ru-RU" dirty="0" smtClean="0"/>
              <a:t>сведений</a:t>
            </a:r>
          </a:p>
          <a:p>
            <a:pPr>
              <a:defRPr/>
            </a:pPr>
            <a:r>
              <a:rPr lang="ru-RU" dirty="0" smtClean="0"/>
              <a:t>2</a:t>
            </a:r>
            <a:r>
              <a:rPr lang="ru-RU" dirty="0"/>
              <a:t>. получения необходимых объяснений от </a:t>
            </a:r>
            <a:r>
              <a:rPr lang="ru-RU" dirty="0" smtClean="0"/>
              <a:t>лиц </a:t>
            </a:r>
          </a:p>
          <a:p>
            <a:pPr>
              <a:defRPr/>
            </a:pPr>
            <a:r>
              <a:rPr lang="ru-RU" dirty="0"/>
              <a:t>3. получения справок и сведений по </a:t>
            </a:r>
            <a:r>
              <a:rPr lang="ru-RU" dirty="0" smtClean="0"/>
              <a:t>возникающим вопросам </a:t>
            </a:r>
          </a:p>
          <a:p>
            <a:pPr>
              <a:defRPr/>
            </a:pPr>
            <a:r>
              <a:rPr lang="ru-RU" dirty="0"/>
              <a:t>4. </a:t>
            </a:r>
            <a:r>
              <a:rPr lang="ru-RU" dirty="0" smtClean="0"/>
              <a:t>проведение </a:t>
            </a:r>
            <a:r>
              <a:rPr lang="ru-RU" dirty="0"/>
              <a:t>осмотра объектов </a:t>
            </a:r>
            <a:r>
              <a:rPr lang="ru-RU" dirty="0" smtClean="0"/>
              <a:t>недвижимости </a:t>
            </a:r>
          </a:p>
          <a:p>
            <a:pPr>
              <a:defRPr/>
            </a:pPr>
            <a:r>
              <a:rPr lang="ru-RU" dirty="0"/>
              <a:t>5. привлечения специалиста или эксперта для участия в проведении проверки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06448" y="1076521"/>
            <a:ext cx="3664073" cy="677863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Решение о регистрации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8406" y="2364452"/>
            <a:ext cx="1927225" cy="28074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1800" b="1" dirty="0"/>
              <a:t>Обоснованные </a:t>
            </a:r>
            <a:r>
              <a:rPr lang="ru-RU" sz="1800" b="1" dirty="0" smtClean="0"/>
              <a:t>сомнения</a:t>
            </a:r>
            <a:r>
              <a:rPr lang="en-US" sz="1800" b="1" dirty="0" smtClean="0"/>
              <a:t> </a:t>
            </a:r>
            <a:r>
              <a:rPr lang="en-US" sz="1800" dirty="0" smtClean="0"/>
              <a:t>(</a:t>
            </a:r>
            <a:r>
              <a:rPr lang="ru-RU" sz="1800" dirty="0" smtClean="0"/>
              <a:t>пункты 2  и 4 Оснований и Порядка)</a:t>
            </a:r>
            <a:endParaRPr lang="ru-RU" sz="1800" dirty="0"/>
          </a:p>
          <a:p>
            <a:pPr algn="ctr">
              <a:defRPr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32075" y="3204567"/>
            <a:ext cx="3738577" cy="11048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  <a:p>
            <a:pPr algn="ctr">
              <a:defRPr/>
            </a:pPr>
            <a:r>
              <a:rPr lang="ru-RU" sz="3200" dirty="0"/>
              <a:t>Результат</a:t>
            </a:r>
          </a:p>
          <a:p>
            <a:pPr algn="ctr">
              <a:defRPr/>
            </a:pP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042426" y="1415452"/>
            <a:ext cx="720725" cy="1526262"/>
          </a:xfrm>
          <a:prstGeom prst="straightConnector1">
            <a:avLst/>
          </a:prstGeom>
          <a:ln w="1270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6828632" y="1807251"/>
            <a:ext cx="220284" cy="1078824"/>
          </a:xfrm>
          <a:prstGeom prst="straightConnector1">
            <a:avLst/>
          </a:prstGeom>
          <a:ln w="127000">
            <a:solidFill>
              <a:srgbClr val="00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9670521" y="2941718"/>
            <a:ext cx="0" cy="826480"/>
          </a:xfrm>
          <a:prstGeom prst="straightConnector1">
            <a:avLst/>
          </a:prstGeom>
          <a:ln w="1270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7370386" y="1996510"/>
            <a:ext cx="3016874" cy="88956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Решение </a:t>
            </a:r>
            <a:r>
              <a:rPr lang="ru-RU" b="1" dirty="0">
                <a:solidFill>
                  <a:schemeClr val="tx1"/>
                </a:solidFill>
              </a:rPr>
              <a:t>об отказе</a:t>
            </a:r>
          </a:p>
          <a:p>
            <a:pPr marL="3086100" lvl="6" indent="-342900" algn="ctr">
              <a:buFontTx/>
              <a:buAutoNum type="arabicPeriod"/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229" name="Прямоугольник 19"/>
          <p:cNvSpPr>
            <a:spLocks noChangeArrowheads="1"/>
          </p:cNvSpPr>
          <p:nvPr/>
        </p:nvSpPr>
        <p:spPr bwMode="auto">
          <a:xfrm>
            <a:off x="6754814" y="647700"/>
            <a:ext cx="36158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Включаемые в ЕГРЮЛ</a:t>
            </a:r>
          </a:p>
        </p:txBody>
      </p:sp>
      <p:pic>
        <p:nvPicPr>
          <p:cNvPr id="9230" name="Picture 6" descr="смайлик знач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447" y="2953606"/>
            <a:ext cx="642938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8" descr="отрицательный, смайлик, иконка знач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3530" y="3964909"/>
            <a:ext cx="688975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>
            <a:off x="5862019" y="3316342"/>
            <a:ext cx="770055" cy="0"/>
          </a:xfrm>
          <a:prstGeom prst="straightConnector1">
            <a:avLst/>
          </a:prstGeom>
          <a:ln w="127000">
            <a:solidFill>
              <a:srgbClr val="00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770492" y="4284196"/>
            <a:ext cx="3651915" cy="77605"/>
          </a:xfrm>
          <a:prstGeom prst="straightConnector1">
            <a:avLst/>
          </a:prstGeom>
          <a:ln w="1270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19"/>
          <p:cNvSpPr>
            <a:spLocks noChangeArrowheads="1"/>
          </p:cNvSpPr>
          <p:nvPr/>
        </p:nvSpPr>
        <p:spPr bwMode="auto">
          <a:xfrm>
            <a:off x="6423573" y="4992615"/>
            <a:ext cx="31986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b="1" dirty="0" smtClean="0"/>
              <a:t>Включенные в </a:t>
            </a:r>
            <a:r>
              <a:rPr lang="ru-RU" b="1" dirty="0"/>
              <a:t>ЕГРЮЛ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053152" y="5508823"/>
            <a:ext cx="2796636" cy="677863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Достоверность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подтверждена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456656" y="6372919"/>
            <a:ext cx="3016874" cy="86409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Внесение записи о недостоверности сведений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203" y="252239"/>
            <a:ext cx="5749871" cy="60342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Способы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проведения проверочных мероприятий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6053152" y="3492599"/>
            <a:ext cx="701661" cy="2016224"/>
          </a:xfrm>
          <a:prstGeom prst="straightConnector1">
            <a:avLst/>
          </a:prstGeom>
          <a:ln w="127000">
            <a:solidFill>
              <a:srgbClr val="00CC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34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5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4015917"/>
              </p:ext>
            </p:extLst>
          </p:nvPr>
        </p:nvGraphicFramePr>
        <p:xfrm>
          <a:off x="810196" y="756295"/>
          <a:ext cx="9018341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066869"/>
              </p:ext>
            </p:extLst>
          </p:nvPr>
        </p:nvGraphicFramePr>
        <p:xfrm>
          <a:off x="1026220" y="6084887"/>
          <a:ext cx="8509000" cy="91821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43672"/>
                <a:gridCol w="1627560"/>
                <a:gridCol w="1395958"/>
                <a:gridCol w="1434030"/>
                <a:gridCol w="2807780"/>
              </a:tblGrid>
              <a:tr h="2476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r>
                        <a:rPr lang="ru-RU" sz="1400" b="1" u="none" strike="noStrike" dirty="0" smtClean="0">
                          <a:effectLst/>
                        </a:rPr>
                        <a:t>Временной</a:t>
                      </a:r>
                      <a:r>
                        <a:rPr lang="ru-RU" sz="1400" b="1" u="none" strike="noStrike" baseline="0" dirty="0" smtClean="0">
                          <a:effectLst/>
                        </a:rPr>
                        <a:t> интервал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2015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2016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2017 год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1 полугодие </a:t>
                      </a:r>
                      <a:r>
                        <a:rPr lang="ru-RU" sz="1600" b="1" u="none" strike="noStrike" dirty="0" smtClean="0">
                          <a:effectLst/>
                        </a:rPr>
                        <a:t>2018 года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3812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Миграция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24</a:t>
                      </a:r>
                      <a:r>
                        <a:rPr lang="en-US" sz="1600" b="1" u="none" strike="noStrike" dirty="0" smtClean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effectLst/>
                        </a:rPr>
                        <a:t>116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smtClean="0">
                          <a:effectLst/>
                        </a:rPr>
                        <a:t>107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effectLst/>
                        </a:rPr>
                        <a:t>46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00B0F0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Реорганизация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57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60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smtClean="0">
                          <a:effectLst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51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6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86260" y="540271"/>
            <a:ext cx="85689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Обстоятельства, которые могут свидетельствовать о недостоверности сведений, включенных в ЕГРЮЛ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80930" y="1836415"/>
            <a:ext cx="871296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/>
              <a:t>► 	лицо, имеющее право без доверенности действовать от имени юридического лица, в том числе управляющая организация, выступает в качестве таковых в значительном количестве иных юридических лиц;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► 	участники юридического лица являются таковыми в значительном количестве иных юридических лиц;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► 	адрес юридического лица, указанный в ЕГРЮЛ, является адресом значительного количества иных юридических лиц;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► 	лицом, имеющим право без доверенности действовать от имени юридического лица (в том числе от имени управляющей организации), является физическое лицо, в отношении которого имеется вступившее в силу постановление по делу об административном правонарушении, в соответствии с которым указанному лицу назначено административное наказание в виде дисквалификации, и срок, на который она установлена, не истек;</a:t>
            </a:r>
          </a:p>
          <a:p>
            <a:pPr algn="just"/>
            <a:endParaRPr lang="ru-RU" sz="1800" dirty="0"/>
          </a:p>
          <a:p>
            <a:pPr algn="just"/>
            <a:r>
              <a:rPr lang="ru-RU" sz="1800" dirty="0"/>
              <a:t>► 	в отношении лица, имеющего право без доверенности действовать от имени юридического лица, имеется информация о его смерти.</a:t>
            </a:r>
          </a:p>
        </p:txBody>
      </p:sp>
    </p:spTree>
    <p:extLst>
      <p:ext uri="{BB962C8B-B14F-4D97-AF65-F5344CB8AC3E}">
        <p14:creationId xmlns:p14="http://schemas.microsoft.com/office/powerpoint/2010/main" val="1287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7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579045"/>
              </p:ext>
            </p:extLst>
          </p:nvPr>
        </p:nvGraphicFramePr>
        <p:xfrm>
          <a:off x="954212" y="1116335"/>
          <a:ext cx="8712966" cy="6195060"/>
        </p:xfrm>
        <a:graphic>
          <a:graphicData uri="http://schemas.openxmlformats.org/drawingml/2006/table">
            <a:tbl>
              <a:tblPr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{69CF1AB2-1976-4502-BF36-3FF5EA218861}</a:tableStyleId>
              </a:tblPr>
              <a:tblGrid>
                <a:gridCol w="2558343"/>
                <a:gridCol w="1885359"/>
                <a:gridCol w="1446494"/>
                <a:gridCol w="1376276"/>
                <a:gridCol w="1446494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Признак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Наименование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06.08.2016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01.01.2017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</a:rPr>
                        <a:t>01.08.2018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83780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Адреса</a:t>
                      </a:r>
                      <a:r>
                        <a:rPr lang="ru-RU" sz="24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, по которым зарегистрировано более 10 организаций</a:t>
                      </a:r>
                      <a:endParaRPr lang="ru-RU" sz="2400" b="1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Количество адресов</a:t>
                      </a:r>
                      <a:endParaRPr lang="ru-RU" sz="18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218</a:t>
                      </a:r>
                      <a:endParaRPr lang="ru-RU" sz="3600" b="1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205</a:t>
                      </a:r>
                      <a:endParaRPr lang="ru-RU" sz="3600" b="1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baseline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 baseline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52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Количество ЮЛ, зарегистрированных по ним</a:t>
                      </a:r>
                      <a:endParaRPr lang="ru-RU" sz="1800" b="0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4186</a:t>
                      </a:r>
                      <a:endParaRPr lang="ru-RU" sz="3600" b="1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3831</a:t>
                      </a:r>
                      <a:endParaRPr lang="ru-RU" sz="3600" b="1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3600" b="1" i="0" u="none" strike="noStrike" baseline="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9436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effectLst/>
                        </a:rPr>
                        <a:t>Физическое </a:t>
                      </a:r>
                      <a:r>
                        <a:rPr lang="ru-RU" sz="2400" b="1" u="none" strike="noStrike" dirty="0">
                          <a:effectLst/>
                        </a:rPr>
                        <a:t>лицо, являющееся участником </a:t>
                      </a:r>
                      <a:endParaRPr lang="ru-RU" sz="240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2400" b="1" u="none" strike="noStrike" dirty="0" smtClean="0">
                          <a:effectLst/>
                        </a:rPr>
                        <a:t>в </a:t>
                      </a:r>
                      <a:r>
                        <a:rPr lang="ru-RU" sz="2400" b="1" u="none" strike="noStrike" dirty="0">
                          <a:effectLst/>
                        </a:rPr>
                        <a:t>более 10 организациях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Количество ФЛ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564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454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>
                          <a:effectLst/>
                        </a:rPr>
                        <a:t>127</a:t>
                      </a:r>
                      <a:endParaRPr lang="ru-RU" sz="3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Количество ЮЛ с ними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1177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974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376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215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effectLst/>
                        </a:rPr>
                        <a:t>Физическое </a:t>
                      </a:r>
                      <a:r>
                        <a:rPr lang="ru-RU" sz="2400" b="1" u="none" strike="noStrike" dirty="0">
                          <a:effectLst/>
                        </a:rPr>
                        <a:t>лицо, являющееся </a:t>
                      </a:r>
                      <a:r>
                        <a:rPr lang="ru-RU" sz="2400" b="1" u="none" strike="noStrike" dirty="0" smtClean="0">
                          <a:effectLst/>
                        </a:rPr>
                        <a:t>руководителем</a:t>
                      </a:r>
                    </a:p>
                    <a:p>
                      <a:pPr algn="ctr" fontAlgn="ctr"/>
                      <a:r>
                        <a:rPr lang="ru-RU" sz="2400" b="1" u="none" strike="noStrike" dirty="0" smtClean="0">
                          <a:effectLst/>
                        </a:rPr>
                        <a:t> </a:t>
                      </a:r>
                      <a:r>
                        <a:rPr lang="ru-RU" sz="2400" b="1" u="none" strike="noStrike" dirty="0">
                          <a:effectLst/>
                        </a:rPr>
                        <a:t>в более 5 юридических лицах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Количество ФЛ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>
                          <a:effectLst/>
                        </a:rPr>
                        <a:t>801</a:t>
                      </a:r>
                      <a:endParaRPr lang="ru-RU" sz="3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709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71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Количество ЮЛ с ними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1957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1650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3600" b="1" u="none" strike="noStrike" dirty="0">
                          <a:effectLst/>
                        </a:rPr>
                        <a:t>335</a:t>
                      </a:r>
                      <a:endParaRPr lang="ru-RU" sz="3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86260" y="540271"/>
            <a:ext cx="8352928" cy="3153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Результаты работы с массовыми адресами и лицами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83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8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8228" y="659135"/>
            <a:ext cx="8784976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Схема проверки сведений,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включенных в ЕГРЮЛ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28" y="1739798"/>
            <a:ext cx="8494533" cy="47781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A168497-480E-42E6-95AA-C841D66F496D}" type="slidenum">
              <a:rPr lang="ru-RU" altLang="ru-RU" sz="2700" smtClean="0">
                <a:solidFill>
                  <a:schemeClr val="bg1"/>
                </a:solidFill>
                <a:latin typeface="Calibri" pitchFamily="34" charset="0"/>
              </a:rPr>
              <a:pPr/>
              <a:t>9</a:t>
            </a:fld>
            <a:endParaRPr lang="ru-RU" altLang="ru-RU" sz="2700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754813" y="398463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02653" y="1348367"/>
            <a:ext cx="9001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Отказ допускается </a:t>
            </a:r>
            <a:r>
              <a:rPr lang="ru-RU" sz="1600" dirty="0"/>
              <a:t>в </a:t>
            </a:r>
            <a:r>
              <a:rPr lang="ru-RU" sz="1600" dirty="0" smtClean="0"/>
              <a:t>случае, если </a:t>
            </a:r>
            <a:r>
              <a:rPr lang="ru-RU" sz="1600" dirty="0"/>
              <a:t>в регистрирующий орган представлены документы для включения сведений об учредителе (участнике) юридического лица либо о лице, имеющем право без доверенности действовать от имени юридического лица, в отношении одного из следующих лиц:</a:t>
            </a:r>
          </a:p>
          <a:p>
            <a:r>
              <a:rPr lang="ru-RU" sz="1600" b="1" dirty="0" smtClean="0"/>
              <a:t>являвшихся</a:t>
            </a:r>
          </a:p>
          <a:p>
            <a:r>
              <a:rPr lang="ru-RU" sz="1600" dirty="0"/>
              <a:t>►участником ООО с долей не менее 50 % в ЮЛ, исключенном из ЕГРЮЛ как недействующее ЮЛ при  наличии задолженности перед бюджетом</a:t>
            </a:r>
          </a:p>
          <a:p>
            <a:r>
              <a:rPr lang="ru-RU" sz="1600" dirty="0" smtClean="0"/>
              <a:t>и не </a:t>
            </a:r>
            <a:r>
              <a:rPr lang="ru-RU" sz="1600" dirty="0"/>
              <a:t>истекли три года с момента исключения данного ООО из </a:t>
            </a:r>
            <a:r>
              <a:rPr lang="ru-RU" sz="1600" dirty="0" smtClean="0"/>
              <a:t>ЕГРЮЛ</a:t>
            </a:r>
            <a:r>
              <a:rPr lang="en-US" sz="1600" dirty="0" smtClean="0"/>
              <a:t>;</a:t>
            </a:r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►руководителем ЮЛ, исключенном из ЕГРЮЛ как недействующее ЮЛ при  наличии задолженности перед бюджетом</a:t>
            </a:r>
          </a:p>
          <a:p>
            <a:r>
              <a:rPr lang="ru-RU" sz="1600" dirty="0" smtClean="0"/>
              <a:t>и не </a:t>
            </a:r>
            <a:r>
              <a:rPr lang="ru-RU" sz="1600" dirty="0"/>
              <a:t>истекли три года с момента исключения данного ЮЛ из </a:t>
            </a:r>
            <a:r>
              <a:rPr lang="ru-RU" sz="1600" dirty="0" smtClean="0"/>
              <a:t>ЕГРЮЛ</a:t>
            </a:r>
            <a:r>
              <a:rPr lang="en-US" sz="1600" dirty="0" smtClean="0"/>
              <a:t>;</a:t>
            </a:r>
            <a:endParaRPr lang="ru-RU" sz="1600" dirty="0"/>
          </a:p>
          <a:p>
            <a:endParaRPr lang="ru-RU" sz="1600" dirty="0"/>
          </a:p>
          <a:p>
            <a:r>
              <a:rPr lang="ru-RU" sz="1600" b="1" dirty="0"/>
              <a:t>являющихся </a:t>
            </a:r>
          </a:p>
          <a:p>
            <a:r>
              <a:rPr lang="ru-RU" sz="1600" dirty="0" smtClean="0"/>
              <a:t>►</a:t>
            </a:r>
            <a:r>
              <a:rPr lang="ru-RU" sz="1600" dirty="0"/>
              <a:t>руководителем ЮЛ, в отношении которого в ЕГРЮЛ содержится запись о недостоверности сведений о юридическом лице, предусмотренных подпунктом "в" или "л" пункта 1 статьи 5 Федерального закона N 129-ФЗ</a:t>
            </a:r>
          </a:p>
          <a:p>
            <a:endParaRPr lang="ru-RU" sz="1600" dirty="0"/>
          </a:p>
          <a:p>
            <a:r>
              <a:rPr lang="ru-RU" sz="1600" dirty="0"/>
              <a:t>►участником ООО с долей не менее 50%,  в отношении которого в ЕГРЮЛ содержится запись о недостоверности сведений о юридическом лице, предусмотренных подпунктом "в" или "л" пункта 1 статьи 5 Федерального закона N 129-ФЗ</a:t>
            </a:r>
          </a:p>
          <a:p>
            <a:endParaRPr lang="ru-RU" sz="1600" dirty="0"/>
          </a:p>
          <a:p>
            <a:r>
              <a:rPr lang="ru-RU" sz="1600" dirty="0"/>
              <a:t>за исключением случая, когда на момент представления документов в регистрирующий орган истекли три года с момента внесения соответствующей записи в </a:t>
            </a:r>
            <a:r>
              <a:rPr lang="ru-RU" sz="1600" dirty="0" smtClean="0"/>
              <a:t>ЕГРЮЛ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690516" y="1044327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0196" y="398463"/>
            <a:ext cx="9577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5AA9"/>
                </a:solidFill>
              </a:rPr>
              <a:t>Предусмотренные </a:t>
            </a:r>
            <a:r>
              <a:rPr lang="ru-RU" sz="1600" b="1" dirty="0" err="1" smtClean="0">
                <a:solidFill>
                  <a:srgbClr val="005AA9"/>
                </a:solidFill>
              </a:rPr>
              <a:t>пп</a:t>
            </a:r>
            <a:r>
              <a:rPr lang="ru-RU" sz="1600" b="1" dirty="0" smtClean="0">
                <a:solidFill>
                  <a:srgbClr val="005AA9"/>
                </a:solidFill>
              </a:rPr>
              <a:t>. «ф» п. 1 ст</a:t>
            </a:r>
            <a:r>
              <a:rPr lang="ru-RU" sz="1600" b="1" dirty="0">
                <a:solidFill>
                  <a:srgbClr val="005AA9"/>
                </a:solidFill>
              </a:rPr>
              <a:t>. </a:t>
            </a:r>
            <a:r>
              <a:rPr lang="ru-RU" sz="1600" b="1" dirty="0" smtClean="0">
                <a:solidFill>
                  <a:srgbClr val="005AA9"/>
                </a:solidFill>
              </a:rPr>
              <a:t>23 Федерального закона </a:t>
            </a:r>
            <a:r>
              <a:rPr lang="ru-RU" sz="1600" b="1" dirty="0">
                <a:solidFill>
                  <a:srgbClr val="005AA9"/>
                </a:solidFill>
              </a:rPr>
              <a:t>N 129-ФЗ</a:t>
            </a:r>
          </a:p>
          <a:p>
            <a:pPr algn="ctr"/>
            <a:r>
              <a:rPr lang="ru-RU" sz="1600" b="1" dirty="0" smtClean="0">
                <a:solidFill>
                  <a:srgbClr val="005AA9"/>
                </a:solidFill>
              </a:rPr>
              <a:t> основания </a:t>
            </a:r>
            <a:r>
              <a:rPr lang="ru-RU" sz="1600" b="1" dirty="0">
                <a:solidFill>
                  <a:srgbClr val="005AA9"/>
                </a:solidFill>
              </a:rPr>
              <a:t>для отказа в государственной регистрации для определенных категорий лиц, задействованных ранее в деятельности юридических лиц, нарушивших законодательство</a:t>
            </a:r>
          </a:p>
        </p:txBody>
      </p:sp>
    </p:spTree>
    <p:extLst>
      <p:ext uri="{BB962C8B-B14F-4D97-AF65-F5344CB8AC3E}">
        <p14:creationId xmlns:p14="http://schemas.microsoft.com/office/powerpoint/2010/main" val="49834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5889</TotalTime>
  <Words>990</Words>
  <Application>Microsoft Office PowerPoint</Application>
  <PresentationFormat>Произвольный</PresentationFormat>
  <Paragraphs>137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Ppt0000000</vt:lpstr>
      <vt:lpstr>Формирование открытой и прозрачной деловой среды, аспекты достоверности сведений ЕГРЮЛ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электронные сервисы, с помощью которых можно проверить себя и своих контрагентов </vt:lpstr>
      <vt:lpstr>Презентация PowerPoint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4300-00-281</dc:creator>
  <cp:lastModifiedBy>7154-00-329</cp:lastModifiedBy>
  <cp:revision>163</cp:revision>
  <cp:lastPrinted>2017-03-21T15:31:26Z</cp:lastPrinted>
  <dcterms:created xsi:type="dcterms:W3CDTF">2013-03-26T05:13:06Z</dcterms:created>
  <dcterms:modified xsi:type="dcterms:W3CDTF">2018-08-15T06:10:57Z</dcterms:modified>
</cp:coreProperties>
</file>