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5" r:id="rId2"/>
  </p:sldMasterIdLst>
  <p:notesMasterIdLst>
    <p:notesMasterId r:id="rId10"/>
  </p:notesMasterIdLst>
  <p:sldIdLst>
    <p:sldId id="293" r:id="rId3"/>
    <p:sldId id="299" r:id="rId4"/>
    <p:sldId id="300" r:id="rId5"/>
    <p:sldId id="301" r:id="rId6"/>
    <p:sldId id="302" r:id="rId7"/>
    <p:sldId id="303" r:id="rId8"/>
    <p:sldId id="294" r:id="rId9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5827" autoAdjust="0"/>
  </p:normalViewPr>
  <p:slideViewPr>
    <p:cSldViewPr>
      <p:cViewPr varScale="1">
        <p:scale>
          <a:sx n="88" d="100"/>
          <a:sy n="88" d="100"/>
        </p:scale>
        <p:origin x="-147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8F3092-E4F1-4E75-9548-EA6C5263FA0F}" type="doc">
      <dgm:prSet loTypeId="urn:microsoft.com/office/officeart/2005/8/layout/chevron2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BE052FC-05C4-4339-A531-ADFCAE4D70F9}">
      <dgm:prSet/>
      <dgm:spPr/>
      <dgm:t>
        <a:bodyPr/>
        <a:lstStyle/>
        <a:p>
          <a:endParaRPr lang="ru-RU" dirty="0"/>
        </a:p>
      </dgm:t>
    </dgm:pt>
    <dgm:pt modelId="{6B8D3BFE-6C46-4686-817C-FFA2C66A6956}" type="parTrans" cxnId="{A9359863-5EF6-4C71-8C18-1C44FFCD89FE}">
      <dgm:prSet/>
      <dgm:spPr/>
      <dgm:t>
        <a:bodyPr/>
        <a:lstStyle/>
        <a:p>
          <a:endParaRPr lang="ru-RU"/>
        </a:p>
      </dgm:t>
    </dgm:pt>
    <dgm:pt modelId="{DF69C4DC-7C10-4653-9136-25CCC1291460}" type="sibTrans" cxnId="{A9359863-5EF6-4C71-8C18-1C44FFCD89FE}">
      <dgm:prSet/>
      <dgm:spPr/>
      <dgm:t>
        <a:bodyPr/>
        <a:lstStyle/>
        <a:p>
          <a:endParaRPr lang="ru-RU"/>
        </a:p>
      </dgm:t>
    </dgm:pt>
    <dgm:pt modelId="{D25E5AA9-DE23-4137-BC5A-885BEF40A3C2}">
      <dgm:prSet/>
      <dgm:spPr/>
      <dgm:t>
        <a:bodyPr/>
        <a:lstStyle/>
        <a:p>
          <a:endParaRPr lang="ru-RU" dirty="0"/>
        </a:p>
      </dgm:t>
    </dgm:pt>
    <dgm:pt modelId="{D69B3E18-1F0A-4B47-B337-5FB14072CEA4}" type="parTrans" cxnId="{507FC385-D3C1-4691-B34C-6C11E1CCAF0E}">
      <dgm:prSet/>
      <dgm:spPr/>
      <dgm:t>
        <a:bodyPr/>
        <a:lstStyle/>
        <a:p>
          <a:endParaRPr lang="ru-RU"/>
        </a:p>
      </dgm:t>
    </dgm:pt>
    <dgm:pt modelId="{8724AD50-CB0E-4C87-9FAD-2A1C39DF4B40}" type="sibTrans" cxnId="{507FC385-D3C1-4691-B34C-6C11E1CCAF0E}">
      <dgm:prSet/>
      <dgm:spPr/>
      <dgm:t>
        <a:bodyPr/>
        <a:lstStyle/>
        <a:p>
          <a:endParaRPr lang="ru-RU"/>
        </a:p>
      </dgm:t>
    </dgm:pt>
    <dgm:pt modelId="{98AF4F58-454E-43D2-8526-78A21769492F}">
      <dgm:prSet/>
      <dgm:spPr/>
      <dgm:t>
        <a:bodyPr/>
        <a:lstStyle/>
        <a:p>
          <a:endParaRPr lang="ru-RU"/>
        </a:p>
      </dgm:t>
    </dgm:pt>
    <dgm:pt modelId="{B61A1C3F-3A30-42EB-97C3-6B36D8E6C68B}" type="parTrans" cxnId="{0FEC4F2A-BF21-4927-BDBB-72C4B2F165F5}">
      <dgm:prSet/>
      <dgm:spPr/>
      <dgm:t>
        <a:bodyPr/>
        <a:lstStyle/>
        <a:p>
          <a:endParaRPr lang="ru-RU"/>
        </a:p>
      </dgm:t>
    </dgm:pt>
    <dgm:pt modelId="{A3B9CF2F-0E78-46EB-B173-1DD439F08DF8}" type="sibTrans" cxnId="{0FEC4F2A-BF21-4927-BDBB-72C4B2F165F5}">
      <dgm:prSet/>
      <dgm:spPr/>
      <dgm:t>
        <a:bodyPr/>
        <a:lstStyle/>
        <a:p>
          <a:endParaRPr lang="ru-RU"/>
        </a:p>
      </dgm:t>
    </dgm:pt>
    <dgm:pt modelId="{BF19E0D3-6EE8-4CDB-B1AE-6CBB22A8E41E}">
      <dgm:prSet/>
      <dgm:spPr/>
      <dgm:t>
        <a:bodyPr/>
        <a:lstStyle/>
        <a:p>
          <a:endParaRPr lang="ru-RU"/>
        </a:p>
      </dgm:t>
    </dgm:pt>
    <dgm:pt modelId="{392DA451-4B1F-4097-9791-157E57924582}" type="parTrans" cxnId="{9D571CB0-7A78-4FED-B99F-CAC02D48A69A}">
      <dgm:prSet/>
      <dgm:spPr/>
      <dgm:t>
        <a:bodyPr/>
        <a:lstStyle/>
        <a:p>
          <a:endParaRPr lang="ru-RU"/>
        </a:p>
      </dgm:t>
    </dgm:pt>
    <dgm:pt modelId="{BE408D53-C177-44B9-B8AA-E34A73A6D06B}" type="sibTrans" cxnId="{9D571CB0-7A78-4FED-B99F-CAC02D48A69A}">
      <dgm:prSet/>
      <dgm:spPr/>
      <dgm:t>
        <a:bodyPr/>
        <a:lstStyle/>
        <a:p>
          <a:endParaRPr lang="ru-RU"/>
        </a:p>
      </dgm:t>
    </dgm:pt>
    <dgm:pt modelId="{23CD54D9-9187-411C-9DA1-8AB7D81EB203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сокращение временных, трудовых и финансовых затрат на совершение таможенных операций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D68DED-E0C8-4ED8-8A3E-6C68D1F12C74}" type="parTrans" cxnId="{9635C868-DA13-482A-85DA-6671022E6655}">
      <dgm:prSet/>
      <dgm:spPr/>
      <dgm:t>
        <a:bodyPr/>
        <a:lstStyle/>
        <a:p>
          <a:endParaRPr lang="ru-RU"/>
        </a:p>
      </dgm:t>
    </dgm:pt>
    <dgm:pt modelId="{52C8F5F6-4577-49E6-9530-21FE07774452}" type="sibTrans" cxnId="{9635C868-DA13-482A-85DA-6671022E6655}">
      <dgm:prSet/>
      <dgm:spPr/>
      <dgm:t>
        <a:bodyPr/>
        <a:lstStyle/>
        <a:p>
          <a:endParaRPr lang="ru-RU"/>
        </a:p>
      </dgm:t>
    </dgm:pt>
    <dgm:pt modelId="{0E5CF20B-9EAC-4C96-8313-9F9DA5C21412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уровня прозрачности таможенных операций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0235FC-C20C-4F0B-8EEA-8023E46A533D}" type="parTrans" cxnId="{B32AC1EC-1808-4B11-AAC8-EEAD7514FA89}">
      <dgm:prSet/>
      <dgm:spPr/>
      <dgm:t>
        <a:bodyPr/>
        <a:lstStyle/>
        <a:p>
          <a:endParaRPr lang="ru-RU"/>
        </a:p>
      </dgm:t>
    </dgm:pt>
    <dgm:pt modelId="{DABDC0BA-5A70-4F0B-99F7-8DC843C50E09}" type="sibTrans" cxnId="{B32AC1EC-1808-4B11-AAC8-EEAD7514FA89}">
      <dgm:prSet/>
      <dgm:spPr/>
      <dgm:t>
        <a:bodyPr/>
        <a:lstStyle/>
        <a:p>
          <a:endParaRPr lang="ru-RU"/>
        </a:p>
      </dgm:t>
    </dgm:pt>
    <dgm:pt modelId="{1C9D1D92-6A8C-4822-8890-501E2BBB45DE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качества предоставления государственных таможенных и иных услуг при осуществлении ВЭД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E73F44F-7958-4F12-AB58-3E3194D5845E}" type="parTrans" cxnId="{FA3D38F9-4C01-4AF2-8CD5-5372F0557D55}">
      <dgm:prSet/>
      <dgm:spPr/>
      <dgm:t>
        <a:bodyPr/>
        <a:lstStyle/>
        <a:p>
          <a:endParaRPr lang="ru-RU"/>
        </a:p>
      </dgm:t>
    </dgm:pt>
    <dgm:pt modelId="{CD922C4F-BE48-4548-B985-0BC6F069CA25}" type="sibTrans" cxnId="{FA3D38F9-4C01-4AF2-8CD5-5372F0557D55}">
      <dgm:prSet/>
      <dgm:spPr/>
      <dgm:t>
        <a:bodyPr/>
        <a:lstStyle/>
        <a:p>
          <a:endParaRPr lang="ru-RU"/>
        </a:p>
      </dgm:t>
    </dgm:pt>
    <dgm:pt modelId="{FE0E6964-F33C-4C87-8359-CC7C09BE3CC0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переход на безбумажный документооборот при осуществлении ВЭД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20DAAA-3A94-4496-B322-275CEEAE3F41}" type="sibTrans" cxnId="{DD2F9839-E936-44AA-8821-002EB12D3563}">
      <dgm:prSet/>
      <dgm:spPr/>
      <dgm:t>
        <a:bodyPr/>
        <a:lstStyle/>
        <a:p>
          <a:endParaRPr lang="ru-RU"/>
        </a:p>
      </dgm:t>
    </dgm:pt>
    <dgm:pt modelId="{FA481DCA-1BBD-4CAF-A899-C82818277A89}" type="parTrans" cxnId="{DD2F9839-E936-44AA-8821-002EB12D3563}">
      <dgm:prSet/>
      <dgm:spPr/>
      <dgm:t>
        <a:bodyPr/>
        <a:lstStyle/>
        <a:p>
          <a:endParaRPr lang="ru-RU"/>
        </a:p>
      </dgm:t>
    </dgm:pt>
    <dgm:pt modelId="{8BACA1A4-F2E6-49F4-B5F5-52C759A4BE58}" type="pres">
      <dgm:prSet presAssocID="{CA8F3092-E4F1-4E75-9548-EA6C5263FA0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7BB834-94E7-4DE9-A408-1F4DBE4D093A}" type="pres">
      <dgm:prSet presAssocID="{FBE052FC-05C4-4339-A531-ADFCAE4D70F9}" presName="composite" presStyleCnt="0"/>
      <dgm:spPr/>
    </dgm:pt>
    <dgm:pt modelId="{D2AD8FAA-A19F-41DE-9914-81637E351221}" type="pres">
      <dgm:prSet presAssocID="{FBE052FC-05C4-4339-A531-ADFCAE4D70F9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54DA4F-4427-479C-AC7E-ADFF9761E655}" type="pres">
      <dgm:prSet presAssocID="{FBE052FC-05C4-4339-A531-ADFCAE4D70F9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8519FF-5F4D-400E-9178-5376F9EEE48A}" type="pres">
      <dgm:prSet presAssocID="{DF69C4DC-7C10-4653-9136-25CCC1291460}" presName="sp" presStyleCnt="0"/>
      <dgm:spPr/>
    </dgm:pt>
    <dgm:pt modelId="{E43BD26D-2C89-461D-8688-CBBE860387BE}" type="pres">
      <dgm:prSet presAssocID="{D25E5AA9-DE23-4137-BC5A-885BEF40A3C2}" presName="composite" presStyleCnt="0"/>
      <dgm:spPr/>
    </dgm:pt>
    <dgm:pt modelId="{9D696FBC-6098-4922-A4E8-58AA7A70C80B}" type="pres">
      <dgm:prSet presAssocID="{D25E5AA9-DE23-4137-BC5A-885BEF40A3C2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C928C6-F2C0-435B-AEA6-A88946D181C2}" type="pres">
      <dgm:prSet presAssocID="{D25E5AA9-DE23-4137-BC5A-885BEF40A3C2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FD37F5-E653-4B13-8BAC-95B89898A989}" type="pres">
      <dgm:prSet presAssocID="{8724AD50-CB0E-4C87-9FAD-2A1C39DF4B40}" presName="sp" presStyleCnt="0"/>
      <dgm:spPr/>
    </dgm:pt>
    <dgm:pt modelId="{6F689A4F-5C6A-438A-889E-30BEFF07F22F}" type="pres">
      <dgm:prSet presAssocID="{98AF4F58-454E-43D2-8526-78A21769492F}" presName="composite" presStyleCnt="0"/>
      <dgm:spPr/>
    </dgm:pt>
    <dgm:pt modelId="{8320544B-BB7A-46BE-9862-C2E77A1640D2}" type="pres">
      <dgm:prSet presAssocID="{98AF4F58-454E-43D2-8526-78A21769492F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DBF041-944A-42C2-8934-DB247E7F45A2}" type="pres">
      <dgm:prSet presAssocID="{98AF4F58-454E-43D2-8526-78A21769492F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4E2CAC-AA05-4BA9-AAD6-953B8D5F03AA}" type="pres">
      <dgm:prSet presAssocID="{A3B9CF2F-0E78-46EB-B173-1DD439F08DF8}" presName="sp" presStyleCnt="0"/>
      <dgm:spPr/>
    </dgm:pt>
    <dgm:pt modelId="{D3D4D5A2-D228-4C02-9FD6-7D01054F1219}" type="pres">
      <dgm:prSet presAssocID="{BF19E0D3-6EE8-4CDB-B1AE-6CBB22A8E41E}" presName="composite" presStyleCnt="0"/>
      <dgm:spPr/>
    </dgm:pt>
    <dgm:pt modelId="{411E21FB-4E89-4900-BC40-43E65E16810D}" type="pres">
      <dgm:prSet presAssocID="{BF19E0D3-6EE8-4CDB-B1AE-6CBB22A8E41E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788851-57D5-4FDF-9EB3-F64E64D3F31B}" type="pres">
      <dgm:prSet presAssocID="{BF19E0D3-6EE8-4CDB-B1AE-6CBB22A8E41E}" presName="descendantText" presStyleLbl="alignAcc1" presStyleIdx="3" presStyleCnt="4" custLinFactNeighborX="-2" custLinFactNeighborY="11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2AC1EC-1808-4B11-AAC8-EEAD7514FA89}" srcId="{98AF4F58-454E-43D2-8526-78A21769492F}" destId="{0E5CF20B-9EAC-4C96-8313-9F9DA5C21412}" srcOrd="0" destOrd="0" parTransId="{470235FC-C20C-4F0B-8EEA-8023E46A533D}" sibTransId="{DABDC0BA-5A70-4F0B-99F7-8DC843C50E09}"/>
    <dgm:cxn modelId="{9635C868-DA13-482A-85DA-6671022E6655}" srcId="{D25E5AA9-DE23-4137-BC5A-885BEF40A3C2}" destId="{23CD54D9-9187-411C-9DA1-8AB7D81EB203}" srcOrd="0" destOrd="0" parTransId="{88D68DED-E0C8-4ED8-8A3E-6C68D1F12C74}" sibTransId="{52C8F5F6-4577-49E6-9530-21FE07774452}"/>
    <dgm:cxn modelId="{E115CA3E-DB62-4751-840E-E1D122297338}" type="presOf" srcId="{BF19E0D3-6EE8-4CDB-B1AE-6CBB22A8E41E}" destId="{411E21FB-4E89-4900-BC40-43E65E16810D}" srcOrd="0" destOrd="0" presId="urn:microsoft.com/office/officeart/2005/8/layout/chevron2"/>
    <dgm:cxn modelId="{FA3D38F9-4C01-4AF2-8CD5-5372F0557D55}" srcId="{BF19E0D3-6EE8-4CDB-B1AE-6CBB22A8E41E}" destId="{1C9D1D92-6A8C-4822-8890-501E2BBB45DE}" srcOrd="0" destOrd="0" parTransId="{0E73F44F-7958-4F12-AB58-3E3194D5845E}" sibTransId="{CD922C4F-BE48-4548-B985-0BC6F069CA25}"/>
    <dgm:cxn modelId="{82EC06D3-A40D-41DA-BE77-8206E000AC07}" type="presOf" srcId="{98AF4F58-454E-43D2-8526-78A21769492F}" destId="{8320544B-BB7A-46BE-9862-C2E77A1640D2}" srcOrd="0" destOrd="0" presId="urn:microsoft.com/office/officeart/2005/8/layout/chevron2"/>
    <dgm:cxn modelId="{CAEBEE5F-285A-4AB4-8FC2-4E2CC8E386E5}" type="presOf" srcId="{0E5CF20B-9EAC-4C96-8313-9F9DA5C21412}" destId="{9CDBF041-944A-42C2-8934-DB247E7F45A2}" srcOrd="0" destOrd="0" presId="urn:microsoft.com/office/officeart/2005/8/layout/chevron2"/>
    <dgm:cxn modelId="{C225756E-1508-4C1E-A48E-AF8A8F9A1A17}" type="presOf" srcId="{1C9D1D92-6A8C-4822-8890-501E2BBB45DE}" destId="{62788851-57D5-4FDF-9EB3-F64E64D3F31B}" srcOrd="0" destOrd="0" presId="urn:microsoft.com/office/officeart/2005/8/layout/chevron2"/>
    <dgm:cxn modelId="{0FEC4F2A-BF21-4927-BDBB-72C4B2F165F5}" srcId="{CA8F3092-E4F1-4E75-9548-EA6C5263FA0F}" destId="{98AF4F58-454E-43D2-8526-78A21769492F}" srcOrd="2" destOrd="0" parTransId="{B61A1C3F-3A30-42EB-97C3-6B36D8E6C68B}" sibTransId="{A3B9CF2F-0E78-46EB-B173-1DD439F08DF8}"/>
    <dgm:cxn modelId="{DD2F9839-E936-44AA-8821-002EB12D3563}" srcId="{FBE052FC-05C4-4339-A531-ADFCAE4D70F9}" destId="{FE0E6964-F33C-4C87-8359-CC7C09BE3CC0}" srcOrd="0" destOrd="0" parTransId="{FA481DCA-1BBD-4CAF-A899-C82818277A89}" sibTransId="{DB20DAAA-3A94-4496-B322-275CEEAE3F41}"/>
    <dgm:cxn modelId="{DC245D3E-81D9-4720-9377-C1175B2914E8}" type="presOf" srcId="{FBE052FC-05C4-4339-A531-ADFCAE4D70F9}" destId="{D2AD8FAA-A19F-41DE-9914-81637E351221}" srcOrd="0" destOrd="0" presId="urn:microsoft.com/office/officeart/2005/8/layout/chevron2"/>
    <dgm:cxn modelId="{070A81D6-D397-48D1-B7FC-10BF215D914B}" type="presOf" srcId="{23CD54D9-9187-411C-9DA1-8AB7D81EB203}" destId="{F7C928C6-F2C0-435B-AEA6-A88946D181C2}" srcOrd="0" destOrd="0" presId="urn:microsoft.com/office/officeart/2005/8/layout/chevron2"/>
    <dgm:cxn modelId="{D30547F6-CE09-4531-9ED1-447EE9A9C4D3}" type="presOf" srcId="{FE0E6964-F33C-4C87-8359-CC7C09BE3CC0}" destId="{AC54DA4F-4427-479C-AC7E-ADFF9761E655}" srcOrd="0" destOrd="0" presId="urn:microsoft.com/office/officeart/2005/8/layout/chevron2"/>
    <dgm:cxn modelId="{9D571CB0-7A78-4FED-B99F-CAC02D48A69A}" srcId="{CA8F3092-E4F1-4E75-9548-EA6C5263FA0F}" destId="{BF19E0D3-6EE8-4CDB-B1AE-6CBB22A8E41E}" srcOrd="3" destOrd="0" parTransId="{392DA451-4B1F-4097-9791-157E57924582}" sibTransId="{BE408D53-C177-44B9-B8AA-E34A73A6D06B}"/>
    <dgm:cxn modelId="{A9359863-5EF6-4C71-8C18-1C44FFCD89FE}" srcId="{CA8F3092-E4F1-4E75-9548-EA6C5263FA0F}" destId="{FBE052FC-05C4-4339-A531-ADFCAE4D70F9}" srcOrd="0" destOrd="0" parTransId="{6B8D3BFE-6C46-4686-817C-FFA2C66A6956}" sibTransId="{DF69C4DC-7C10-4653-9136-25CCC1291460}"/>
    <dgm:cxn modelId="{EFDB880B-22BE-4196-9206-974C3847BBAA}" type="presOf" srcId="{CA8F3092-E4F1-4E75-9548-EA6C5263FA0F}" destId="{8BACA1A4-F2E6-49F4-B5F5-52C759A4BE58}" srcOrd="0" destOrd="0" presId="urn:microsoft.com/office/officeart/2005/8/layout/chevron2"/>
    <dgm:cxn modelId="{507FC385-D3C1-4691-B34C-6C11E1CCAF0E}" srcId="{CA8F3092-E4F1-4E75-9548-EA6C5263FA0F}" destId="{D25E5AA9-DE23-4137-BC5A-885BEF40A3C2}" srcOrd="1" destOrd="0" parTransId="{D69B3E18-1F0A-4B47-B337-5FB14072CEA4}" sibTransId="{8724AD50-CB0E-4C87-9FAD-2A1C39DF4B40}"/>
    <dgm:cxn modelId="{10D0C725-F30D-4B54-8487-EEDCEC85C0C4}" type="presOf" srcId="{D25E5AA9-DE23-4137-BC5A-885BEF40A3C2}" destId="{9D696FBC-6098-4922-A4E8-58AA7A70C80B}" srcOrd="0" destOrd="0" presId="urn:microsoft.com/office/officeart/2005/8/layout/chevron2"/>
    <dgm:cxn modelId="{BFD7A24F-B141-47E1-BCDF-CBA2C24A2C33}" type="presParOf" srcId="{8BACA1A4-F2E6-49F4-B5F5-52C759A4BE58}" destId="{267BB834-94E7-4DE9-A408-1F4DBE4D093A}" srcOrd="0" destOrd="0" presId="urn:microsoft.com/office/officeart/2005/8/layout/chevron2"/>
    <dgm:cxn modelId="{7E3795F1-F7CF-4019-8EF3-4D43DCE218FA}" type="presParOf" srcId="{267BB834-94E7-4DE9-A408-1F4DBE4D093A}" destId="{D2AD8FAA-A19F-41DE-9914-81637E351221}" srcOrd="0" destOrd="0" presId="urn:microsoft.com/office/officeart/2005/8/layout/chevron2"/>
    <dgm:cxn modelId="{E13AB73E-4C78-439A-AE4D-90BD54B6D492}" type="presParOf" srcId="{267BB834-94E7-4DE9-A408-1F4DBE4D093A}" destId="{AC54DA4F-4427-479C-AC7E-ADFF9761E655}" srcOrd="1" destOrd="0" presId="urn:microsoft.com/office/officeart/2005/8/layout/chevron2"/>
    <dgm:cxn modelId="{B6FC665A-08FA-4BDF-9B78-18F0F9E969C4}" type="presParOf" srcId="{8BACA1A4-F2E6-49F4-B5F5-52C759A4BE58}" destId="{528519FF-5F4D-400E-9178-5376F9EEE48A}" srcOrd="1" destOrd="0" presId="urn:microsoft.com/office/officeart/2005/8/layout/chevron2"/>
    <dgm:cxn modelId="{C4B52E0F-22A9-4C4B-9882-6EF3E13D98C3}" type="presParOf" srcId="{8BACA1A4-F2E6-49F4-B5F5-52C759A4BE58}" destId="{E43BD26D-2C89-461D-8688-CBBE860387BE}" srcOrd="2" destOrd="0" presId="urn:microsoft.com/office/officeart/2005/8/layout/chevron2"/>
    <dgm:cxn modelId="{FDCC58B7-6E92-4A1E-A666-7504BEB63D32}" type="presParOf" srcId="{E43BD26D-2C89-461D-8688-CBBE860387BE}" destId="{9D696FBC-6098-4922-A4E8-58AA7A70C80B}" srcOrd="0" destOrd="0" presId="urn:microsoft.com/office/officeart/2005/8/layout/chevron2"/>
    <dgm:cxn modelId="{C76199EF-F3D2-429A-AD83-2A68AF0AF8CD}" type="presParOf" srcId="{E43BD26D-2C89-461D-8688-CBBE860387BE}" destId="{F7C928C6-F2C0-435B-AEA6-A88946D181C2}" srcOrd="1" destOrd="0" presId="urn:microsoft.com/office/officeart/2005/8/layout/chevron2"/>
    <dgm:cxn modelId="{2355BA64-3A32-4301-A212-43B17D8254F9}" type="presParOf" srcId="{8BACA1A4-F2E6-49F4-B5F5-52C759A4BE58}" destId="{AEFD37F5-E653-4B13-8BAC-95B89898A989}" srcOrd="3" destOrd="0" presId="urn:microsoft.com/office/officeart/2005/8/layout/chevron2"/>
    <dgm:cxn modelId="{A6C5CE3F-A40F-4DE2-AF88-B3497B743AB9}" type="presParOf" srcId="{8BACA1A4-F2E6-49F4-B5F5-52C759A4BE58}" destId="{6F689A4F-5C6A-438A-889E-30BEFF07F22F}" srcOrd="4" destOrd="0" presId="urn:microsoft.com/office/officeart/2005/8/layout/chevron2"/>
    <dgm:cxn modelId="{57330DB8-695D-4BF8-88A0-DD8A13FE267B}" type="presParOf" srcId="{6F689A4F-5C6A-438A-889E-30BEFF07F22F}" destId="{8320544B-BB7A-46BE-9862-C2E77A1640D2}" srcOrd="0" destOrd="0" presId="urn:microsoft.com/office/officeart/2005/8/layout/chevron2"/>
    <dgm:cxn modelId="{6C963ED3-6F4A-49A1-9669-066D5FB48EAB}" type="presParOf" srcId="{6F689A4F-5C6A-438A-889E-30BEFF07F22F}" destId="{9CDBF041-944A-42C2-8934-DB247E7F45A2}" srcOrd="1" destOrd="0" presId="urn:microsoft.com/office/officeart/2005/8/layout/chevron2"/>
    <dgm:cxn modelId="{8FE60846-A827-46C8-82CF-B3C8212D9D9F}" type="presParOf" srcId="{8BACA1A4-F2E6-49F4-B5F5-52C759A4BE58}" destId="{CB4E2CAC-AA05-4BA9-AAD6-953B8D5F03AA}" srcOrd="5" destOrd="0" presId="urn:microsoft.com/office/officeart/2005/8/layout/chevron2"/>
    <dgm:cxn modelId="{E564696C-6257-4838-9A53-9F31C1998923}" type="presParOf" srcId="{8BACA1A4-F2E6-49F4-B5F5-52C759A4BE58}" destId="{D3D4D5A2-D228-4C02-9FD6-7D01054F1219}" srcOrd="6" destOrd="0" presId="urn:microsoft.com/office/officeart/2005/8/layout/chevron2"/>
    <dgm:cxn modelId="{8AE4C017-414E-4553-B786-EBC6FF847FF9}" type="presParOf" srcId="{D3D4D5A2-D228-4C02-9FD6-7D01054F1219}" destId="{411E21FB-4E89-4900-BC40-43E65E16810D}" srcOrd="0" destOrd="0" presId="urn:microsoft.com/office/officeart/2005/8/layout/chevron2"/>
    <dgm:cxn modelId="{F8B955C9-78D8-40C2-B6A1-C0CBE0EBD354}" type="presParOf" srcId="{D3D4D5A2-D228-4C02-9FD6-7D01054F1219}" destId="{62788851-57D5-4FDF-9EB3-F64E64D3F31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AD8FAA-A19F-41DE-9914-81637E351221}">
      <dsp:nvSpPr>
        <dsp:cNvPr id="0" name=""/>
        <dsp:cNvSpPr/>
      </dsp:nvSpPr>
      <dsp:spPr>
        <a:xfrm rot="5400000">
          <a:off x="-206760" y="210920"/>
          <a:ext cx="1378404" cy="964883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/>
        </a:p>
      </dsp:txBody>
      <dsp:txXfrm rot="-5400000">
        <a:off x="1" y="486602"/>
        <a:ext cx="964883" cy="413521"/>
      </dsp:txXfrm>
    </dsp:sp>
    <dsp:sp modelId="{AC54DA4F-4427-479C-AC7E-ADFF9761E655}">
      <dsp:nvSpPr>
        <dsp:cNvPr id="0" name=""/>
        <dsp:cNvSpPr/>
      </dsp:nvSpPr>
      <dsp:spPr>
        <a:xfrm rot="5400000">
          <a:off x="3886888" y="-2917844"/>
          <a:ext cx="895962" cy="67399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переход на безбумажный документооборот при осуществлении ВЭД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964884" y="47897"/>
        <a:ext cx="6696235" cy="808488"/>
      </dsp:txXfrm>
    </dsp:sp>
    <dsp:sp modelId="{9D696FBC-6098-4922-A4E8-58AA7A70C80B}">
      <dsp:nvSpPr>
        <dsp:cNvPr id="0" name=""/>
        <dsp:cNvSpPr/>
      </dsp:nvSpPr>
      <dsp:spPr>
        <a:xfrm rot="5400000">
          <a:off x="-206760" y="1444157"/>
          <a:ext cx="1378404" cy="964883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/>
        </a:p>
      </dsp:txBody>
      <dsp:txXfrm rot="-5400000">
        <a:off x="1" y="1719839"/>
        <a:ext cx="964883" cy="413521"/>
      </dsp:txXfrm>
    </dsp:sp>
    <dsp:sp modelId="{F7C928C6-F2C0-435B-AEA6-A88946D181C2}">
      <dsp:nvSpPr>
        <dsp:cNvPr id="0" name=""/>
        <dsp:cNvSpPr/>
      </dsp:nvSpPr>
      <dsp:spPr>
        <a:xfrm rot="5400000">
          <a:off x="3886888" y="-1684607"/>
          <a:ext cx="895962" cy="67399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сокращение временных, трудовых и финансовых затрат на совершение таможенных операций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964884" y="1281134"/>
        <a:ext cx="6696235" cy="808488"/>
      </dsp:txXfrm>
    </dsp:sp>
    <dsp:sp modelId="{8320544B-BB7A-46BE-9862-C2E77A1640D2}">
      <dsp:nvSpPr>
        <dsp:cNvPr id="0" name=""/>
        <dsp:cNvSpPr/>
      </dsp:nvSpPr>
      <dsp:spPr>
        <a:xfrm rot="5400000">
          <a:off x="-206760" y="2677395"/>
          <a:ext cx="1378404" cy="964883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 rot="-5400000">
        <a:off x="1" y="2953077"/>
        <a:ext cx="964883" cy="413521"/>
      </dsp:txXfrm>
    </dsp:sp>
    <dsp:sp modelId="{9CDBF041-944A-42C2-8934-DB247E7F45A2}">
      <dsp:nvSpPr>
        <dsp:cNvPr id="0" name=""/>
        <dsp:cNvSpPr/>
      </dsp:nvSpPr>
      <dsp:spPr>
        <a:xfrm rot="5400000">
          <a:off x="3886888" y="-451370"/>
          <a:ext cx="895962" cy="67399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уровня прозрачности таможенных операций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964884" y="2514371"/>
        <a:ext cx="6696235" cy="808488"/>
      </dsp:txXfrm>
    </dsp:sp>
    <dsp:sp modelId="{411E21FB-4E89-4900-BC40-43E65E16810D}">
      <dsp:nvSpPr>
        <dsp:cNvPr id="0" name=""/>
        <dsp:cNvSpPr/>
      </dsp:nvSpPr>
      <dsp:spPr>
        <a:xfrm rot="5400000">
          <a:off x="-206760" y="3910632"/>
          <a:ext cx="1378404" cy="964883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 rot="-5400000">
        <a:off x="1" y="4186314"/>
        <a:ext cx="964883" cy="413521"/>
      </dsp:txXfrm>
    </dsp:sp>
    <dsp:sp modelId="{62788851-57D5-4FDF-9EB3-F64E64D3F31B}">
      <dsp:nvSpPr>
        <dsp:cNvPr id="0" name=""/>
        <dsp:cNvSpPr/>
      </dsp:nvSpPr>
      <dsp:spPr>
        <a:xfrm rot="5400000">
          <a:off x="3886753" y="791775"/>
          <a:ext cx="895962" cy="67399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качества предоставления государственных таможенных и иных услуг при осуществлении ВЭД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964749" y="3757517"/>
        <a:ext cx="6696235" cy="8084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89CEB3-F30C-4261-B4B4-0E59A4A13EC3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5D8BD3-1F72-4FC4-86C6-ED3A92018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15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D8BD3-1F72-4FC4-86C6-ED3A920187F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782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8B34F-5D02-40DA-A52E-0A9DB5EC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471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8B34F-5D02-40DA-A52E-0A9DB5EC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383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8B34F-5D02-40DA-A52E-0A9DB5EC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835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606876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9" y="501071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8049BE3-6BE8-427B-8F9F-5B3CF67266B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9929277"/>
      </p:ext>
    </p:extLst>
  </p:cSld>
  <p:clrMapOvr>
    <a:masterClrMapping/>
  </p:clrMapOvr>
  <p:transition spd="slow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558"/>
            <a:ext cx="9144000" cy="68571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726650"/>
            <a:ext cx="7772400" cy="1470025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5228795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6187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751"/>
            <a:ext cx="9144000" cy="6857193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7" y="1247808"/>
            <a:ext cx="6102883" cy="477348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2853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2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76"/>
            <a:ext cx="923618" cy="376853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pPr defTabSz="816296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745067"/>
            <a:ext cx="7548638" cy="1261535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9064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2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76"/>
            <a:ext cx="923618" cy="376853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pPr defTabSz="816296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8374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559"/>
            <a:ext cx="9143998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1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4791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9144000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1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7452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751"/>
            <a:ext cx="9144000" cy="68571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970915"/>
            <a:ext cx="5736842" cy="1362075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470728"/>
            <a:ext cx="5736842" cy="150018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58178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8B34F-5D02-40DA-A52E-0A9DB5EC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1927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745066"/>
            <a:ext cx="8075612" cy="126153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2006600"/>
            <a:ext cx="3647576" cy="427566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2006600"/>
            <a:ext cx="3671888" cy="427566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7628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8999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1037861"/>
            <a:ext cx="7562805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8765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5825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2"/>
            <a:ext cx="3008313" cy="116204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2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9734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5164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4751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1" y="303212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2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3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8B34F-5D02-40DA-A52E-0A9DB5EC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250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8B34F-5D02-40DA-A52E-0A9DB5EC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284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8B34F-5D02-40DA-A52E-0A9DB5EC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296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8B34F-5D02-40DA-A52E-0A9DB5EC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939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8B34F-5D02-40DA-A52E-0A9DB5EC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497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8B34F-5D02-40DA-A52E-0A9DB5EC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584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8B34F-5D02-40DA-A52E-0A9DB5EC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848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8B34F-5D02-40DA-A52E-0A9DB5EC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292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559"/>
            <a:ext cx="9143998" cy="68571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745067"/>
            <a:ext cx="7632700" cy="1234645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90" y="1988840"/>
            <a:ext cx="7632699" cy="4293427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6296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1"/>
            <a:ext cx="2895600" cy="365125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6296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2" y="5864225"/>
            <a:ext cx="503585" cy="684776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 defTabSz="816296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16296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488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1804" y="2708920"/>
            <a:ext cx="7772400" cy="1758057"/>
          </a:xfrm>
        </p:spPr>
        <p:txBody>
          <a:bodyPr>
            <a:noAutofit/>
          </a:bodyPr>
          <a:lstStyle/>
          <a:p>
            <a:pPr lvl="0" algn="ctr"/>
            <a:r>
              <a:rPr lang="ru-RU" sz="2800" dirty="0"/>
              <a:t>НДС – основные направления развития камерального контроля в 2021 году. Применение информационных технологий при проведении контрольных </a:t>
            </a:r>
            <a:r>
              <a:rPr lang="ru-RU" sz="2800" dirty="0" smtClean="0"/>
              <a:t>мероприятий.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773149"/>
            <a:ext cx="8280920" cy="1824203"/>
          </a:xfrm>
        </p:spPr>
        <p:txBody>
          <a:bodyPr>
            <a:normAutofit fontScale="62500" lnSpcReduction="20000"/>
          </a:bodyPr>
          <a:lstStyle/>
          <a:p>
            <a:r>
              <a:rPr lang="ru-RU" sz="4000" dirty="0" smtClean="0"/>
              <a:t>начальник отдела камерального контроля НДС №2 </a:t>
            </a:r>
          </a:p>
          <a:p>
            <a:r>
              <a:rPr lang="ru-RU" sz="4000" dirty="0" smtClean="0"/>
              <a:t>УФНС России по Тульской области </a:t>
            </a:r>
          </a:p>
          <a:p>
            <a:r>
              <a:rPr lang="ru-RU" sz="4000" dirty="0" smtClean="0"/>
              <a:t>Волкова Анна Ивановна</a:t>
            </a:r>
            <a:endParaRPr lang="ru-RU" sz="5100" dirty="0" smtClean="0"/>
          </a:p>
          <a:p>
            <a:endParaRPr lang="ru-RU" sz="1800" dirty="0" smtClean="0"/>
          </a:p>
          <a:p>
            <a:r>
              <a:rPr lang="ru-RU" sz="4000" dirty="0" smtClean="0"/>
              <a:t>Тула 2021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19538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188" y="1556792"/>
            <a:ext cx="7632700" cy="4725475"/>
          </a:xfrm>
        </p:spPr>
        <p:txBody>
          <a:bodyPr/>
          <a:lstStyle/>
          <a:p>
            <a:r>
              <a:rPr lang="ru-RU" b="0" dirty="0"/>
              <a:t> </a:t>
            </a:r>
            <a:r>
              <a:rPr lang="ru-RU" dirty="0"/>
              <a:t>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1754" y="785098"/>
            <a:ext cx="7548638" cy="667709"/>
          </a:xfrm>
        </p:spPr>
        <p:txBody>
          <a:bodyPr/>
          <a:lstStyle/>
          <a:p>
            <a:pPr algn="ctr"/>
            <a:r>
              <a:rPr lang="ru-RU" sz="2400" b="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000" dirty="0">
                <a:solidFill>
                  <a:schemeClr val="tx2"/>
                </a:solidFill>
              </a:rPr>
              <a:t>Р</a:t>
            </a:r>
            <a:r>
              <a:rPr lang="ru-RU" sz="2000" dirty="0" smtClean="0">
                <a:solidFill>
                  <a:schemeClr val="tx2"/>
                </a:solidFill>
              </a:rPr>
              <a:t>еестр документов, подтверждающих обоснованность применения налоговых льгот в разрезе кодов операций </a:t>
            </a:r>
            <a:endParaRPr lang="ru-RU" sz="2000" u="sng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621013"/>
              </p:ext>
            </p:extLst>
          </p:nvPr>
        </p:nvGraphicFramePr>
        <p:xfrm>
          <a:off x="395542" y="1700805"/>
          <a:ext cx="8064850" cy="46001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41337"/>
                <a:gridCol w="57189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75154"/>
                <a:gridCol w="90924"/>
                <a:gridCol w="134538"/>
                <a:gridCol w="81486"/>
                <a:gridCol w="72008"/>
                <a:gridCol w="71968"/>
              </a:tblGrid>
              <a:tr h="246577">
                <a:tc gridSpan="60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Реестр документов, подтверждающих обоснованность применения</a:t>
                      </a:r>
                      <a:endParaRPr lang="ru-RU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5"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налоговых льгот</a:t>
                      </a:r>
                      <a:endParaRPr lang="ru-RU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820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ru-RU" sz="1200"/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(наименование налогоплательщика)</a:t>
                      </a:r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57137">
                <a:tc gridSpan="73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в разрезе кодов операций, к Декларации по налогу на добавленную стоимость за</a:t>
                      </a:r>
                      <a:endParaRPr lang="ru-RU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квартал</a:t>
                      </a:r>
                      <a:endParaRPr lang="ru-RU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5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года</a:t>
                      </a:r>
                      <a:endParaRPr lang="ru-RU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09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191">
                <a:tc rowSpan="2" gridSpan="9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Код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r>
                        <a:rPr lang="ru-RU" sz="1200" u="none" strike="noStrike" dirty="0">
                          <a:effectLst/>
                        </a:rPr>
                        <a:t>операции</a:t>
                      </a:r>
                      <a:endParaRPr lang="ru-RU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в том числе:</a:t>
                      </a:r>
                      <a:endParaRPr lang="ru-RU" sz="1200" b="0" i="1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1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Сумма необлагаемых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r>
                        <a:rPr lang="ru-RU" sz="1200" u="none" strike="noStrike" dirty="0">
                          <a:effectLst/>
                        </a:rPr>
                        <a:t>операций в разрезе видов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r>
                        <a:rPr lang="ru-RU" sz="1200" u="none" strike="noStrike" dirty="0">
                          <a:effectLst/>
                        </a:rPr>
                        <a:t>(групп, направлений)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r>
                        <a:rPr lang="ru-RU" sz="1200" u="none" strike="noStrike" dirty="0">
                          <a:effectLst/>
                        </a:rPr>
                        <a:t>необлагаемых операций,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r>
                        <a:rPr lang="ru-RU" sz="1200" u="none" strike="noStrike" dirty="0">
                          <a:effectLst/>
                        </a:rPr>
                        <a:t>отраженных в налоговой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r>
                        <a:rPr lang="ru-RU" sz="1200" u="none" strike="noStrike" dirty="0">
                          <a:effectLst/>
                        </a:rPr>
                        <a:t>декларации, руб.</a:t>
                      </a:r>
                      <a:endParaRPr lang="ru-RU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16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 контрагента (покупателя)</a:t>
                      </a:r>
                      <a:endParaRPr lang="ru-RU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7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ИНН</a:t>
                      </a:r>
                      <a:endParaRPr lang="ru-RU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7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КПП</a:t>
                      </a:r>
                      <a:endParaRPr lang="ru-RU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Документы, подтверждающие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r>
                        <a:rPr lang="ru-RU" sz="1200" u="none" strike="noStrike" dirty="0">
                          <a:effectLst/>
                        </a:rPr>
                        <a:t>обоснованность применения налоговых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r>
                        <a:rPr lang="ru-RU" sz="1200" u="none" strike="noStrike" dirty="0">
                          <a:effectLst/>
                        </a:rPr>
                        <a:t>льгот</a:t>
                      </a:r>
                      <a:endParaRPr lang="ru-RU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0904">
                <a:tc gridSpan="9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вид (группа, направление) необлагаемой операции</a:t>
                      </a:r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Тип документа (договор, 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r>
                        <a:rPr lang="ru-RU" sz="1200" u="none" strike="noStrike" dirty="0">
                          <a:effectLst/>
                        </a:rPr>
                        <a:t>и т.д.)</a:t>
                      </a:r>
                      <a:endParaRPr lang="ru-RU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</a:t>
                      </a:r>
                      <a:endParaRPr lang="ru-RU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Дата</a:t>
                      </a:r>
                      <a:endParaRPr lang="ru-RU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Сумма операции, руб.</a:t>
                      </a:r>
                      <a:endParaRPr lang="ru-RU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8559">
                <a:tc gridSpan="9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1</a:t>
                      </a:r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3</a:t>
                      </a:r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6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4</a:t>
                      </a:r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5</a:t>
                      </a:r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6</a:t>
                      </a:r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7</a:t>
                      </a:r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8</a:t>
                      </a:r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9</a:t>
                      </a:r>
                      <a:endParaRPr lang="ru-RU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</a:t>
                      </a:r>
                      <a:endParaRPr lang="ru-RU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2073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6">
                  <a:txBody>
                    <a:bodyPr/>
                    <a:lstStyle/>
                    <a:p>
                      <a:pPr algn="l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 dirty="0">
                          <a:effectLst/>
                        </a:rPr>
                        <a:t> </a:t>
                      </a:r>
                      <a:endParaRPr lang="ru-RU" sz="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2073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6">
                  <a:txBody>
                    <a:bodyPr/>
                    <a:lstStyle/>
                    <a:p>
                      <a:pPr algn="l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 dirty="0">
                          <a:effectLst/>
                        </a:rPr>
                        <a:t> </a:t>
                      </a:r>
                      <a:endParaRPr lang="ru-RU" sz="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2073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6">
                  <a:txBody>
                    <a:bodyPr/>
                    <a:lstStyle/>
                    <a:p>
                      <a:pPr algn="l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 dirty="0">
                          <a:effectLst/>
                        </a:rPr>
                        <a:t> </a:t>
                      </a:r>
                      <a:endParaRPr lang="ru-RU" sz="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 dirty="0">
                          <a:effectLst/>
                        </a:rPr>
                        <a:t> </a:t>
                      </a:r>
                      <a:endParaRPr lang="ru-RU" sz="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813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836712"/>
            <a:ext cx="7548638" cy="936104"/>
          </a:xfrm>
        </p:spPr>
        <p:txBody>
          <a:bodyPr/>
          <a:lstStyle/>
          <a:p>
            <a:pPr algn="ctr"/>
            <a:r>
              <a:rPr lang="ru-RU" sz="2000" dirty="0">
                <a:solidFill>
                  <a:schemeClr val="tx2"/>
                </a:solidFill>
              </a:rPr>
              <a:t> Н</a:t>
            </a:r>
            <a:r>
              <a:rPr lang="ru-RU" sz="2000" dirty="0" smtClean="0">
                <a:solidFill>
                  <a:schemeClr val="tx2"/>
                </a:solidFill>
              </a:rPr>
              <a:t>аиболее часто используемые реестры таможенных деклараций (отражены в приложении к письму ФНС России от 15.05.2020 №ЕА-4-15/8011</a:t>
            </a:r>
            <a:r>
              <a:rPr lang="en-US" sz="2000" dirty="0" smtClean="0">
                <a:solidFill>
                  <a:schemeClr val="tx2"/>
                </a:solidFill>
              </a:rPr>
              <a:t>@</a:t>
            </a:r>
            <a:r>
              <a:rPr lang="ru-RU" sz="2000" dirty="0" smtClean="0">
                <a:solidFill>
                  <a:schemeClr val="tx2"/>
                </a:solidFill>
              </a:rPr>
              <a:t>)</a:t>
            </a:r>
            <a:r>
              <a:rPr lang="ru-RU" sz="2000" dirty="0">
                <a:solidFill>
                  <a:schemeClr val="tx2"/>
                </a:solidFill>
              </a:rPr>
              <a:t/>
            </a:r>
            <a:br>
              <a:rPr lang="ru-RU" sz="2000" dirty="0">
                <a:solidFill>
                  <a:schemeClr val="tx2"/>
                </a:solidFill>
              </a:rPr>
            </a:b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4" name="Объект 2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1916833"/>
            <a:ext cx="7935888" cy="396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3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1916832"/>
            <a:ext cx="8007896" cy="446449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745067"/>
            <a:ext cx="7792243" cy="883733"/>
          </a:xfrm>
        </p:spPr>
        <p:txBody>
          <a:bodyPr/>
          <a:lstStyle/>
          <a:p>
            <a:pPr algn="r"/>
            <a:r>
              <a:rPr lang="en-US" sz="2000" dirty="0" smtClean="0">
                <a:solidFill>
                  <a:schemeClr val="tx2"/>
                </a:solidFill>
              </a:rPr>
              <a:t>(</a:t>
            </a:r>
            <a:r>
              <a:rPr lang="ru-RU" sz="2000" dirty="0" smtClean="0">
                <a:solidFill>
                  <a:schemeClr val="tx2"/>
                </a:solidFill>
              </a:rPr>
              <a:t>продолжение</a:t>
            </a:r>
            <a:r>
              <a:rPr lang="en-US" sz="2000" dirty="0" smtClean="0">
                <a:solidFill>
                  <a:schemeClr val="tx2"/>
                </a:solidFill>
              </a:rPr>
              <a:t>)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04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/>
          </p:cNvSpPr>
          <p:nvPr/>
        </p:nvSpPr>
        <p:spPr bwMode="auto">
          <a:xfrm>
            <a:off x="539552" y="332656"/>
            <a:ext cx="828092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87" tIns="53643" rIns="107287" bIns="53643" anchor="ctr"/>
          <a:lstStyle>
            <a:lvl1pPr algn="ctr" defTabSz="1071563">
              <a:defRPr sz="5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algn="ctr" defTabSz="1071563">
              <a:defRPr sz="5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defTabSz="1071563">
              <a:defRPr sz="5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defTabSz="1071563">
              <a:defRPr sz="5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defTabSz="1071563">
              <a:defRPr sz="5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457200" algn="ctr" defTabSz="1071563" fontAlgn="base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914400" algn="ctr" defTabSz="1071563" fontAlgn="base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371600" algn="ctr" defTabSz="1071563" fontAlgn="base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828800" algn="ctr" defTabSz="1071563" fontAlgn="base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636242684"/>
              </p:ext>
            </p:extLst>
          </p:nvPr>
        </p:nvGraphicFramePr>
        <p:xfrm>
          <a:off x="683568" y="1222884"/>
          <a:ext cx="7704856" cy="50864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Заголовок 8"/>
          <p:cNvSpPr>
            <a:spLocks/>
          </p:cNvSpPr>
          <p:nvPr/>
        </p:nvSpPr>
        <p:spPr bwMode="auto">
          <a:xfrm>
            <a:off x="532395" y="5445224"/>
            <a:ext cx="8280920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87" tIns="53643" rIns="107287" bIns="53643" anchor="ctr"/>
          <a:lstStyle>
            <a:lvl1pPr algn="ctr" defTabSz="1071563">
              <a:defRPr sz="5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algn="ctr" defTabSz="1071563">
              <a:defRPr sz="5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defTabSz="1071563">
              <a:defRPr sz="5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defTabSz="1071563">
              <a:defRPr sz="5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defTabSz="1071563">
              <a:defRPr sz="5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457200" algn="ctr" defTabSz="1071563" fontAlgn="base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914400" algn="ctr" defTabSz="1071563" fontAlgn="base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371600" algn="ctr" defTabSz="1071563" fontAlgn="base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828800" algn="ctr" defTabSz="1071563" fontAlgn="base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Номер слайда 24"/>
          <p:cNvSpPr>
            <a:spLocks noGrp="1"/>
          </p:cNvSpPr>
          <p:nvPr>
            <p:ph type="sldNum" sz="quarter" idx="4294967295"/>
          </p:nvPr>
        </p:nvSpPr>
        <p:spPr>
          <a:xfrm>
            <a:off x="8244408" y="6093296"/>
            <a:ext cx="720080" cy="365125"/>
          </a:xfrm>
          <a:prstGeom prst="rect">
            <a:avLst/>
          </a:prstGeom>
        </p:spPr>
        <p:txBody>
          <a:bodyPr/>
          <a:lstStyle/>
          <a:p>
            <a:fld id="{68049BE3-6BE8-427B-8F9F-5B3CF67266B0}" type="slidenum">
              <a:rPr lang="ru-RU" altLang="ru-RU" sz="2800" smtClean="0">
                <a:solidFill>
                  <a:schemeClr val="bg1"/>
                </a:solidFill>
              </a:rPr>
              <a:pPr/>
              <a:t>5</a:t>
            </a:fld>
            <a:endParaRPr lang="ru-RU" altLang="ru-RU" sz="2800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534742"/>
            <a:ext cx="7128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Информационная система «Одно окно» </a:t>
            </a:r>
            <a:endParaRPr lang="ru-RU" sz="2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51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132526"/>
            <a:ext cx="8064896" cy="3816754"/>
          </a:xfrm>
        </p:spPr>
        <p:txBody>
          <a:bodyPr/>
          <a:lstStyle/>
          <a:p>
            <a:pPr marL="627405" indent="-342900">
              <a:buFontTx/>
              <a:buChar char="-"/>
            </a:pPr>
            <a:r>
              <a:rPr lang="ru-RU" i="1" dirty="0" smtClean="0">
                <a:solidFill>
                  <a:schemeClr val="tx2"/>
                </a:solidFill>
              </a:rPr>
              <a:t>Перечень кодов видов операций</a:t>
            </a:r>
          </a:p>
          <a:p>
            <a:r>
              <a:rPr lang="ru-RU" i="1" dirty="0" smtClean="0">
                <a:solidFill>
                  <a:schemeClr val="tx2"/>
                </a:solidFill>
              </a:rPr>
              <a:t> </a:t>
            </a:r>
            <a:r>
              <a:rPr lang="ru-RU" dirty="0" smtClean="0">
                <a:solidFill>
                  <a:schemeClr val="tx2"/>
                </a:solidFill>
              </a:rPr>
              <a:t>(приказ ФНС России от 14.03.2016 №ММВ-7-3/136</a:t>
            </a:r>
            <a:r>
              <a:rPr lang="en-US" dirty="0" smtClean="0">
                <a:solidFill>
                  <a:schemeClr val="tx2"/>
                </a:solidFill>
              </a:rPr>
              <a:t>@</a:t>
            </a:r>
            <a:r>
              <a:rPr lang="ru-RU" dirty="0" smtClean="0">
                <a:solidFill>
                  <a:schemeClr val="tx2"/>
                </a:solidFill>
              </a:rPr>
              <a:t>)</a:t>
            </a:r>
          </a:p>
          <a:p>
            <a:pPr marL="627405" indent="-342900">
              <a:buFontTx/>
              <a:buChar char="-"/>
            </a:pPr>
            <a:endParaRPr lang="ru-RU" dirty="0" smtClean="0">
              <a:solidFill>
                <a:schemeClr val="tx2"/>
              </a:solidFill>
            </a:endParaRPr>
          </a:p>
          <a:p>
            <a:pPr marL="627405" indent="-342900">
              <a:buFontTx/>
              <a:buChar char="-"/>
            </a:pPr>
            <a:r>
              <a:rPr lang="ru-RU" i="1" dirty="0" smtClean="0">
                <a:solidFill>
                  <a:schemeClr val="tx2"/>
                </a:solidFill>
              </a:rPr>
              <a:t>Коды ошибок при заполнении деклараци</a:t>
            </a:r>
            <a:r>
              <a:rPr lang="ru-RU" dirty="0" smtClean="0">
                <a:solidFill>
                  <a:schemeClr val="tx2"/>
                </a:solidFill>
              </a:rPr>
              <a:t>и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 (письмо ФНС России от 03.12.2018 №ЕД-4-15/23367</a:t>
            </a:r>
            <a:r>
              <a:rPr lang="en-US" dirty="0">
                <a:solidFill>
                  <a:schemeClr val="tx2"/>
                </a:solidFill>
              </a:rPr>
              <a:t> @</a:t>
            </a:r>
            <a:r>
              <a:rPr lang="ru-RU" dirty="0" smtClean="0">
                <a:solidFill>
                  <a:schemeClr val="tx2"/>
                </a:solidFill>
              </a:rPr>
              <a:t>)</a:t>
            </a:r>
          </a:p>
          <a:p>
            <a:pPr marL="627405" indent="-342900">
              <a:buFontTx/>
              <a:buChar char="-"/>
            </a:pPr>
            <a:endParaRPr lang="ru-RU" dirty="0" smtClean="0">
              <a:solidFill>
                <a:schemeClr val="tx2"/>
              </a:solidFill>
            </a:endParaRPr>
          </a:p>
          <a:p>
            <a:pPr marL="627405" indent="-342900">
              <a:buFontTx/>
              <a:buChar char="-"/>
            </a:pPr>
            <a:r>
              <a:rPr lang="ru-RU" i="1" dirty="0" smtClean="0">
                <a:solidFill>
                  <a:schemeClr val="tx2"/>
                </a:solidFill>
              </a:rPr>
              <a:t>Контрольные соотношения (КС) декларации по НДС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(письмо ФНС России от 23.03.2015 №ГД -4-3/4550</a:t>
            </a:r>
            <a:r>
              <a:rPr lang="en-US" dirty="0">
                <a:solidFill>
                  <a:schemeClr val="tx2"/>
                </a:solidFill>
              </a:rPr>
              <a:t> @</a:t>
            </a:r>
            <a:r>
              <a:rPr lang="ru-RU" dirty="0" smtClean="0">
                <a:solidFill>
                  <a:schemeClr val="tx2"/>
                </a:solidFill>
              </a:rPr>
              <a:t>)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692696"/>
            <a:ext cx="7632699" cy="1027747"/>
          </a:xfrm>
        </p:spPr>
        <p:txBody>
          <a:bodyPr/>
          <a:lstStyle/>
          <a:p>
            <a:pPr algn="ctr"/>
            <a:r>
              <a:rPr lang="ru-RU" sz="2800" dirty="0" smtClean="0"/>
              <a:t>Разъяснения ФНС России для руководства </a:t>
            </a:r>
            <a:br>
              <a:rPr lang="ru-RU" sz="2800" dirty="0" smtClean="0"/>
            </a:br>
            <a:r>
              <a:rPr lang="ru-RU" sz="2800" dirty="0" smtClean="0"/>
              <a:t>при заполнении налоговой декларации по НДС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599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606876"/>
            <a:ext cx="7848872" cy="4829253"/>
          </a:xfrm>
        </p:spPr>
        <p:txBody>
          <a:bodyPr>
            <a:normAutofit/>
          </a:bodyPr>
          <a:lstStyle/>
          <a:p>
            <a:endParaRPr lang="ru-RU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49BE3-6BE8-427B-8F9F-5B3CF67266B0}" type="slidenum">
              <a:rPr lang="ru-RU" altLang="ru-RU" smtClean="0"/>
              <a:pPr/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031594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</TotalTime>
  <Words>254</Words>
  <Application>Microsoft Office PowerPoint</Application>
  <PresentationFormat>Экран (4:3)</PresentationFormat>
  <Paragraphs>94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Тема Office</vt:lpstr>
      <vt:lpstr>Present_FNS2012_16-9</vt:lpstr>
      <vt:lpstr>НДС – основные направления развития камерального контроля в 2021 году. Применение информационных технологий при проведении контрольных мероприятий.</vt:lpstr>
      <vt:lpstr>  Реестр документов, подтверждающих обоснованность применения налоговых льгот в разрезе кодов операций </vt:lpstr>
      <vt:lpstr> Наиболее часто используемые реестры таможенных деклараций (отражены в приложении к письму ФНС России от 15.05.2020 №ЕА-4-15/8011@) </vt:lpstr>
      <vt:lpstr>(продолжение)</vt:lpstr>
      <vt:lpstr>Презентация PowerPoint</vt:lpstr>
      <vt:lpstr>Разъяснения ФНС России для руководства  при заполнении налоговой декларации по НДС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Шаухина Анна Михайловна</dc:creator>
  <cp:lastModifiedBy>Светлана Александровна ГОГОВА</cp:lastModifiedBy>
  <cp:revision>93</cp:revision>
  <cp:lastPrinted>2021-02-25T09:14:57Z</cp:lastPrinted>
  <dcterms:created xsi:type="dcterms:W3CDTF">2018-11-13T07:04:11Z</dcterms:created>
  <dcterms:modified xsi:type="dcterms:W3CDTF">2021-02-26T12:11:23Z</dcterms:modified>
</cp:coreProperties>
</file>