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897" r:id="rId1"/>
    <p:sldMasterId id="2147483960" r:id="rId2"/>
  </p:sldMasterIdLst>
  <p:notesMasterIdLst>
    <p:notesMasterId r:id="rId17"/>
  </p:notesMasterIdLst>
  <p:handoutMasterIdLst>
    <p:handoutMasterId r:id="rId18"/>
  </p:handoutMasterIdLst>
  <p:sldIdLst>
    <p:sldId id="598" r:id="rId3"/>
    <p:sldId id="911" r:id="rId4"/>
    <p:sldId id="913" r:id="rId5"/>
    <p:sldId id="919" r:id="rId6"/>
    <p:sldId id="920" r:id="rId7"/>
    <p:sldId id="921" r:id="rId8"/>
    <p:sldId id="915" r:id="rId9"/>
    <p:sldId id="916" r:id="rId10"/>
    <p:sldId id="926" r:id="rId11"/>
    <p:sldId id="927" r:id="rId12"/>
    <p:sldId id="917" r:id="rId13"/>
    <p:sldId id="929" r:id="rId14"/>
    <p:sldId id="928" r:id="rId15"/>
    <p:sldId id="923" r:id="rId16"/>
  </p:sldIdLst>
  <p:sldSz cx="9144000" cy="6858000" type="screen4x3"/>
  <p:notesSz cx="6797675" cy="9926638"/>
  <p:embeddedFontLs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Arial Narrow" panose="020B0606020202030204" pitchFamily="34" charset="0"/>
      <p:regular r:id="rId23"/>
      <p:bold r:id="rId24"/>
      <p:italic r:id="rId25"/>
      <p:boldItalic r:id="rId26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595959"/>
    <a:srgbClr val="FFFFFF"/>
    <a:srgbClr val="000000"/>
    <a:srgbClr val="1F497D"/>
    <a:srgbClr val="F79646"/>
    <a:srgbClr val="099750"/>
    <a:srgbClr val="D14D33"/>
    <a:srgbClr val="F84E32"/>
    <a:srgbClr val="3413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2516" autoAdjust="0"/>
  </p:normalViewPr>
  <p:slideViewPr>
    <p:cSldViewPr>
      <p:cViewPr varScale="1">
        <p:scale>
          <a:sx n="76" d="100"/>
          <a:sy n="76" d="100"/>
        </p:scale>
        <p:origin x="-326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664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font" Target="fonts/font3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6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5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1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8" y="4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r">
              <a:defRPr sz="1200"/>
            </a:lvl1pPr>
          </a:lstStyle>
          <a:p>
            <a:fld id="{A545AF12-457C-457B-BC07-7085CA1AA43B}" type="datetimeFigureOut">
              <a:rPr lang="ru-RU" smtClean="0"/>
              <a:pPr/>
              <a:t>22.11.2018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3" y="9428586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8" y="9428586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r">
              <a:defRPr sz="1200"/>
            </a:lvl1pPr>
          </a:lstStyle>
          <a:p>
            <a:fld id="{F386547B-0E72-4F3E-B6E4-ACEC3617EEB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1445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4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8" y="4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/>
          <a:lstStyle>
            <a:lvl1pPr algn="r">
              <a:defRPr sz="1200"/>
            </a:lvl1pPr>
          </a:lstStyle>
          <a:p>
            <a:pPr>
              <a:defRPr/>
            </a:pPr>
            <a:fld id="{81528D65-7AE2-4E95-AAF4-262781072D05}" type="datetimeFigureOut">
              <a:rPr lang="ru-RU"/>
              <a:pPr>
                <a:defRPr/>
              </a:pPr>
              <a:t>22.11.2018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16" tIns="45757" rIns="91516" bIns="45757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6"/>
            <a:ext cx="5438140" cy="4466987"/>
          </a:xfrm>
          <a:prstGeom prst="rect">
            <a:avLst/>
          </a:prstGeom>
        </p:spPr>
        <p:txBody>
          <a:bodyPr vert="horz" lIns="91516" tIns="45757" rIns="91516" bIns="45757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28586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8" y="9428586"/>
            <a:ext cx="2945659" cy="496332"/>
          </a:xfrm>
          <a:prstGeom prst="rect">
            <a:avLst/>
          </a:prstGeom>
        </p:spPr>
        <p:txBody>
          <a:bodyPr vert="horz" lIns="91516" tIns="45757" rIns="91516" bIns="45757" rtlCol="0" anchor="b"/>
          <a:lstStyle>
            <a:lvl1pPr algn="r">
              <a:defRPr sz="1200"/>
            </a:lvl1pPr>
          </a:lstStyle>
          <a:p>
            <a:pPr>
              <a:defRPr/>
            </a:pPr>
            <a:fld id="{6703B922-25AD-4A16-94C7-F9354D6C0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02808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7713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1040623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9248" indent="-288172" defTabSz="1040623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52689" indent="-230539" defTabSz="1040623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13766" indent="-230539" defTabSz="1040623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74842" indent="-230539" defTabSz="1040623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35918" indent="-230539" defTabSz="10406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96994" indent="-230539" defTabSz="10406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58069" indent="-230539" defTabSz="10406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919145" indent="-230539" defTabSz="1040623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F5D672CE-1A25-4BD2-9790-9BC650F7C7D3}" type="slidenum">
              <a:rPr lang="ru-RU" altLang="ru-RU" sz="1200">
                <a:solidFill>
                  <a:srgbClr val="000000"/>
                </a:solidFill>
                <a:latin typeface="Calibri" pitchFamily="34" charset="0"/>
              </a:rPr>
              <a:pPr/>
              <a:t>1</a:t>
            </a:fld>
            <a:endParaRPr lang="ru-RU" altLang="ru-RU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472"/>
            <a:ext cx="9142642" cy="6857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66F86-7669-4D72-8F40-CA9AFC3E0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F5EB1-832C-4411-B9A3-A30BA5EF62B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1CF75-A4F3-428B-B563-9556EC5AA4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5461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8" y="472"/>
            <a:ext cx="9142642" cy="685752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079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80147" tIns="40074" rIns="80147" bIns="40074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387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6AC36D-5A0D-406A-A225-76ED7488490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1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475EC2-5053-4288-BAA3-C27E2F978A7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5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F95FB1-3271-4796-B667-4DBCC5E5E340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62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C83E2D-CD46-4BA7-B926-3EE9EEE54AE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68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926640" y="5127076"/>
            <a:ext cx="923618" cy="376853"/>
          </a:xfrm>
          <a:prstGeom prst="rect">
            <a:avLst/>
          </a:prstGeom>
          <a:noFill/>
        </p:spPr>
        <p:txBody>
          <a:bodyPr wrap="square" lIns="80147" tIns="40074" rIns="80147" bIns="4007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5BBE8A-8140-49F9-AA1A-681C5616F4B2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896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783C2C84-5E2B-4AE8-A86D-95E9F35594F5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88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5E28A-8FFB-4C78-BD7C-8B189DD53C9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400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466F86-7669-4D72-8F40-CA9AFC3E025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63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1F5EB1-832C-4411-B9A3-A30BA5EF62B6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786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81CF75-A4F3-428B-B563-9556EC5AA4EF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1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945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marL="0" marR="0" lvl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96AC36D-5A0D-406A-A225-76ED748849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8475EC2-5053-4288-BAA3-C27E2F978A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BF95FB1-3271-4796-B667-4DBCC5E5E34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7C83E2D-CD46-4BA7-B926-3EE9EEE54A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7" y="1913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C5BBE8A-8140-49F9-AA1A-681C5616F4B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783C2C84-5E2B-4AE8-A86D-95E9F35594F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E5E28A-8FFB-4C78-BD7C-8B189DD53C9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490021"/>
            <a:ext cx="7343873" cy="1110281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600200"/>
            <a:ext cx="7343873" cy="4835924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6AC36D-5A0D-406A-A225-76ED748849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  <p:sldLayoutId id="2147483947" r:id="rId1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hf hdr="0" dt="0"/>
  <p:txStyles>
    <p:titleStyle>
      <a:lvl1pPr algn="l" defTabSz="914239" rtl="0" eaLnBrk="1" latinLnBrk="0" hangingPunct="1">
        <a:lnSpc>
          <a:spcPts val="4558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641" indent="0" algn="l" defTabSz="91423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indent="0" algn="l" defTabSz="914239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239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858" algn="just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indent="0" algn="l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3" y="490021"/>
            <a:ext cx="7343873" cy="1110281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3" y="1600200"/>
            <a:ext cx="7343873" cy="4835924"/>
          </a:xfrm>
          <a:prstGeom prst="rect">
            <a:avLst/>
          </a:prstGeom>
        </p:spPr>
        <p:txBody>
          <a:bodyPr vert="horz" lIns="91424" tIns="45712" rIns="91424" bIns="45712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1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6356351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1" y="6041425"/>
            <a:ext cx="619711" cy="631834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996AC36D-5A0D-406A-A225-76ED74884907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73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  <p:sldLayoutId id="2147483973" r:id="rId13"/>
  </p:sldLayoutIdLst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hf hdr="0" dt="0"/>
  <p:txStyles>
    <p:titleStyle>
      <a:lvl1pPr algn="l" defTabSz="914239" rtl="0" eaLnBrk="1" latinLnBrk="0" hangingPunct="1">
        <a:lnSpc>
          <a:spcPts val="4558"/>
        </a:lnSpc>
        <a:spcBef>
          <a:spcPct val="0"/>
        </a:spcBef>
        <a:buNone/>
        <a:defRPr sz="37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18641" indent="0" algn="l" defTabSz="914239" rtl="0" eaLnBrk="1" latinLnBrk="0" hangingPunct="1">
        <a:spcBef>
          <a:spcPct val="20000"/>
        </a:spcBef>
        <a:buFont typeface="+mj-lt"/>
        <a:buNone/>
        <a:defRPr sz="32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18641" indent="0" algn="l" defTabSz="914239" rtl="0" eaLnBrk="1" latinLnBrk="0" hangingPunct="1">
        <a:spcBef>
          <a:spcPct val="20000"/>
        </a:spcBef>
        <a:buFont typeface="Arial" pitchFamily="34" charset="0"/>
        <a:buNone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24759" indent="-228197" algn="l" defTabSz="914239" rtl="0" eaLnBrk="1" latinLnBrk="0" hangingPunct="1">
        <a:spcBef>
          <a:spcPct val="20000"/>
        </a:spcBef>
        <a:buFont typeface="Arial" pitchFamily="34" charset="0"/>
        <a:buChar char="•"/>
        <a:defRPr sz="21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15858" algn="just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tabLst/>
        <a:defRPr sz="14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865" indent="0" algn="l" defTabSz="914239" rtl="0" eaLnBrk="1" latinLnBrk="0" hangingPunct="1">
        <a:lnSpc>
          <a:spcPts val="1578"/>
        </a:lnSpc>
        <a:spcBef>
          <a:spcPts val="351"/>
        </a:spcBef>
        <a:buFont typeface="Arial" pitchFamily="34" charset="0"/>
        <a:buNone/>
        <a:defRPr sz="12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B28CCBC61E34FC7328DB60A2052E32F59EF0AFCA70A546E7DD0A67F6F03F8385D0369125E89F1B1k9JBO" TargetMode="External"/><Relationship Id="rId2" Type="http://schemas.openxmlformats.org/officeDocument/2006/relationships/hyperlink" Target="consultantplus://offline/ref=8B28CCBC61E34FC7328DAA1B3952E32F5BE458A4F0055E3B258FFF3D280AF26C1E4760k1JAO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2E907009103480AFBEE9D06BF00E244B1BB3AF463C3D4D00451E269D79E3DFCBD9E7451373E9A884C6sC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DA39B954D1DCB955702385D9DF8693ECA7CC7CC14B6923DCCE2624FB09GCCCI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939" y="817195"/>
            <a:ext cx="1354640" cy="155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6662" y="4735663"/>
            <a:ext cx="457848" cy="190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5264" y="332656"/>
            <a:ext cx="8282296" cy="6117073"/>
          </a:xfrm>
          <a:prstGeom prst="rect">
            <a:avLst/>
          </a:prstGeom>
          <a:solidFill>
            <a:schemeClr val="bg1">
              <a:lumMod val="65000"/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879" tIns="47949" rIns="95879" bIns="47949" anchor="ctr"/>
          <a:lstStyle/>
          <a:p>
            <a:pPr algn="ctr" defTabSz="95837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200" dirty="0"/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804474" y="5968174"/>
            <a:ext cx="7535053" cy="48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5879" tIns="47949" rIns="95879" bIns="47949">
            <a:spAutoFit/>
          </a:bodyPr>
          <a:lstStyle/>
          <a:p>
            <a:pPr algn="ctr" defTabSz="958379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500" b="1" dirty="0" smtClean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  <a:cs typeface="Arial" charset="0"/>
              </a:rPr>
              <a:t>2018</a:t>
            </a:r>
            <a:endParaRPr lang="ru-RU" sz="2500" b="1" dirty="0">
              <a:solidFill>
                <a:schemeClr val="bg1">
                  <a:lumMod val="50000"/>
                </a:schemeClr>
              </a:solidFill>
              <a:latin typeface="Arial Narrow" pitchFamily="34" charset="0"/>
              <a:cs typeface="Arial" charset="0"/>
            </a:endParaRPr>
          </a:p>
        </p:txBody>
      </p:sp>
      <p:sp>
        <p:nvSpPr>
          <p:cNvPr id="12" name="TextBox 42"/>
          <p:cNvSpPr txBox="1">
            <a:spLocks noChangeArrowheads="1"/>
          </p:cNvSpPr>
          <p:nvPr/>
        </p:nvSpPr>
        <p:spPr bwMode="auto">
          <a:xfrm>
            <a:off x="555420" y="980728"/>
            <a:ext cx="7881984" cy="2916393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84018" tIns="42014" rIns="84018" bIns="42014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38225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endParaRPr lang="ru-RU" sz="2800" cap="all" dirty="0" smtClean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  <a:p>
            <a:pPr algn="ctr" defTabSz="914239" eaLnBrk="1" fontAlgn="auto" hangingPunct="1">
              <a:spcAft>
                <a:spcPts val="0"/>
              </a:spcAft>
              <a:defRPr/>
            </a:pPr>
            <a:r>
              <a:rPr lang="ru-RU" sz="3600" cap="all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Изменения налогового законодательства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1560" y="5222550"/>
            <a:ext cx="769596" cy="633421"/>
          </a:xfrm>
          <a:prstGeom prst="rect">
            <a:avLst/>
          </a:prstGeom>
        </p:spPr>
        <p:txBody>
          <a:bodyPr vert="horz" wrap="none" lIns="91424" tIns="45712" rIns="91424" bIns="45712" rtlCol="0" anchor="ctr">
            <a:normAutofit/>
          </a:bodyPr>
          <a:lstStyle/>
          <a:p>
            <a:pPr defTabSz="800116" fontAlgn="auto">
              <a:spcAft>
                <a:spcPts val="0"/>
              </a:spcAft>
            </a:pPr>
            <a:endParaRPr lang="ru-RU" sz="2400" b="1" cap="all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  <a:p>
            <a:pPr defTabSz="800116" fontAlgn="auto">
              <a:spcAft>
                <a:spcPts val="0"/>
              </a:spcAft>
            </a:pPr>
            <a:endParaRPr lang="ru-RU" sz="2400" b="1" cap="all" dirty="0" smtClean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5759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b="0" dirty="0"/>
              <a:t>С 1 января 2019 года по 31 декабря 2028 года в Москве, Московской, Калужской областях и Татарстане </a:t>
            </a:r>
            <a:r>
              <a:rPr lang="ru-RU" sz="2800" b="0" dirty="0" smtClean="0"/>
              <a:t>в порядке эксперимента вводится  специальный налоговый режим – налог на профессиональный доход (НПД). </a:t>
            </a:r>
            <a:endParaRPr lang="ru-RU" sz="2800" b="0" dirty="0"/>
          </a:p>
          <a:p>
            <a:r>
              <a:rPr lang="ru-RU" dirty="0" smtClean="0"/>
              <a:t>Налогоплательщики НПД:</a:t>
            </a:r>
          </a:p>
          <a:p>
            <a:r>
              <a:rPr lang="ru-RU" dirty="0" smtClean="0"/>
              <a:t>- </a:t>
            </a:r>
            <a:r>
              <a:rPr lang="ru-RU" sz="2800" dirty="0" smtClean="0"/>
              <a:t>Индивидуальные предприниматели;</a:t>
            </a:r>
          </a:p>
          <a:p>
            <a:r>
              <a:rPr lang="ru-RU" sz="2800" dirty="0" smtClean="0"/>
              <a:t>- Физические лица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Налог на профессиональный доход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025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412776"/>
            <a:ext cx="8352928" cy="5184576"/>
          </a:xfrm>
        </p:spPr>
        <p:txBody>
          <a:bodyPr>
            <a:normAutofit/>
          </a:bodyPr>
          <a:lstStyle/>
          <a:p>
            <a:pPr lvl="0"/>
            <a:r>
              <a:rPr lang="ru-RU" sz="2800" dirty="0" smtClean="0"/>
              <a:t>Переход на специальный налоговый режим осуществляется  посредством упрощенной регистрации через мобильное приложение «Мой налог».</a:t>
            </a:r>
          </a:p>
          <a:p>
            <a:pPr lvl="0"/>
            <a:r>
              <a:rPr lang="ru-RU" sz="2800" dirty="0" smtClean="0"/>
              <a:t>Ставка налога:</a:t>
            </a:r>
          </a:p>
          <a:p>
            <a:r>
              <a:rPr lang="ru-RU" sz="2800" b="0" dirty="0"/>
              <a:t>- 4% с дохода от реализации физлицам;</a:t>
            </a:r>
          </a:p>
          <a:p>
            <a:r>
              <a:rPr lang="ru-RU" sz="2800" b="0" dirty="0"/>
              <a:t>- 6% с дохода от реализации ИП для использования в предпринимательской деятельности и </a:t>
            </a:r>
            <a:r>
              <a:rPr lang="ru-RU" sz="2800" b="0" dirty="0" smtClean="0"/>
              <a:t>юридическим лицам</a:t>
            </a:r>
            <a:r>
              <a:rPr lang="ru-RU" sz="2800" b="0" dirty="0"/>
              <a:t>.</a:t>
            </a:r>
          </a:p>
          <a:p>
            <a:pPr lvl="0"/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4" y="501069"/>
            <a:ext cx="8213862" cy="1105803"/>
          </a:xfrm>
        </p:spPr>
        <p:txBody>
          <a:bodyPr>
            <a:noAutofit/>
          </a:bodyPr>
          <a:lstStyle/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07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Заменяет уплату:</a:t>
            </a:r>
          </a:p>
          <a:p>
            <a:r>
              <a:rPr lang="ru-RU" sz="2800" b="0" dirty="0"/>
              <a:t>- НДФЛ с доходов, которые облагаются налогом на </a:t>
            </a:r>
            <a:r>
              <a:rPr lang="ru-RU" sz="2800" b="0" dirty="0" err="1"/>
              <a:t>профдоход</a:t>
            </a:r>
            <a:r>
              <a:rPr lang="ru-RU" sz="2800" b="0" dirty="0"/>
              <a:t>;</a:t>
            </a:r>
          </a:p>
          <a:p>
            <a:r>
              <a:rPr lang="ru-RU" sz="2800" b="0" dirty="0"/>
              <a:t>- НДС (кроме "ввозного");</a:t>
            </a:r>
          </a:p>
          <a:p>
            <a:r>
              <a:rPr lang="ru-RU" sz="2800" b="0" dirty="0"/>
              <a:t>- страховые взносы (их можно будет перечислять добровольно).</a:t>
            </a:r>
          </a:p>
          <a:p>
            <a:r>
              <a:rPr lang="ru-RU" sz="2800" dirty="0" smtClean="0"/>
              <a:t>Применение НПД исключает совмещение с иными режимами налогообложения.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3" y="501069"/>
            <a:ext cx="7332243" cy="767691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731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Налоговая декларация  по НПД не представляется.</a:t>
            </a:r>
          </a:p>
          <a:p>
            <a:r>
              <a:rPr lang="ru-RU" dirty="0" smtClean="0"/>
              <a:t>Исчисление налога:  в мобильном приложении «Мой налог» ежемесячно формируется налоговое уведомление, уплата налога ежемесячно, 25 числа.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2864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483768" y="2660915"/>
            <a:ext cx="5736842" cy="1362075"/>
          </a:xfrm>
        </p:spPr>
        <p:txBody>
          <a:bodyPr/>
          <a:lstStyle/>
          <a:p>
            <a:r>
              <a:rPr lang="ru-RU" dirty="0" smtClean="0"/>
              <a:t>Спасибо за внимание !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16416" y="5877272"/>
            <a:ext cx="648072" cy="684776"/>
          </a:xfrm>
        </p:spPr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14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04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01069"/>
            <a:ext cx="8280920" cy="2063835"/>
          </a:xfrm>
        </p:spPr>
        <p:txBody>
          <a:bodyPr>
            <a:noAutofit/>
          </a:bodyPr>
          <a:lstStyle/>
          <a:p>
            <a:pPr algn="ctr"/>
            <a:r>
              <a:rPr lang="ru-RU" sz="2800" dirty="0"/>
              <a:t>С 01.01.2019 организации </a:t>
            </a:r>
            <a:r>
              <a:rPr lang="ru-RU" sz="2800" dirty="0" smtClean="0"/>
              <a:t>и</a:t>
            </a:r>
            <a:r>
              <a:rPr lang="en-US" sz="2800" dirty="0" smtClean="0"/>
              <a:t> </a:t>
            </a:r>
            <a:r>
              <a:rPr lang="ru-RU" sz="2800" dirty="0" smtClean="0"/>
              <a:t>индивидуальные предприниматели, применяющие единый сельскохозяйственный налог (ЕСХН), </a:t>
            </a:r>
            <a:r>
              <a:rPr lang="ru-RU" sz="2800" dirty="0"/>
              <a:t>признаются плательщиками </a:t>
            </a:r>
            <a:r>
              <a:rPr lang="ru-RU" sz="2800" dirty="0" smtClean="0"/>
              <a:t>налога на добавленную стоимость (НДС)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539552" y="2996952"/>
            <a:ext cx="8136904" cy="2736304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Плательщики ЕСХН вправе получить </a:t>
            </a:r>
            <a:r>
              <a:rPr lang="ru-RU" dirty="0">
                <a:hlinkClick r:id="rId2"/>
              </a:rPr>
              <a:t>освобождение</a:t>
            </a:r>
            <a:r>
              <a:rPr lang="ru-RU" dirty="0"/>
              <a:t> от исполнения обязанностей налогоплательщика, связанных с исчислением и </a:t>
            </a:r>
            <a:r>
              <a:rPr lang="ru-RU" dirty="0" smtClean="0"/>
              <a:t>уплатой</a:t>
            </a:r>
            <a:r>
              <a:rPr lang="en-US" dirty="0" smtClean="0"/>
              <a:t> </a:t>
            </a:r>
            <a:r>
              <a:rPr lang="ru-RU" dirty="0" smtClean="0"/>
              <a:t>НДС</a:t>
            </a:r>
            <a:r>
              <a:rPr lang="ru-RU" dirty="0"/>
              <a:t>, в порядке </a:t>
            </a:r>
            <a:r>
              <a:rPr lang="ru-RU" dirty="0">
                <a:hlinkClick r:id="rId3"/>
              </a:rPr>
              <a:t>статьи 145</a:t>
            </a:r>
            <a:r>
              <a:rPr lang="ru-RU" dirty="0"/>
              <a:t> НК РФ</a:t>
            </a:r>
            <a:r>
              <a:rPr lang="ru-RU" dirty="0" smtClean="0"/>
              <a:t>.</a:t>
            </a:r>
            <a:endParaRPr lang="en-US" dirty="0" smtClean="0"/>
          </a:p>
          <a:p>
            <a:pPr algn="just"/>
            <a:endParaRPr lang="en-US" dirty="0" smtClean="0"/>
          </a:p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14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052736"/>
            <a:ext cx="7776864" cy="504056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Для получения права на освобождение от НДС, необходимо представить в инспекцию по месту учета письменное уведомление по установленной форме не позднее 20-го числа месяца, с которого налогоплательщик начал применять освобождение от НДС</a:t>
            </a:r>
            <a:r>
              <a:rPr lang="ru-RU" sz="2400" dirty="0" smtClean="0"/>
              <a:t>.</a:t>
            </a:r>
          </a:p>
          <a:p>
            <a:pPr algn="just"/>
            <a:r>
              <a:rPr lang="ru-RU" sz="2400" dirty="0"/>
              <a:t>Получить освобождение от НДС могут следующие сельхозпроизводители:</a:t>
            </a:r>
          </a:p>
          <a:p>
            <a:pPr algn="just"/>
            <a:r>
              <a:rPr lang="ru-RU" sz="2400" dirty="0"/>
              <a:t>1) плательщики ЕСХН, если сумма их доходов от реализации товаров, работ, услуг в рамках ЕСХН за предыдущий календарный год без учета НДС не превысила:</a:t>
            </a:r>
          </a:p>
          <a:p>
            <a:pPr algn="just"/>
            <a:endParaRPr lang="ru-RU" sz="2400" dirty="0"/>
          </a:p>
          <a:p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836713"/>
            <a:ext cx="7848872" cy="216023"/>
          </a:xfrm>
        </p:spPr>
        <p:txBody>
          <a:bodyPr>
            <a:noAutofit/>
          </a:bodyPr>
          <a:lstStyle/>
          <a:p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620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412776"/>
            <a:ext cx="7776864" cy="4680520"/>
          </a:xfrm>
        </p:spPr>
        <p:txBody>
          <a:bodyPr>
            <a:normAutofit/>
          </a:bodyPr>
          <a:lstStyle/>
          <a:p>
            <a:r>
              <a:rPr lang="ru-RU" sz="2400" dirty="0"/>
              <a:t>- 100 млн руб. за 2018 г. </a:t>
            </a:r>
          </a:p>
          <a:p>
            <a:r>
              <a:rPr lang="ru-RU" sz="2400" dirty="0"/>
              <a:t>- 90 млн руб. за 2019 г. </a:t>
            </a:r>
          </a:p>
          <a:p>
            <a:r>
              <a:rPr lang="ru-RU" sz="2400" dirty="0"/>
              <a:t>- 80 млн руб. за 2020 г. </a:t>
            </a:r>
          </a:p>
          <a:p>
            <a:r>
              <a:rPr lang="ru-RU" sz="2400" dirty="0"/>
              <a:t>- 70 млн руб. за 2021 г. </a:t>
            </a:r>
          </a:p>
          <a:p>
            <a:pPr marL="661541" indent="-342900">
              <a:buFontTx/>
              <a:buChar char="-"/>
            </a:pPr>
            <a:r>
              <a:rPr lang="ru-RU" sz="2400" dirty="0" smtClean="0"/>
              <a:t>60 </a:t>
            </a:r>
            <a:r>
              <a:rPr lang="ru-RU" sz="2400" dirty="0"/>
              <a:t>млн руб. за 2022 г. и последующие годы</a:t>
            </a:r>
            <a:r>
              <a:rPr lang="ru-RU" sz="2400" dirty="0" smtClean="0"/>
              <a:t>.</a:t>
            </a:r>
          </a:p>
          <a:p>
            <a:pPr marL="661541" indent="-342900">
              <a:buFontTx/>
              <a:buChar char="-"/>
            </a:pPr>
            <a:endParaRPr lang="ru-RU" sz="2400" dirty="0"/>
          </a:p>
          <a:p>
            <a:r>
              <a:rPr lang="ru-RU" sz="2400" dirty="0"/>
              <a:t>2) лица, которые переходят на ЕСХН и начинают применять освобождение от НДС в том же календарном году.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836713"/>
            <a:ext cx="7920880" cy="288031"/>
          </a:xfrm>
        </p:spPr>
        <p:txBody>
          <a:bodyPr>
            <a:noAutofit/>
          </a:bodyPr>
          <a:lstStyle/>
          <a:p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04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412776"/>
            <a:ext cx="7776864" cy="468052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Если в течение календарного года сумма дохода превысила установленный лимит на этот год, то начиная с 1-го числа месяца, в котором имело место такое превышение, утрачивается право на освобождение без права на повторное освобождение</a:t>
            </a:r>
            <a:r>
              <a:rPr lang="ru-RU" sz="2400" dirty="0" smtClean="0"/>
              <a:t>.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Утрата права на освобождение происходит и в случае реализации подакцизных товаров.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836713"/>
            <a:ext cx="7920880" cy="360039"/>
          </a:xfrm>
        </p:spPr>
        <p:txBody>
          <a:bodyPr>
            <a:noAutofit/>
          </a:bodyPr>
          <a:lstStyle/>
          <a:p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57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772816"/>
            <a:ext cx="7920880" cy="4536504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400" dirty="0"/>
              <a:t> Федеральным </a:t>
            </a:r>
            <a:r>
              <a:rPr lang="ru-RU" sz="2400" dirty="0">
                <a:hlinkClick r:id="rId2"/>
              </a:rPr>
              <a:t>законом</a:t>
            </a:r>
            <a:r>
              <a:rPr lang="ru-RU" sz="2400" dirty="0"/>
              <a:t> от 03.08.2018 № 303-ФЗ "О внесении изменений в отдельные законодательные акты Российской Федерации о налогах и сборах"  начиная с 01.01.2019 вместо действующей в настоящее время ставки НДС 18% вводится ставка 20%.  При этом, сохранилась пониженная ставка НДС в размере 10% по которой облагается реализация социально значимых товаров (хлеб, молоко, мясо, детское питание, овощи и др.). Также не претерпели изменений положения статьи 149 Кодекса, в соответствии в которой освобождаются от налогообложения операции по реализации   товаров, работ, услуг (в частности, медицинские услуги, услуги по уходу за  инвалидами и престарелыми, услуги по перевозке пассажиров, услуги в сфере образования и др.)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48680"/>
            <a:ext cx="7920880" cy="100811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002060"/>
                </a:solidFill>
              </a:rPr>
              <a:t>Изменение ставки НДС с 18 до 20%,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переходный период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294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980728"/>
            <a:ext cx="8208912" cy="5616624"/>
          </a:xfrm>
        </p:spPr>
        <p:txBody>
          <a:bodyPr>
            <a:normAutofit/>
          </a:bodyPr>
          <a:lstStyle/>
          <a:p>
            <a:pPr algn="just"/>
            <a:r>
              <a:rPr lang="ru-RU" sz="2400" dirty="0" smtClean="0"/>
              <a:t>Исключений </a:t>
            </a:r>
            <a:r>
              <a:rPr lang="ru-RU" sz="2400" dirty="0"/>
              <a:t>по товарам (работам, услугам), имущественным правам, реализуемым по договорам, заключенным </a:t>
            </a:r>
            <a:r>
              <a:rPr lang="ru-RU" sz="2400" u="sng" dirty="0"/>
              <a:t>до вступления </a:t>
            </a:r>
            <a:r>
              <a:rPr lang="ru-RU" sz="2400" dirty="0"/>
              <a:t>в силу Федерального закона  № 303-ФЗ, и имеющим  длящийся характер с переходом  на 2019  и последующие годы,  данным Федеральным </a:t>
            </a:r>
            <a:r>
              <a:rPr lang="ru-RU" sz="2400" dirty="0">
                <a:hlinkClick r:id="rId2"/>
              </a:rPr>
              <a:t>законом</a:t>
            </a:r>
            <a:r>
              <a:rPr lang="ru-RU" sz="2400" dirty="0"/>
              <a:t> не предусмотрено.</a:t>
            </a:r>
          </a:p>
          <a:p>
            <a:pPr algn="just"/>
            <a:r>
              <a:rPr lang="ru-RU" sz="2400" dirty="0"/>
              <a:t>В этой связи внесение изменений  в договор  в части изменения размера ставки НДС не требуется.  Вместе с тем, стороны  договора вправе уточнить порядок расчетов  и стоимость  реализуемых товаров (работ, услуг), передаваемых имущественных прав в связи с  изменением налоговой ставки по НДС.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88641"/>
            <a:ext cx="8213862" cy="432048"/>
          </a:xfrm>
        </p:spPr>
        <p:txBody>
          <a:bodyPr>
            <a:noAutofit/>
          </a:bodyPr>
          <a:lstStyle/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2082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340768"/>
            <a:ext cx="8352928" cy="5256584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/>
              <a:t>И</a:t>
            </a:r>
            <a:r>
              <a:rPr lang="ru-RU" dirty="0" smtClean="0"/>
              <a:t>зменение  </a:t>
            </a:r>
            <a:r>
              <a:rPr lang="ru-RU" dirty="0"/>
              <a:t>налоговой ставки не изменяет для налогоплательщика  порядок и момент определения налоговой базы по НДС.</a:t>
            </a:r>
          </a:p>
          <a:p>
            <a:pPr marL="1004441" indent="-685800">
              <a:buFont typeface="Wingdings" pitchFamily="2" charset="2"/>
              <a:buChar char="§"/>
            </a:pPr>
            <a:r>
              <a:rPr lang="ru-RU" dirty="0"/>
              <a:t>При получении до 01.01.2019 оплаты, частичной оплаты в счет предстоящих поставок  с 01.01.2019 исчисление НДС с оплаты, частичной оплаты на основании пункта 4  статьи 164 Кодекса производится по налоговой ставке в размере 18/118 процента.</a:t>
            </a:r>
          </a:p>
          <a:p>
            <a:pPr marL="1004441" lvl="0" indent="-685800">
              <a:buFont typeface="Wingdings" pitchFamily="2" charset="2"/>
              <a:buChar char="§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01069"/>
            <a:ext cx="8352928" cy="407651"/>
          </a:xfrm>
        </p:spPr>
        <p:txBody>
          <a:bodyPr>
            <a:noAutofit/>
          </a:bodyPr>
          <a:lstStyle/>
          <a:p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2882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27584" y="1628799"/>
            <a:ext cx="7315740" cy="4807325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При отгрузке с 01.01.2019 вышеуказанных товаров (работ, услуг) в счет поступившей ранее оплаты, частичной оплаты, налогообложение  НДС  производится по налоговой ставке в размере 20 процентов (пункт 3 статьи 164 Кодекса (в редакции, действующей с 01.01.2019).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CA4EF9A-595C-4E2A-81BA-7BFF429385F7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4962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>
        <p14:doors dir="vert"/>
      </p:transition>
    </mc:Choice>
    <mc:Fallback xmlns="">
      <p:transition spd="slow" advClick="0">
        <p:fade/>
      </p:transition>
    </mc:Fallback>
  </mc:AlternateContent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NS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NS">
      <a:majorFont>
        <a:latin typeface="PF Din Text Cond Pro Medium"/>
        <a:ea typeface=""/>
        <a:cs typeface=""/>
      </a:majorFont>
      <a:minorFont>
        <a:latin typeface="PF Din Text Cond Pro Medium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149756</TotalTime>
  <Words>737</Words>
  <Application>Microsoft Office PowerPoint</Application>
  <PresentationFormat>Экран (4:3)</PresentationFormat>
  <Paragraphs>59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PF Din Text Cond Pro Medium</vt:lpstr>
      <vt:lpstr>Arial Narrow</vt:lpstr>
      <vt:lpstr>Wingdings</vt:lpstr>
      <vt:lpstr>Present_FNS2012_A4</vt:lpstr>
      <vt:lpstr>1_Present_FNS2012_A4</vt:lpstr>
      <vt:lpstr>Презентация PowerPoint</vt:lpstr>
      <vt:lpstr>С 01.01.2019 организации и индивидуальные предприниматели, применяющие единый сельскохозяйственный налог (ЕСХН), признаются плательщиками налога на добавленную стоимость (НДС)</vt:lpstr>
      <vt:lpstr>Презентация PowerPoint</vt:lpstr>
      <vt:lpstr>Презентация PowerPoint</vt:lpstr>
      <vt:lpstr>Презентация PowerPoint</vt:lpstr>
      <vt:lpstr>Изменение ставки НДС с 18 до 20%,  переходный период</vt:lpstr>
      <vt:lpstr>Презентация PowerPoint</vt:lpstr>
      <vt:lpstr>Презентация PowerPoint</vt:lpstr>
      <vt:lpstr>Презентация PowerPoint</vt:lpstr>
      <vt:lpstr>Налог на профессиональный доход</vt:lpstr>
      <vt:lpstr>Презентация PowerPoint</vt:lpstr>
      <vt:lpstr>Презентация PowerPoint</vt:lpstr>
      <vt:lpstr>Презентация PowerPoint</vt:lpstr>
      <vt:lpstr>Спасибо за внимание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Lychnikova</dc:creator>
  <cp:lastModifiedBy>Ольга Осипова</cp:lastModifiedBy>
  <cp:revision>3253</cp:revision>
  <cp:lastPrinted>2018-05-23T12:10:52Z</cp:lastPrinted>
  <dcterms:created xsi:type="dcterms:W3CDTF">2011-08-26T08:24:37Z</dcterms:created>
  <dcterms:modified xsi:type="dcterms:W3CDTF">2018-11-22T14:15:26Z</dcterms:modified>
</cp:coreProperties>
</file>