
<file path=[Content_Types].xml><?xml version="1.0" encoding="utf-8"?>
<Types xmlns="http://schemas.openxmlformats.org/package/2006/content-types">
  <Default Extension="png" ContentType="image/pn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677" r:id="rId1"/>
  </p:sldMasterIdLst>
  <p:notesMasterIdLst>
    <p:notesMasterId r:id="rId20"/>
  </p:notesMasterIdLst>
  <p:sldIdLst>
    <p:sldId id="541" r:id="rId2"/>
    <p:sldId id="675" r:id="rId3"/>
    <p:sldId id="677" r:id="rId4"/>
    <p:sldId id="681" r:id="rId5"/>
    <p:sldId id="687" r:id="rId6"/>
    <p:sldId id="682" r:id="rId7"/>
    <p:sldId id="684" r:id="rId8"/>
    <p:sldId id="707" r:id="rId9"/>
    <p:sldId id="688" r:id="rId10"/>
    <p:sldId id="695" r:id="rId11"/>
    <p:sldId id="648" r:id="rId12"/>
    <p:sldId id="649" r:id="rId13"/>
    <p:sldId id="694" r:id="rId14"/>
    <p:sldId id="699" r:id="rId15"/>
    <p:sldId id="710" r:id="rId16"/>
    <p:sldId id="713" r:id="rId17"/>
    <p:sldId id="714" r:id="rId18"/>
    <p:sldId id="613" r:id="rId19"/>
  </p:sldIdLst>
  <p:sldSz cx="10693400" cy="7561263"/>
  <p:notesSz cx="6797675" cy="9928225"/>
  <p:defaultTextStyle>
    <a:defPPr>
      <a:defRPr lang="ru-RU"/>
    </a:defPPr>
    <a:lvl1pPr marL="0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344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2688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032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5376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6719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8064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49408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0751" algn="l" defTabSz="1042688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8" userDrawn="1">
          <p15:clr>
            <a:srgbClr val="A4A3A4"/>
          </p15:clr>
        </p15:guide>
        <p15:guide id="2" pos="211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81FF"/>
    <a:srgbClr val="035DC9"/>
    <a:srgbClr val="C0CBCE"/>
    <a:srgbClr val="0072BD"/>
    <a:srgbClr val="0066CC"/>
    <a:srgbClr val="EEEEEE"/>
    <a:srgbClr val="E8E8E8"/>
    <a:srgbClr val="E6ECEE"/>
    <a:srgbClr val="D8E1E4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45" autoAdjust="0"/>
    <p:restoredTop sz="94139" autoAdjust="0"/>
  </p:normalViewPr>
  <p:slideViewPr>
    <p:cSldViewPr showGuides="1">
      <p:cViewPr varScale="1">
        <p:scale>
          <a:sx n="96" d="100"/>
          <a:sy n="96" d="100"/>
        </p:scale>
        <p:origin x="-1680" y="-108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93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8" y="10"/>
            <a:ext cx="2945661" cy="496411"/>
          </a:xfrm>
          <a:prstGeom prst="rect">
            <a:avLst/>
          </a:prstGeom>
        </p:spPr>
        <p:txBody>
          <a:bodyPr vert="horz" lIns="91954" tIns="45977" rIns="91954" bIns="45977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53" y="10"/>
            <a:ext cx="2945661" cy="496411"/>
          </a:xfrm>
          <a:prstGeom prst="rect">
            <a:avLst/>
          </a:prstGeom>
        </p:spPr>
        <p:txBody>
          <a:bodyPr vert="horz" lIns="91954" tIns="45977" rIns="91954" bIns="45977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29.11.2018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3588" y="746125"/>
            <a:ext cx="52705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54" tIns="45977" rIns="91954" bIns="45977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70" y="4715918"/>
            <a:ext cx="5438140" cy="4467701"/>
          </a:xfrm>
          <a:prstGeom prst="rect">
            <a:avLst/>
          </a:prstGeom>
        </p:spPr>
        <p:txBody>
          <a:bodyPr vert="horz" lIns="91954" tIns="45977" rIns="91954" bIns="45977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8" y="9430100"/>
            <a:ext cx="2945661" cy="496411"/>
          </a:xfrm>
          <a:prstGeom prst="rect">
            <a:avLst/>
          </a:prstGeom>
        </p:spPr>
        <p:txBody>
          <a:bodyPr vert="horz" lIns="91954" tIns="45977" rIns="91954" bIns="45977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53" y="9430100"/>
            <a:ext cx="2945661" cy="496411"/>
          </a:xfrm>
          <a:prstGeom prst="rect">
            <a:avLst/>
          </a:prstGeom>
        </p:spPr>
        <p:txBody>
          <a:bodyPr vert="horz" lIns="91954" tIns="45977" rIns="91954" bIns="45977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344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688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032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376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6719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064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9408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0751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FA186-E46C-462A-BFAC-8019311ECFA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308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FA186-E46C-462A-BFAC-8019311ECFAC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040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FA186-E46C-462A-BFAC-8019311ECFAC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1891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0FA186-E46C-462A-BFAC-8019311ECFAC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0400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3085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5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3315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344" indent="0">
              <a:buNone/>
              <a:defRPr sz="3200"/>
            </a:lvl2pPr>
            <a:lvl3pPr marL="1042688" indent="0">
              <a:buNone/>
              <a:defRPr sz="2700"/>
            </a:lvl3pPr>
            <a:lvl4pPr marL="1564032" indent="0">
              <a:buNone/>
              <a:defRPr sz="2300"/>
            </a:lvl4pPr>
            <a:lvl5pPr marL="2085376" indent="0">
              <a:buNone/>
              <a:defRPr sz="2300"/>
            </a:lvl5pPr>
            <a:lvl6pPr marL="2606719" indent="0">
              <a:buNone/>
              <a:defRPr sz="2300"/>
            </a:lvl6pPr>
            <a:lvl7pPr marL="3128064" indent="0">
              <a:buNone/>
              <a:defRPr sz="2300"/>
            </a:lvl7pPr>
            <a:lvl8pPr marL="3649408" indent="0">
              <a:buNone/>
              <a:defRPr sz="2300"/>
            </a:lvl8pPr>
            <a:lvl9pPr marL="4170751" indent="0">
              <a:buNone/>
              <a:defRPr sz="23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280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2277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6874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0235" indent="3175">
              <a:defRPr>
                <a:latin typeface="+mj-lt"/>
              </a:defRPr>
            </a:lvl2pPr>
            <a:lvl3pPr marL="628428" indent="-260258">
              <a:tabLst/>
              <a:defRPr>
                <a:latin typeface="+mj-lt"/>
              </a:defRPr>
            </a:lvl3pPr>
            <a:lvl4pPr marL="0" indent="360235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1"/>
            <a:ext cx="1080120" cy="415498"/>
          </a:xfrm>
          <a:prstGeom prst="rect">
            <a:avLst/>
          </a:prstGeom>
          <a:noFill/>
        </p:spPr>
        <p:txBody>
          <a:bodyPr wrap="square" lIns="91408" tIns="45704" rIns="91408" bIns="45704" rtlCol="0">
            <a:no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4"/>
            <a:ext cx="858043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7573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3410" indent="0">
              <a:defRPr>
                <a:latin typeface="+mj-lt"/>
              </a:defRPr>
            </a:lvl2pPr>
            <a:lvl3pPr marL="628428" indent="-260258">
              <a:defRPr>
                <a:latin typeface="+mj-lt"/>
              </a:defRPr>
            </a:lvl3pPr>
            <a:lvl4pPr marL="0" indent="360235">
              <a:defRPr>
                <a:latin typeface="+mj-lt"/>
              </a:defRPr>
            </a:lvl4pPr>
            <a:lvl5pPr marL="14345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4"/>
            <a:ext cx="858126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08881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49311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0235" indent="3175">
              <a:defRPr>
                <a:latin typeface="+mj-lt"/>
              </a:defRPr>
            </a:lvl2pPr>
            <a:lvl3pPr marL="628428" indent="-260258">
              <a:tabLst/>
              <a:defRPr>
                <a:latin typeface="+mj-lt"/>
              </a:defRPr>
            </a:lvl3pPr>
            <a:lvl4pPr marL="0" indent="360235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1"/>
            <a:ext cx="1080120" cy="415498"/>
          </a:xfrm>
          <a:prstGeom prst="rect">
            <a:avLst/>
          </a:prstGeom>
          <a:noFill/>
        </p:spPr>
        <p:txBody>
          <a:bodyPr wrap="square" lIns="91408" tIns="45704" rIns="91408" bIns="45704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4"/>
            <a:ext cx="858043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3410" indent="0">
              <a:defRPr>
                <a:latin typeface="+mj-lt"/>
              </a:defRPr>
            </a:lvl2pPr>
            <a:lvl3pPr marL="628428" indent="-260258">
              <a:defRPr>
                <a:latin typeface="+mj-lt"/>
              </a:defRPr>
            </a:lvl3pPr>
            <a:lvl4pPr marL="0" indent="360235">
              <a:defRPr>
                <a:latin typeface="+mj-lt"/>
              </a:defRPr>
            </a:lvl4pPr>
            <a:lvl5pPr marL="14345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4"/>
            <a:ext cx="858126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5007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0235" indent="3175">
              <a:defRPr>
                <a:latin typeface="+mj-lt"/>
              </a:defRPr>
            </a:lvl2pPr>
            <a:lvl3pPr marL="628428" indent="-260258">
              <a:tabLst/>
              <a:defRPr>
                <a:latin typeface="+mj-lt"/>
              </a:defRPr>
            </a:lvl3pPr>
            <a:lvl4pPr marL="0" indent="360235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1"/>
            <a:ext cx="1080120" cy="415498"/>
          </a:xfrm>
          <a:prstGeom prst="rect">
            <a:avLst/>
          </a:prstGeom>
          <a:noFill/>
        </p:spPr>
        <p:txBody>
          <a:bodyPr wrap="square" lIns="91408" tIns="45704" rIns="91408" bIns="45704" rtlCol="0">
            <a:noAutofit/>
          </a:bodyPr>
          <a:lstStyle/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4"/>
            <a:ext cx="858043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8949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3410" indent="0">
              <a:defRPr>
                <a:latin typeface="+mj-lt"/>
              </a:defRPr>
            </a:lvl2pPr>
            <a:lvl3pPr marL="628428" indent="-260258">
              <a:defRPr>
                <a:latin typeface="+mj-lt"/>
              </a:defRPr>
            </a:lvl3pPr>
            <a:lvl4pPr marL="0" indent="360235">
              <a:defRPr>
                <a:latin typeface="+mj-lt"/>
              </a:defRPr>
            </a:lvl4pPr>
            <a:lvl5pPr marL="14345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4"/>
            <a:ext cx="858126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259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2" y="2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8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34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60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181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1771650"/>
            <a:ext cx="4297419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7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3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3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223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9" y="211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946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6" cy="720080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4197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3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3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213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4" y="540273"/>
            <a:ext cx="8588251" cy="122413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4" y="1764295"/>
            <a:ext cx="8588251" cy="5331830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73"/>
            <a:ext cx="2495127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1" y="7008173"/>
            <a:ext cx="3386243" cy="40256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2" y="6660951"/>
            <a:ext cx="724718" cy="69662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1490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65" r:id="rId13"/>
    <p:sldLayoutId id="2147483666" r:id="rId14"/>
    <p:sldLayoutId id="2147483676" r:id="rId15"/>
    <p:sldLayoutId id="2147483650" r:id="rId16"/>
    <p:sldLayoutId id="2147483661" r:id="rId17"/>
    <p:sldLayoutId id="2147483662" r:id="rId18"/>
  </p:sldLayoutIdLst>
  <p:hf hdr="0" ftr="0" dt="0"/>
  <p:txStyles>
    <p:titleStyle>
      <a:lvl1pPr algn="l" defTabSz="1042688" rtl="0" eaLnBrk="1" latinLnBrk="0" hangingPunct="1">
        <a:lnSpc>
          <a:spcPts val="5198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410" indent="0" algn="l" defTabSz="1042688" rtl="0" eaLnBrk="1" latinLnBrk="0" hangingPunct="1">
        <a:spcBef>
          <a:spcPct val="20000"/>
        </a:spcBef>
        <a:buFont typeface="+mj-lt"/>
        <a:buNone/>
        <a:defRPr sz="37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410" indent="0" algn="l" defTabSz="1042688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537" indent="-260258" algn="l" defTabSz="1042688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235" algn="just" defTabSz="1042688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4593" indent="0" algn="l" defTabSz="1042688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392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8735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0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1424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4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68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2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376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719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06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40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751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3387E7C3871D49BD34B2F5ECF07077CBDE1BBD0B6E516E9033640CA30EDFFF2D4934EB19368C53C8J1mD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4.emf"/><Relationship Id="rId5" Type="http://schemas.openxmlformats.org/officeDocument/2006/relationships/oleObject" Target="../embeddings/Microsoft_Excel_97-2003_Worksheet2.xls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10195" y="2844527"/>
            <a:ext cx="9289479" cy="792436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2000" b="1" spc="200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УПРАВЛЕНИЕ ФЕДЕРАЛЬНОЙ  НАЛОГОВОЙ СЛУЖБЫ </a:t>
            </a:r>
            <a:endParaRPr lang="ru-RU" sz="2000" b="1" spc="200" dirty="0" smtClean="0">
              <a:solidFill>
                <a:schemeClr val="bg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defTabSz="1043056" fontAlgn="auto">
              <a:spcAft>
                <a:spcPts val="0"/>
              </a:spcAft>
              <a:defRPr/>
            </a:pPr>
            <a:r>
              <a:rPr lang="ru-RU" sz="2000" b="1" spc="200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ПО ТЮМЕНСКОЙ </a:t>
            </a:r>
            <a:r>
              <a:rPr lang="ru-RU" sz="2000" b="1" spc="200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ОБЛАСТИ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0116" y="3852863"/>
            <a:ext cx="10441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43056">
              <a:defRPr/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«Страховые взносы и НДФЛ, изменения с 01.01.2019 года</a:t>
            </a: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spc="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62124" y="5724525"/>
            <a:ext cx="102971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043056" fontAlgn="auto">
              <a:spcBef>
                <a:spcPts val="0"/>
              </a:spcBef>
              <a:spcAft>
                <a:spcPts val="0"/>
              </a:spcAft>
              <a:buClr>
                <a:srgbClr val="99FF99"/>
              </a:buClr>
              <a:buSzPct val="80000"/>
              <a:defRPr/>
            </a:pPr>
            <a:r>
              <a:rPr lang="ru-RU" sz="2000" b="1" kern="0" spc="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Начальник </a:t>
            </a:r>
            <a:r>
              <a:rPr lang="ru-RU" sz="2000" b="1" kern="0" spc="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отдела </a:t>
            </a:r>
            <a:r>
              <a:rPr lang="ru-RU" sz="2000" b="1" kern="0" spc="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налогообложения доходов </a:t>
            </a:r>
            <a:r>
              <a:rPr lang="ru-RU" sz="2000" b="1" kern="0" spc="3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физических </a:t>
            </a:r>
            <a:r>
              <a:rPr lang="ru-RU" sz="2000" b="1" kern="0" spc="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лиц и администрирования страховых взносов</a:t>
            </a:r>
          </a:p>
          <a:p>
            <a:pPr algn="ctr" defTabSz="1043056" fontAlgn="auto">
              <a:spcBef>
                <a:spcPts val="0"/>
              </a:spcBef>
              <a:spcAft>
                <a:spcPts val="0"/>
              </a:spcAft>
              <a:buClr>
                <a:srgbClr val="99FF99"/>
              </a:buClr>
              <a:buSzPct val="80000"/>
              <a:defRPr/>
            </a:pPr>
            <a:r>
              <a:rPr lang="ru-RU" sz="2000" b="1" kern="0" spc="3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Задворных</a:t>
            </a:r>
            <a:r>
              <a:rPr lang="en-US" sz="2000" b="1" kern="0" spc="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kern="0" spc="3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Лариса Михайловна</a:t>
            </a:r>
            <a:endParaRPr lang="en-US" sz="2000" b="1" kern="0" spc="3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1" name="TextBox 1"/>
          <p:cNvSpPr txBox="1">
            <a:spLocks noChangeArrowheads="1"/>
          </p:cNvSpPr>
          <p:nvPr/>
        </p:nvSpPr>
        <p:spPr bwMode="auto">
          <a:xfrm>
            <a:off x="4338638" y="6924675"/>
            <a:ext cx="132465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29.11.2018</a:t>
            </a:r>
            <a:endParaRPr lang="ru-RU" alt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216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2026" y="324248"/>
            <a:ext cx="8580438" cy="72007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676" y="1116335"/>
            <a:ext cx="981541" cy="1560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8548" y="1116335"/>
            <a:ext cx="981075" cy="156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085" y="3420591"/>
            <a:ext cx="1146175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308" y="2532037"/>
            <a:ext cx="6688138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848" y="4932759"/>
            <a:ext cx="2981325" cy="74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2165" y="4212679"/>
            <a:ext cx="3816423" cy="129614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104306" tIns="52153" rIns="104306" bIns="52153" rtlCol="0" anchor="ctr">
            <a:normAutofit fontScale="92500" lnSpcReduction="20000"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Справки по форме 2-НДФЛ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+mj-lt"/>
                <a:ea typeface="+mj-ea"/>
                <a:cs typeface="+mj-cs"/>
              </a:rPr>
              <a:t>о невозможности удержать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+mj-lt"/>
                <a:ea typeface="+mj-ea"/>
                <a:cs typeface="+mj-cs"/>
              </a:rPr>
              <a:t>с физических лиц налог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(с признаком «2» и «4»)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73582" y="4212679"/>
            <a:ext cx="4065606" cy="129614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Справки по форме 2-НДФЛ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о суммах удержанного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с физических лиц налога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(с признаком «1» и «3»)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1227" y="5512705"/>
            <a:ext cx="596900" cy="566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175" y="5512705"/>
            <a:ext cx="596900" cy="566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22165" y="6516935"/>
            <a:ext cx="3946920" cy="72008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2165" y="6156895"/>
            <a:ext cx="3816423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Ежегодно,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не позднее 01.03.</a:t>
            </a:r>
            <a:r>
              <a:rPr kumimoji="0" lang="ru-RU" sz="22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следующего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за налоговым периодом</a:t>
            </a: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78748" y="6156895"/>
            <a:ext cx="3960440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Ежегодно,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не позднее 01.04. следующего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за налоговым периодом</a:t>
            </a:r>
            <a:r>
              <a:rPr kumimoji="0" lang="ru-RU" sz="22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22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4212" y="324247"/>
            <a:ext cx="8784976" cy="72008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Сроки представления справок 2-НДФЛ</a:t>
            </a:r>
          </a:p>
        </p:txBody>
      </p:sp>
    </p:spTree>
    <p:extLst>
      <p:ext uri="{BB962C8B-B14F-4D97-AF65-F5344CB8AC3E}">
        <p14:creationId xmlns:p14="http://schemas.microsoft.com/office/powerpoint/2010/main" val="28924296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5186" y="108223"/>
            <a:ext cx="9515657" cy="792088"/>
          </a:xfrm>
        </p:spPr>
        <p:txBody>
          <a:bodyPr>
            <a:noAutofit/>
          </a:bodyPr>
          <a:lstStyle/>
          <a:p>
            <a:pPr algn="ctr"/>
            <a:r>
              <a:rPr lang="ru-RU" sz="3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в части </a:t>
            </a: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НДФЛ </a:t>
            </a:r>
            <a:b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ополнен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перечень не облагаемых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налогом доходов)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38727" y="1881881"/>
            <a:ext cx="9623697" cy="908516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76770" tIns="38385" rIns="76770" bIns="38385">
            <a:spAutoFit/>
          </a:bodyPr>
          <a:lstStyle/>
          <a:p>
            <a:pPr marL="219045" indent="-219045" algn="just">
              <a:buFont typeface="Wingdings" panose="05000000000000000000" pitchFamily="2" charset="2"/>
              <a:buChar char="Ø"/>
            </a:pPr>
            <a:r>
              <a:rPr lang="ru-RU" sz="1800" dirty="0">
                <a:latin typeface="Times New Roman"/>
                <a:ea typeface="Times New Roman"/>
              </a:rPr>
              <a:t>Освобождены от налогообложения доходы, полученные с 01.01.2019, при реализации макулатуры, образующейся у физических лиц в быту и принадлежащей им на праве </a:t>
            </a:r>
            <a:r>
              <a:rPr lang="ru-RU" sz="1800" dirty="0" smtClean="0">
                <a:latin typeface="Times New Roman"/>
                <a:ea typeface="Times New Roman"/>
              </a:rPr>
              <a:t>собственности. </a:t>
            </a:r>
            <a:endParaRPr lang="ru-RU" sz="1800" dirty="0">
              <a:latin typeface="Times New Roman"/>
              <a:ea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82203" y="1002185"/>
            <a:ext cx="9180221" cy="3852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lIns="76770" tIns="38385" rIns="76770" bIns="38385">
            <a:spAutoFit/>
          </a:bodyPr>
          <a:lstStyle/>
          <a:p>
            <a:pPr algn="ctr"/>
            <a:r>
              <a:rPr lang="ru-RU" sz="2000" b="1" dirty="0">
                <a:latin typeface="Times New Roman"/>
                <a:ea typeface="Times New Roman"/>
              </a:rPr>
              <a:t>Федеральный закон от 03.07.2018 № 179-ФЗ</a:t>
            </a:r>
            <a:endParaRPr lang="ru-RU" sz="1300" b="1" dirty="0">
              <a:latin typeface="Times New Roman"/>
              <a:ea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9933" y="3707621"/>
            <a:ext cx="9622492" cy="63151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76770" tIns="38385" rIns="76770" bIns="38385">
            <a:spAutoFit/>
          </a:bodyPr>
          <a:lstStyle/>
          <a:p>
            <a:pPr marL="219045" indent="-219045" algn="just">
              <a:buFont typeface="Wingdings" panose="05000000000000000000" pitchFamily="2" charset="2"/>
              <a:buChar char="Ø"/>
            </a:pPr>
            <a:r>
              <a:rPr lang="ru-RU" sz="1800" dirty="0">
                <a:latin typeface="Times New Roman"/>
                <a:ea typeface="Times New Roman"/>
              </a:rPr>
              <a:t>Освобождены от налогообложения доходы, полученные судьями с 01.01.2019, в виде единовременной социальной выплаты для приобретения или строительства жилья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47561" y="5613033"/>
            <a:ext cx="9291627" cy="631518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76770" tIns="38385" rIns="76770" bIns="38385">
            <a:spAutoFit/>
          </a:bodyPr>
          <a:lstStyle/>
          <a:p>
            <a:pPr marL="219045" indent="-219045" algn="just">
              <a:buFont typeface="Wingdings" panose="05000000000000000000" pitchFamily="2" charset="2"/>
              <a:buChar char="Ø"/>
            </a:pPr>
            <a:r>
              <a:rPr lang="ru-RU" sz="1800" dirty="0">
                <a:latin typeface="Times New Roman"/>
                <a:ea typeface="Times New Roman"/>
              </a:rPr>
              <a:t>При выплате полевого довольствия в доход, подлежащий налогообложению НДФЛ, не включаются суммы в размере не более 700 рублей за каждый день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38727" y="1453345"/>
            <a:ext cx="9623697" cy="369907"/>
          </a:xfrm>
          <a:prstGeom prst="rect">
            <a:avLst/>
          </a:prstGeom>
          <a:solidFill>
            <a:srgbClr val="F0F7FA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76770" tIns="38385" rIns="76770" bIns="38385">
            <a:spAutoFit/>
          </a:bodyPr>
          <a:lstStyle/>
          <a:p>
            <a:pPr algn="ctr"/>
            <a:r>
              <a:rPr lang="ru-RU" sz="1900" b="1" i="1" dirty="0" smtClean="0">
                <a:latin typeface="Times New Roman"/>
                <a:ea typeface="Times New Roman"/>
              </a:rPr>
              <a:t>Доходы, получаемые </a:t>
            </a:r>
            <a:r>
              <a:rPr lang="ru-RU" sz="1900" b="1" i="1" dirty="0">
                <a:latin typeface="Times New Roman"/>
                <a:ea typeface="Times New Roman"/>
              </a:rPr>
              <a:t>от реализации макулатуры физическими лицами</a:t>
            </a:r>
            <a:endParaRPr lang="ru-RU" sz="1100" b="1" i="1" dirty="0">
              <a:latin typeface="Times New Roman"/>
              <a:ea typeface="Times New Roman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39933" y="3279085"/>
            <a:ext cx="9622492" cy="369907"/>
          </a:xfrm>
          <a:prstGeom prst="rect">
            <a:avLst/>
          </a:prstGeom>
          <a:solidFill>
            <a:srgbClr val="F0F7FA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76770" tIns="38385" rIns="76770" bIns="38385">
            <a:spAutoFit/>
          </a:bodyPr>
          <a:lstStyle/>
          <a:p>
            <a:pPr algn="ctr"/>
            <a:r>
              <a:rPr lang="ru-RU" sz="1900" b="1" i="1" dirty="0" smtClean="0">
                <a:latin typeface="Times New Roman"/>
                <a:ea typeface="Times New Roman"/>
              </a:rPr>
              <a:t>Субсидии </a:t>
            </a:r>
            <a:r>
              <a:rPr lang="ru-RU" sz="1900" b="1" i="1" dirty="0">
                <a:latin typeface="Times New Roman"/>
                <a:ea typeface="Times New Roman"/>
              </a:rPr>
              <a:t>для приобретения или строительства жилья</a:t>
            </a:r>
            <a:endParaRPr lang="ru-RU" sz="1800" b="1" i="1" dirty="0">
              <a:latin typeface="Times New Roman"/>
              <a:ea typeface="Times New Roman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33284" y="5184497"/>
            <a:ext cx="9299990" cy="369907"/>
          </a:xfrm>
          <a:prstGeom prst="rect">
            <a:avLst/>
          </a:prstGeom>
          <a:solidFill>
            <a:srgbClr val="F0F7FA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76770" tIns="38385" rIns="76770" bIns="38385">
            <a:spAutoFit/>
          </a:bodyPr>
          <a:lstStyle/>
          <a:p>
            <a:pPr algn="ctr"/>
            <a:r>
              <a:rPr lang="ru-RU" sz="1900" b="1" i="1" dirty="0" smtClean="0">
                <a:latin typeface="Times New Roman"/>
                <a:ea typeface="Times New Roman"/>
              </a:rPr>
              <a:t>Доходы в виде полевого довольствия</a:t>
            </a:r>
            <a:endParaRPr lang="ru-RU" sz="1900" b="1" i="1" dirty="0">
              <a:latin typeface="Times New Roman"/>
              <a:ea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7561" y="2827926"/>
            <a:ext cx="9614863" cy="3852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lIns="76770" tIns="38385" rIns="76770" bIns="38385">
            <a:spAutoFit/>
          </a:bodyPr>
          <a:lstStyle/>
          <a:p>
            <a:pPr algn="ctr"/>
            <a:r>
              <a:rPr lang="ru-RU" sz="2000" b="1" dirty="0">
                <a:latin typeface="Times New Roman"/>
                <a:ea typeface="Times New Roman"/>
              </a:rPr>
              <a:t>Федеральный закон от 30.10.2018 № 389-ФЗ</a:t>
            </a:r>
            <a:endParaRPr lang="ru-RU" sz="1300" b="1" dirty="0">
              <a:latin typeface="Times New Roman"/>
              <a:ea typeface="Times New Roman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38727" y="4733337"/>
            <a:ext cx="9623697" cy="3852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lIns="76770" tIns="38385" rIns="76770" bIns="38385">
            <a:spAutoFit/>
          </a:bodyPr>
          <a:lstStyle/>
          <a:p>
            <a:pPr algn="ctr"/>
            <a:r>
              <a:rPr lang="ru-RU" sz="2000" b="1" dirty="0">
                <a:latin typeface="Times New Roman"/>
                <a:ea typeface="Times New Roman"/>
              </a:rPr>
              <a:t>Федеральный закон от 30.10.2018 № 381-ФЗ</a:t>
            </a:r>
            <a:endParaRPr lang="ru-RU" sz="1300" b="1" dirty="0">
              <a:latin typeface="Times New Roman"/>
              <a:ea typeface="Times New Roman"/>
            </a:endParaRPr>
          </a:p>
        </p:txBody>
      </p:sp>
      <p:sp>
        <p:nvSpPr>
          <p:cNvPr id="16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89769" y="6804967"/>
            <a:ext cx="545311" cy="432048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582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0195" y="396255"/>
            <a:ext cx="9420648" cy="86409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/>
            </a:r>
            <a:b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Изменение 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/>
                <a:ea typeface="Times New Roman"/>
              </a:rPr>
              <a:t>порядка определения налоговой базы по НДФЛ при реализации (погашении) облигаций</a:t>
            </a:r>
            <a:r>
              <a:rPr lang="ru-RU" sz="2800" dirty="0">
                <a:latin typeface="Times New Roman"/>
                <a:ea typeface="Times New Roman"/>
              </a:rPr>
              <a:t/>
            </a:r>
            <a:br>
              <a:rPr lang="ru-RU" sz="2800" dirty="0">
                <a:latin typeface="Times New Roman"/>
                <a:ea typeface="Times New Roman"/>
              </a:rPr>
            </a:br>
            <a:endParaRPr lang="ru-RU" sz="28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82204" y="1404367"/>
            <a:ext cx="9180220" cy="8931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lIns="76770" tIns="38385" rIns="76770" bIns="38385">
            <a:spAutoFit/>
          </a:bodyPr>
          <a:lstStyle/>
          <a:p>
            <a:pPr algn="ctr"/>
            <a:endParaRPr lang="ru-RU" sz="2000" b="1" dirty="0" smtClean="0">
              <a:latin typeface="Times New Roman"/>
              <a:ea typeface="Times New Roman"/>
            </a:endParaRPr>
          </a:p>
          <a:p>
            <a:pPr algn="ctr"/>
            <a:r>
              <a:rPr lang="ru-RU" sz="2000" b="1" dirty="0" smtClean="0">
                <a:latin typeface="Times New Roman"/>
                <a:ea typeface="Times New Roman"/>
              </a:rPr>
              <a:t>Федеральный </a:t>
            </a:r>
            <a:r>
              <a:rPr lang="ru-RU" sz="2000" b="1" dirty="0">
                <a:latin typeface="Times New Roman"/>
                <a:ea typeface="Times New Roman"/>
              </a:rPr>
              <a:t>закон от 19.07.2018 № </a:t>
            </a:r>
            <a:r>
              <a:rPr lang="ru-RU" sz="2000" b="1" dirty="0" smtClean="0">
                <a:latin typeface="Times New Roman"/>
                <a:ea typeface="Times New Roman"/>
              </a:rPr>
              <a:t>200-ФЗ</a:t>
            </a:r>
            <a:endParaRPr lang="ru-RU" sz="2000" b="1" dirty="0">
              <a:latin typeface="Times New Roman"/>
              <a:ea typeface="Times New Roman"/>
            </a:endParaRPr>
          </a:p>
          <a:p>
            <a:pPr algn="ctr"/>
            <a:endParaRPr lang="ru-RU" sz="1300" b="1" dirty="0">
              <a:latin typeface="Times New Roman"/>
              <a:ea typeface="Times New Roman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1209" y="2510357"/>
            <a:ext cx="9611216" cy="1185515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76770" tIns="38385" rIns="76770" bIns="38385">
            <a:spAutoFit/>
          </a:bodyPr>
          <a:lstStyle/>
          <a:p>
            <a:pPr marL="219045" indent="-219045" algn="just">
              <a:buFont typeface="Wingdings" panose="05000000000000000000" pitchFamily="2" charset="2"/>
              <a:buChar char="Ø"/>
            </a:pPr>
            <a:r>
              <a:rPr lang="ru-RU" sz="1800" dirty="0">
                <a:latin typeface="Times New Roman"/>
                <a:ea typeface="Times New Roman"/>
              </a:rPr>
              <a:t>С 01.01.2019 расходы при реализации (погашении) облигаций внешних облигационных займов РФ, номинированных в иностранной валюте, определяются по курсу иностранной валюты, установленной ЦБ РФ на дату фактического получения доходов от их реализации или погашения;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46755" y="3886488"/>
            <a:ext cx="9615670" cy="1462514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76770" tIns="38385" rIns="76770" bIns="38385">
            <a:spAutoFit/>
          </a:bodyPr>
          <a:lstStyle/>
          <a:p>
            <a:pPr marL="219045" indent="-219045" algn="just">
              <a:buFont typeface="Wingdings" panose="05000000000000000000" pitchFamily="2" charset="2"/>
              <a:buChar char="Ø"/>
            </a:pPr>
            <a:r>
              <a:rPr lang="ru-RU" sz="1800" dirty="0">
                <a:latin typeface="Times New Roman"/>
                <a:ea typeface="Times New Roman"/>
              </a:rPr>
              <a:t>В случае если при приобретении облигаций внешних облигационных займов РФ, номинированных в иностранной валюте, расчеты произведены в рублях, согласно условиям их выпуска, то при их погашении или реализации расходы определяются как произведение стоимости облигаций в иностранной валюте по курсу ЦБ РФ на дату приобретения и курса иностранной валюты, установленной ЦБ РФ на дату их реализации или погашения.</a:t>
            </a: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883204" y="6732959"/>
            <a:ext cx="545311" cy="52514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449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188" y="324247"/>
            <a:ext cx="9492655" cy="576064"/>
          </a:xfrm>
        </p:spPr>
        <p:txBody>
          <a:bodyPr>
            <a:noAutofit/>
          </a:bodyPr>
          <a:lstStyle/>
          <a:p>
            <a:pPr algn="ctr"/>
            <a:r>
              <a:rPr lang="ru-RU" sz="31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</a:t>
            </a:r>
            <a: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страховым взносов</a:t>
            </a:r>
            <a:br>
              <a:rPr lang="ru-RU" sz="3100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04132" y="1838641"/>
            <a:ext cx="9623697" cy="2539732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76770" tIns="38385" rIns="76770" bIns="38385">
            <a:spAutoFit/>
          </a:bodyPr>
          <a:lstStyle/>
          <a:p>
            <a:pPr marL="219045" indent="-219045" algn="just">
              <a:buFont typeface="Wingdings" panose="05000000000000000000" pitchFamily="2" charset="2"/>
              <a:buChar char="Ø"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стоимость проезда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лиц работающих и проживающих в районах Крайнего Севера и приравненных к ним местностям, а также стоимость проезда неработающих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членов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его семьи (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мужа, жены, несовершеннолетних детей, фактически проживающих с работниками) 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стоимость провоза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ими багажа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весом до 30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кг, оплачиваемого плательщиком страховых взносов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случае использования отпуска за пределами территории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РФ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облагаются страховыми взносами стоимость проезда или перелета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работника и неработающих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членов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его семьи (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включая стоимость провоза багажа весом до 30 кг), рассчитанная от места отправления до границы или международного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аэропорта.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219045" indent="-219045" algn="just">
              <a:buFont typeface="Wingdings" panose="05000000000000000000" pitchFamily="2" charset="2"/>
              <a:buChar char="Ø"/>
            </a:pPr>
            <a:endParaRPr lang="ru-RU" sz="1600" dirty="0">
              <a:latin typeface="Times New Roman"/>
              <a:ea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82203" y="1002185"/>
            <a:ext cx="9180221" cy="3852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lIns="76770" tIns="38385" rIns="76770" bIns="38385">
            <a:spAutoFit/>
          </a:bodyPr>
          <a:lstStyle/>
          <a:p>
            <a:pPr algn="ctr"/>
            <a:r>
              <a:rPr lang="ru-RU" sz="2000" b="1" dirty="0" smtClean="0">
                <a:latin typeface="Times New Roman"/>
                <a:ea typeface="Times New Roman"/>
              </a:rPr>
              <a:t>Федеральный закон от 03.08.2018 № 300-ФЗ</a:t>
            </a:r>
            <a:endParaRPr lang="ru-RU" sz="1300" b="1" dirty="0">
              <a:latin typeface="Times New Roman"/>
              <a:ea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22164" y="4733336"/>
            <a:ext cx="9208190" cy="2293511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76770" tIns="38385" rIns="76770" bIns="38385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продлен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на 2019 - 2024 годы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период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применения пониженных тарифов страховых взносов в размере 20,0%, установленных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НК РФ: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социально ориентированных некоммерческих организаций (далее - НКО), применяющих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УСН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 осуществляющих деятельность в области социального обслуживания граждан, научных исследований и разработок, образования, здравоохранения, культуры и искусства (деятельность театров, библиотек, музеев и архивов) и массового спорта (за исключением профессионального);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благотворительных организаций, применяющих УСН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38727" y="1453345"/>
            <a:ext cx="9623697" cy="385296"/>
          </a:xfrm>
          <a:prstGeom prst="rect">
            <a:avLst/>
          </a:prstGeom>
          <a:solidFill>
            <a:srgbClr val="F0F7FA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lIns="76770" tIns="38385" rIns="76770" bIns="38385">
            <a:spAutoFit/>
          </a:bodyPr>
          <a:lstStyle/>
          <a:p>
            <a:pPr algn="ctr"/>
            <a:r>
              <a:rPr lang="ru-RU" sz="1900" b="1" i="1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Доходы,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облагаемые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страховыми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взносами</a:t>
            </a:r>
            <a:endParaRPr lang="ru-RU" sz="1100" b="1" i="1" dirty="0">
              <a:latin typeface="Times New Roman" pitchFamily="18" charset="0"/>
              <a:ea typeface="Times New Roman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3595" y="4348041"/>
            <a:ext cx="9623697" cy="3852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lIns="76770" tIns="38385" rIns="76770" bIns="38385">
            <a:spAutoFit/>
          </a:bodyPr>
          <a:lstStyle/>
          <a:p>
            <a:pPr algn="ctr"/>
            <a:r>
              <a:rPr lang="ru-RU" sz="2000" b="1" dirty="0">
                <a:latin typeface="Times New Roman"/>
                <a:ea typeface="Times New Roman"/>
              </a:rPr>
              <a:t>Федеральный закон </a:t>
            </a:r>
            <a:r>
              <a:rPr lang="ru-RU" sz="2000" b="1" dirty="0" smtClean="0">
                <a:latin typeface="Times New Roman"/>
                <a:ea typeface="Times New Roman"/>
              </a:rPr>
              <a:t>от </a:t>
            </a:r>
            <a:r>
              <a:rPr lang="ru-RU" sz="2000" b="1" dirty="0">
                <a:latin typeface="Times New Roman"/>
                <a:ea typeface="Times New Roman"/>
              </a:rPr>
              <a:t>03.08.2018 N </a:t>
            </a:r>
            <a:r>
              <a:rPr lang="ru-RU" sz="2000" b="1" dirty="0" smtClean="0">
                <a:latin typeface="Times New Roman"/>
                <a:ea typeface="Times New Roman"/>
              </a:rPr>
              <a:t>303-ФЗ</a:t>
            </a:r>
            <a:endParaRPr lang="ru-RU" sz="1300" b="1" dirty="0">
              <a:latin typeface="Times New Roman"/>
              <a:ea typeface="Times New Roman"/>
            </a:endParaRPr>
          </a:p>
        </p:txBody>
      </p:sp>
      <p:sp>
        <p:nvSpPr>
          <p:cNvPr id="16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89768" y="6774820"/>
            <a:ext cx="545311" cy="50405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13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6527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0196" y="396256"/>
            <a:ext cx="9577064" cy="100811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Предельная величина базы для исчисления страховых взносов на </a:t>
            </a: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2019 год</a:t>
            </a:r>
            <a:endParaRPr lang="ru-RU" sz="32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1 150 000 рублей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для страховых взносов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обязательное пенсионное страхование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865 000 рублей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для страховых взносов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обязательное социальное страхование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 случай временной нетрудоспособности и в связи с материнством.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Страховые взносы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обязательное медицинское страхование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 страховые взносы на обязательное пенсионное страхование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дополнительным тарифам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взносы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на дополнительное социальное обеспечение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отдельных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категорий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работников уплачиваются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без применения предельной величины базы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то есть со всех выплат независимо от их размера.</a:t>
            </a:r>
          </a:p>
          <a:p>
            <a:pPr algn="just"/>
            <a:endParaRPr lang="ru-RU" b="0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*проект Постановления Правительства РФ (подготовлен Минфином России 24.09.2018)</a:t>
            </a:r>
            <a:endParaRPr lang="ru-RU" b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89768" y="6775349"/>
            <a:ext cx="545311" cy="47003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4198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94173" y="1"/>
            <a:ext cx="9217023" cy="2015920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ctr"/>
            <a:r>
              <a:rPr lang="ru-RU" sz="250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Размер страховых взносов для индивидуальных предпринимателей, адвокатов, нотариусов, арбитражных управляющих, оценщиков, медиаторов, патентных поверенных и иных лиц, занимающихся частной </a:t>
            </a:r>
            <a:r>
              <a:rPr lang="ru-RU" sz="25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практикой</a:t>
            </a:r>
          </a:p>
          <a:p>
            <a:pPr algn="ctr"/>
            <a:r>
              <a:rPr lang="ru-RU" sz="25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2018 году</a:t>
            </a:r>
            <a:endParaRPr lang="ru-RU" sz="25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5923" y="1407449"/>
            <a:ext cx="671389" cy="560216"/>
          </a:xfrm>
          <a:prstGeom prst="rect">
            <a:avLst/>
          </a:prstGeom>
        </p:spPr>
        <p:txBody>
          <a:bodyPr vert="horz" wrap="square" lIns="104287" tIns="52144" rIns="104287" bIns="52144" rtlCol="0" anchor="ctr">
            <a:noAutofit/>
          </a:bodyPr>
          <a:lstStyle/>
          <a:p>
            <a:pPr defTabSz="1042872">
              <a:spcBef>
                <a:spcPct val="0"/>
              </a:spcBef>
            </a:pPr>
            <a:endParaRPr lang="ru-RU" dirty="0" smtClean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0575276"/>
              </p:ext>
            </p:extLst>
          </p:nvPr>
        </p:nvGraphicFramePr>
        <p:xfrm>
          <a:off x="455923" y="1967665"/>
          <a:ext cx="9273247" cy="5191446"/>
        </p:xfrm>
        <a:graphic>
          <a:graphicData uri="http://schemas.openxmlformats.org/drawingml/2006/table">
            <a:tbl>
              <a:tblPr firstRow="1" bandRow="1"/>
              <a:tblGrid>
                <a:gridCol w="275691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51633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55781">
                <a:tc>
                  <a:txBody>
                    <a:bodyPr/>
                    <a:lstStyle>
                      <a:lvl1pPr marL="0" algn="l" defTabSz="1042688" rtl="0" eaLnBrk="1" latinLnBrk="0" hangingPunct="1">
                        <a:defRPr sz="2100" b="1" kern="1200">
                          <a:solidFill>
                            <a:schemeClr val="lt1"/>
                          </a:solidFill>
                          <a:latin typeface="Tw Cen MT"/>
                        </a:defRPr>
                      </a:lvl1pPr>
                      <a:lvl2pPr marL="521344" algn="l" defTabSz="1042688" rtl="0" eaLnBrk="1" latinLnBrk="0" hangingPunct="1">
                        <a:defRPr sz="2100" b="1" kern="1200">
                          <a:solidFill>
                            <a:schemeClr val="lt1"/>
                          </a:solidFill>
                          <a:latin typeface="Tw Cen MT"/>
                        </a:defRPr>
                      </a:lvl2pPr>
                      <a:lvl3pPr marL="1042688" algn="l" defTabSz="1042688" rtl="0" eaLnBrk="1" latinLnBrk="0" hangingPunct="1">
                        <a:defRPr sz="2100" b="1" kern="1200">
                          <a:solidFill>
                            <a:schemeClr val="lt1"/>
                          </a:solidFill>
                          <a:latin typeface="Tw Cen MT"/>
                        </a:defRPr>
                      </a:lvl3pPr>
                      <a:lvl4pPr marL="1564032" algn="l" defTabSz="1042688" rtl="0" eaLnBrk="1" latinLnBrk="0" hangingPunct="1">
                        <a:defRPr sz="2100" b="1" kern="1200">
                          <a:solidFill>
                            <a:schemeClr val="lt1"/>
                          </a:solidFill>
                          <a:latin typeface="Tw Cen MT"/>
                        </a:defRPr>
                      </a:lvl4pPr>
                      <a:lvl5pPr marL="2085376" algn="l" defTabSz="1042688" rtl="0" eaLnBrk="1" latinLnBrk="0" hangingPunct="1">
                        <a:defRPr sz="2100" b="1" kern="1200">
                          <a:solidFill>
                            <a:schemeClr val="lt1"/>
                          </a:solidFill>
                          <a:latin typeface="Tw Cen MT"/>
                        </a:defRPr>
                      </a:lvl5pPr>
                      <a:lvl6pPr marL="2606719" algn="l" defTabSz="1042688" rtl="0" eaLnBrk="1" latinLnBrk="0" hangingPunct="1">
                        <a:defRPr sz="2100" b="1" kern="1200">
                          <a:solidFill>
                            <a:schemeClr val="lt1"/>
                          </a:solidFill>
                          <a:latin typeface="Tw Cen MT"/>
                        </a:defRPr>
                      </a:lvl6pPr>
                      <a:lvl7pPr marL="3128064" algn="l" defTabSz="1042688" rtl="0" eaLnBrk="1" latinLnBrk="0" hangingPunct="1">
                        <a:defRPr sz="2100" b="1" kern="1200">
                          <a:solidFill>
                            <a:schemeClr val="lt1"/>
                          </a:solidFill>
                          <a:latin typeface="Tw Cen MT"/>
                        </a:defRPr>
                      </a:lvl7pPr>
                      <a:lvl8pPr marL="3649408" algn="l" defTabSz="1042688" rtl="0" eaLnBrk="1" latinLnBrk="0" hangingPunct="1">
                        <a:defRPr sz="2100" b="1" kern="1200">
                          <a:solidFill>
                            <a:schemeClr val="lt1"/>
                          </a:solidFill>
                          <a:latin typeface="Tw Cen MT"/>
                        </a:defRPr>
                      </a:lvl8pPr>
                      <a:lvl9pPr marL="4170751" algn="l" defTabSz="1042688" rtl="0" eaLnBrk="1" latinLnBrk="0" hangingPunct="1">
                        <a:defRPr sz="2100" b="1" kern="1200">
                          <a:solidFill>
                            <a:schemeClr val="lt1"/>
                          </a:solidFill>
                          <a:latin typeface="Tw Cen MT"/>
                        </a:defRPr>
                      </a:lvl9pPr>
                    </a:lstStyle>
                    <a:p>
                      <a:pPr algn="ctr"/>
                      <a:r>
                        <a:rPr kumimoji="0" lang="ru-RU" sz="22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Страховые взносы на обязательное пенсионное страхование</a:t>
                      </a:r>
                      <a:endParaRPr kumimoji="0" lang="ru-RU" sz="2200" b="1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4B6D2"/>
                    </a:solidFill>
                  </a:tcPr>
                </a:tc>
                <a:tc>
                  <a:txBody>
                    <a:bodyPr/>
                    <a:lstStyle>
                      <a:lvl1pPr marL="0" algn="l" defTabSz="1042688" rtl="0" eaLnBrk="1" latinLnBrk="0" hangingPunct="1">
                        <a:defRPr sz="2100" b="1" kern="1200">
                          <a:solidFill>
                            <a:schemeClr val="lt1"/>
                          </a:solidFill>
                          <a:latin typeface="Tw Cen MT"/>
                        </a:defRPr>
                      </a:lvl1pPr>
                      <a:lvl2pPr marL="521344" algn="l" defTabSz="1042688" rtl="0" eaLnBrk="1" latinLnBrk="0" hangingPunct="1">
                        <a:defRPr sz="2100" b="1" kern="1200">
                          <a:solidFill>
                            <a:schemeClr val="lt1"/>
                          </a:solidFill>
                          <a:latin typeface="Tw Cen MT"/>
                        </a:defRPr>
                      </a:lvl2pPr>
                      <a:lvl3pPr marL="1042688" algn="l" defTabSz="1042688" rtl="0" eaLnBrk="1" latinLnBrk="0" hangingPunct="1">
                        <a:defRPr sz="2100" b="1" kern="1200">
                          <a:solidFill>
                            <a:schemeClr val="lt1"/>
                          </a:solidFill>
                          <a:latin typeface="Tw Cen MT"/>
                        </a:defRPr>
                      </a:lvl3pPr>
                      <a:lvl4pPr marL="1564032" algn="l" defTabSz="1042688" rtl="0" eaLnBrk="1" latinLnBrk="0" hangingPunct="1">
                        <a:defRPr sz="2100" b="1" kern="1200">
                          <a:solidFill>
                            <a:schemeClr val="lt1"/>
                          </a:solidFill>
                          <a:latin typeface="Tw Cen MT"/>
                        </a:defRPr>
                      </a:lvl4pPr>
                      <a:lvl5pPr marL="2085376" algn="l" defTabSz="1042688" rtl="0" eaLnBrk="1" latinLnBrk="0" hangingPunct="1">
                        <a:defRPr sz="2100" b="1" kern="1200">
                          <a:solidFill>
                            <a:schemeClr val="lt1"/>
                          </a:solidFill>
                          <a:latin typeface="Tw Cen MT"/>
                        </a:defRPr>
                      </a:lvl5pPr>
                      <a:lvl6pPr marL="2606719" algn="l" defTabSz="1042688" rtl="0" eaLnBrk="1" latinLnBrk="0" hangingPunct="1">
                        <a:defRPr sz="2100" b="1" kern="1200">
                          <a:solidFill>
                            <a:schemeClr val="lt1"/>
                          </a:solidFill>
                          <a:latin typeface="Tw Cen MT"/>
                        </a:defRPr>
                      </a:lvl6pPr>
                      <a:lvl7pPr marL="3128064" algn="l" defTabSz="1042688" rtl="0" eaLnBrk="1" latinLnBrk="0" hangingPunct="1">
                        <a:defRPr sz="2100" b="1" kern="1200">
                          <a:solidFill>
                            <a:schemeClr val="lt1"/>
                          </a:solidFill>
                          <a:latin typeface="Tw Cen MT"/>
                        </a:defRPr>
                      </a:lvl7pPr>
                      <a:lvl8pPr marL="3649408" algn="l" defTabSz="1042688" rtl="0" eaLnBrk="1" latinLnBrk="0" hangingPunct="1">
                        <a:defRPr sz="2100" b="1" kern="1200">
                          <a:solidFill>
                            <a:schemeClr val="lt1"/>
                          </a:solidFill>
                          <a:latin typeface="Tw Cen MT"/>
                        </a:defRPr>
                      </a:lvl8pPr>
                      <a:lvl9pPr marL="4170751" algn="l" defTabSz="1042688" rtl="0" eaLnBrk="1" latinLnBrk="0" hangingPunct="1">
                        <a:defRPr sz="2100" b="1" kern="1200">
                          <a:solidFill>
                            <a:schemeClr val="lt1"/>
                          </a:solidFill>
                          <a:latin typeface="Tw Cen MT"/>
                        </a:defRPr>
                      </a:lvl9pPr>
                    </a:lstStyle>
                    <a:p>
                      <a:pPr marL="342900" lvl="0" indent="-342900" algn="just">
                        <a:buFont typeface="Wingdings" pitchFamily="2" charset="2"/>
                        <a:buChar char="Ø"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26 545 руб., если доход плательщика за расчетный период не превышает 300 000 руб. </a:t>
                      </a:r>
                    </a:p>
                    <a:p>
                      <a:pPr lvl="0" algn="just"/>
                      <a:endParaRPr lang="ru-RU" sz="2000" b="1" kern="12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342900" lvl="0" indent="-342900" algn="just">
                        <a:buFont typeface="Wingdings" pitchFamily="2" charset="2"/>
                        <a:buChar char="Ø"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26 545 руб. плюс 1 % от суммы дохода плательщика, превышающей 300 000 руб. за расчетный период, если доход плательщика превышает 300 000 руб. за расчетный период.</a:t>
                      </a:r>
                    </a:p>
                    <a:p>
                      <a:pPr lvl="0" algn="just"/>
                      <a:endParaRPr lang="ru-RU" sz="2000" b="1" kern="1200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just"/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Размер страховых взносов за расчетный период не может превышать 8-кратного фиксированного размера страховых взносов на обязательное пенсионное страхование – 212 360 руб.</a:t>
                      </a:r>
                      <a:endParaRPr lang="ru-RU" sz="2200" b="1" i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4B6D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5665">
                <a:tc>
                  <a:txBody>
                    <a:bodyPr/>
                    <a:lstStyle>
                      <a:lvl1pPr marL="0" algn="l" defTabSz="1042688" rtl="0" eaLnBrk="1" latinLnBrk="0" hangingPunct="1">
                        <a:defRPr sz="2100" kern="1200">
                          <a:solidFill>
                            <a:schemeClr val="dk1"/>
                          </a:solidFill>
                          <a:latin typeface="Tw Cen MT"/>
                        </a:defRPr>
                      </a:lvl1pPr>
                      <a:lvl2pPr marL="521344" algn="l" defTabSz="1042688" rtl="0" eaLnBrk="1" latinLnBrk="0" hangingPunct="1">
                        <a:defRPr sz="2100" kern="1200">
                          <a:solidFill>
                            <a:schemeClr val="dk1"/>
                          </a:solidFill>
                          <a:latin typeface="Tw Cen MT"/>
                        </a:defRPr>
                      </a:lvl2pPr>
                      <a:lvl3pPr marL="1042688" algn="l" defTabSz="1042688" rtl="0" eaLnBrk="1" latinLnBrk="0" hangingPunct="1">
                        <a:defRPr sz="2100" kern="1200">
                          <a:solidFill>
                            <a:schemeClr val="dk1"/>
                          </a:solidFill>
                          <a:latin typeface="Tw Cen MT"/>
                        </a:defRPr>
                      </a:lvl3pPr>
                      <a:lvl4pPr marL="1564032" algn="l" defTabSz="1042688" rtl="0" eaLnBrk="1" latinLnBrk="0" hangingPunct="1">
                        <a:defRPr sz="2100" kern="1200">
                          <a:solidFill>
                            <a:schemeClr val="dk1"/>
                          </a:solidFill>
                          <a:latin typeface="Tw Cen MT"/>
                        </a:defRPr>
                      </a:lvl4pPr>
                      <a:lvl5pPr marL="2085376" algn="l" defTabSz="1042688" rtl="0" eaLnBrk="1" latinLnBrk="0" hangingPunct="1">
                        <a:defRPr sz="2100" kern="1200">
                          <a:solidFill>
                            <a:schemeClr val="dk1"/>
                          </a:solidFill>
                          <a:latin typeface="Tw Cen MT"/>
                        </a:defRPr>
                      </a:lvl5pPr>
                      <a:lvl6pPr marL="2606719" algn="l" defTabSz="1042688" rtl="0" eaLnBrk="1" latinLnBrk="0" hangingPunct="1">
                        <a:defRPr sz="2100" kern="1200">
                          <a:solidFill>
                            <a:schemeClr val="dk1"/>
                          </a:solidFill>
                          <a:latin typeface="Tw Cen MT"/>
                        </a:defRPr>
                      </a:lvl6pPr>
                      <a:lvl7pPr marL="3128064" algn="l" defTabSz="1042688" rtl="0" eaLnBrk="1" latinLnBrk="0" hangingPunct="1">
                        <a:defRPr sz="2100" kern="1200">
                          <a:solidFill>
                            <a:schemeClr val="dk1"/>
                          </a:solidFill>
                          <a:latin typeface="Tw Cen MT"/>
                        </a:defRPr>
                      </a:lvl7pPr>
                      <a:lvl8pPr marL="3649408" algn="l" defTabSz="1042688" rtl="0" eaLnBrk="1" latinLnBrk="0" hangingPunct="1">
                        <a:defRPr sz="2100" kern="1200">
                          <a:solidFill>
                            <a:schemeClr val="dk1"/>
                          </a:solidFill>
                          <a:latin typeface="Tw Cen MT"/>
                        </a:defRPr>
                      </a:lvl8pPr>
                      <a:lvl9pPr marL="4170751" algn="l" defTabSz="1042688" rtl="0" eaLnBrk="1" latinLnBrk="0" hangingPunct="1">
                        <a:defRPr sz="2100" kern="1200">
                          <a:solidFill>
                            <a:schemeClr val="dk1"/>
                          </a:solidFill>
                          <a:latin typeface="Tw Cen MT"/>
                        </a:defRPr>
                      </a:lvl9pPr>
                    </a:lstStyle>
                    <a:p>
                      <a:pPr algn="ctr"/>
                      <a:r>
                        <a:rPr kumimoji="0" lang="ru-RU" sz="22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Страховые взносы на обязательное медицинское страхование</a:t>
                      </a:r>
                      <a:endParaRPr lang="ru-RU" sz="2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4B6D2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1042688" rtl="0" eaLnBrk="1" latinLnBrk="0" hangingPunct="1">
                        <a:defRPr sz="2100" kern="1200">
                          <a:solidFill>
                            <a:schemeClr val="dk1"/>
                          </a:solidFill>
                          <a:latin typeface="Tw Cen MT"/>
                        </a:defRPr>
                      </a:lvl1pPr>
                      <a:lvl2pPr marL="521344" algn="l" defTabSz="1042688" rtl="0" eaLnBrk="1" latinLnBrk="0" hangingPunct="1">
                        <a:defRPr sz="2100" kern="1200">
                          <a:solidFill>
                            <a:schemeClr val="dk1"/>
                          </a:solidFill>
                          <a:latin typeface="Tw Cen MT"/>
                        </a:defRPr>
                      </a:lvl2pPr>
                      <a:lvl3pPr marL="1042688" algn="l" defTabSz="1042688" rtl="0" eaLnBrk="1" latinLnBrk="0" hangingPunct="1">
                        <a:defRPr sz="2100" kern="1200">
                          <a:solidFill>
                            <a:schemeClr val="dk1"/>
                          </a:solidFill>
                          <a:latin typeface="Tw Cen MT"/>
                        </a:defRPr>
                      </a:lvl3pPr>
                      <a:lvl4pPr marL="1564032" algn="l" defTabSz="1042688" rtl="0" eaLnBrk="1" latinLnBrk="0" hangingPunct="1">
                        <a:defRPr sz="2100" kern="1200">
                          <a:solidFill>
                            <a:schemeClr val="dk1"/>
                          </a:solidFill>
                          <a:latin typeface="Tw Cen MT"/>
                        </a:defRPr>
                      </a:lvl4pPr>
                      <a:lvl5pPr marL="2085376" algn="l" defTabSz="1042688" rtl="0" eaLnBrk="1" latinLnBrk="0" hangingPunct="1">
                        <a:defRPr sz="2100" kern="1200">
                          <a:solidFill>
                            <a:schemeClr val="dk1"/>
                          </a:solidFill>
                          <a:latin typeface="Tw Cen MT"/>
                        </a:defRPr>
                      </a:lvl5pPr>
                      <a:lvl6pPr marL="2606719" algn="l" defTabSz="1042688" rtl="0" eaLnBrk="1" latinLnBrk="0" hangingPunct="1">
                        <a:defRPr sz="2100" kern="1200">
                          <a:solidFill>
                            <a:schemeClr val="dk1"/>
                          </a:solidFill>
                          <a:latin typeface="Tw Cen MT"/>
                        </a:defRPr>
                      </a:lvl6pPr>
                      <a:lvl7pPr marL="3128064" algn="l" defTabSz="1042688" rtl="0" eaLnBrk="1" latinLnBrk="0" hangingPunct="1">
                        <a:defRPr sz="2100" kern="1200">
                          <a:solidFill>
                            <a:schemeClr val="dk1"/>
                          </a:solidFill>
                          <a:latin typeface="Tw Cen MT"/>
                        </a:defRPr>
                      </a:lvl7pPr>
                      <a:lvl8pPr marL="3649408" algn="l" defTabSz="1042688" rtl="0" eaLnBrk="1" latinLnBrk="0" hangingPunct="1">
                        <a:defRPr sz="2100" kern="1200">
                          <a:solidFill>
                            <a:schemeClr val="dk1"/>
                          </a:solidFill>
                          <a:latin typeface="Tw Cen MT"/>
                        </a:defRPr>
                      </a:lvl8pPr>
                      <a:lvl9pPr marL="4170751" algn="l" defTabSz="1042688" rtl="0" eaLnBrk="1" latinLnBrk="0" hangingPunct="1">
                        <a:defRPr sz="2100" kern="1200">
                          <a:solidFill>
                            <a:schemeClr val="dk1"/>
                          </a:solidFill>
                          <a:latin typeface="Tw Cen MT"/>
                        </a:defRPr>
                      </a:lvl9pPr>
                    </a:lstStyle>
                    <a:p>
                      <a:pPr marL="342900" marR="0" lvl="1" indent="-342900" algn="l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5840 руб</a:t>
                      </a:r>
                      <a:r>
                        <a:rPr kumimoji="0" lang="ru-RU" sz="20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ctr"/>
                      <a:endParaRPr lang="ru-RU" sz="22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4B6D2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34553" y="6660951"/>
            <a:ext cx="724718" cy="696626"/>
          </a:xfrm>
        </p:spPr>
        <p:txBody>
          <a:bodyPr lIns="91424" tIns="45712" rIns="91424" bIns="45712"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46300" y="6300912"/>
            <a:ext cx="4248472" cy="360040"/>
          </a:xfrm>
          <a:prstGeom prst="rect">
            <a:avLst/>
          </a:prstGeom>
        </p:spPr>
        <p:txBody>
          <a:bodyPr vert="horz" wrap="square" lIns="104287" tIns="52144" rIns="104287" bIns="52144" rtlCol="0" anchor="ctr">
            <a:normAutofit fontScale="40000" lnSpcReduction="20000"/>
          </a:bodyPr>
          <a:lstStyle/>
          <a:p>
            <a:pPr defTabSz="1042872">
              <a:spcBef>
                <a:spcPct val="0"/>
              </a:spcBef>
            </a:pPr>
            <a:endParaRPr lang="ru-RU" sz="4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3671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62026" y="396256"/>
            <a:ext cx="8580438" cy="1080119"/>
          </a:xfrm>
        </p:spPr>
        <p:txBody>
          <a:bodyPr>
            <a:noAutofit/>
          </a:bodyPr>
          <a:lstStyle/>
          <a:p>
            <a:pPr algn="ctr"/>
            <a:r>
              <a:rPr lang="ru-RU" sz="4800" dirty="0"/>
              <a:t>Калькулятор расчета страховых взносов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164" y="1692399"/>
            <a:ext cx="9217024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613278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Сроки уплаты страховых взносов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803364928"/>
              </p:ext>
            </p:extLst>
          </p:nvPr>
        </p:nvGraphicFramePr>
        <p:xfrm>
          <a:off x="716606" y="1764295"/>
          <a:ext cx="9022582" cy="4968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18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5565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302237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87137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115939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Категория плательщика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6934" marR="106934" marT="50408" marB="50408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Плательщики-работодатели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6934" marR="106934" marT="50408" marB="504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Плательщики - ИП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 иные </a:t>
                      </a:r>
                      <a:r>
                        <a:rPr lang="ru-RU" sz="20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самозанятые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лица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6934" marR="106934" marT="50408" marB="504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Главы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КФХ</a:t>
                      </a: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6934" marR="106934" marT="50408" marB="504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59394">
                <a:tc rowSpan="2">
                  <a:txBody>
                    <a:bodyPr/>
                    <a:lstStyle/>
                    <a:p>
                      <a:pPr algn="ctr"/>
                      <a:r>
                        <a:rPr lang="ru-RU" sz="2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Срок уплаты</a:t>
                      </a:r>
                      <a:endParaRPr lang="ru-RU" sz="2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6934" marR="106934" marT="50408" marB="50408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не позднее </a:t>
                      </a:r>
                    </a:p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15-го числа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rPr>
                        <a:t> следующего календарного месяца.</a:t>
                      </a:r>
                      <a:endParaRPr lang="ru-RU" sz="2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6934" marR="106934" marT="50408" marB="504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3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 декабря </a:t>
                      </a:r>
                      <a:r>
                        <a:rPr lang="ru-RU" sz="2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текущего календарного года</a:t>
                      </a:r>
                      <a:endParaRPr lang="ru-RU" sz="2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6934" marR="106934" marT="50408" marB="504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3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 декабря </a:t>
                      </a:r>
                      <a:r>
                        <a:rPr lang="ru-RU" sz="23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текущего календарного</a:t>
                      </a:r>
                      <a:r>
                        <a:rPr lang="ru-RU" sz="23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года </a:t>
                      </a:r>
                      <a:endParaRPr lang="ru-RU" sz="2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6934" marR="106934" marT="50408" marB="504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64987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23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</a:t>
                      </a:r>
                      <a:r>
                        <a:rPr kumimoji="0" lang="ru-RU" sz="2300" b="1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июля </a:t>
                      </a:r>
                      <a:r>
                        <a:rPr kumimoji="0" lang="ru-RU" sz="2300" b="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года, следующего за истекшим расчетным периодом, для уплаты    1 %  с суммы дохода свыше 300</a:t>
                      </a:r>
                      <a:r>
                        <a:rPr kumimoji="0" lang="ru-RU" sz="2300" b="0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000 рублей</a:t>
                      </a:r>
                      <a:endParaRPr lang="ru-RU" sz="23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6934" marR="106934" marT="50408" marB="504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89768" y="6775349"/>
            <a:ext cx="545311" cy="47003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2357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>
                <a:latin typeface="Arial Narrow" pitchFamily="34" charset="0"/>
                <a:cs typeface="Times New Roman" pitchFamily="18" charset="0"/>
              </a:rPr>
              <a:t>Спасибо за внимание!</a:t>
            </a:r>
            <a:r>
              <a:rPr lang="ru-RU" sz="3200" dirty="0">
                <a:latin typeface="Arial Narrow" pitchFamily="34" charset="0"/>
                <a:cs typeface="Aharoni" pitchFamily="2" charset="-79"/>
              </a:rPr>
              <a:t/>
            </a:r>
            <a:br>
              <a:rPr lang="ru-RU" sz="3200" dirty="0">
                <a:latin typeface="Arial Narrow" pitchFamily="34" charset="0"/>
                <a:cs typeface="Aharoni" pitchFamily="2" charset="-79"/>
              </a:rPr>
            </a:br>
            <a:endParaRPr lang="ru-RU" sz="32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72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0" y="208141"/>
            <a:ext cx="10693400" cy="538403"/>
          </a:xfrm>
          <a:prstGeom prst="rect">
            <a:avLst/>
          </a:prstGeom>
        </p:spPr>
        <p:txBody>
          <a:bodyPr vert="horz" lIns="116824" tIns="58412" rIns="116824" bIns="58412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06188">
              <a:defRPr/>
            </a:pP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 налоговой отчетности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0157" y="4309912"/>
            <a:ext cx="9361040" cy="2457067"/>
          </a:xfrm>
          <a:prstGeom prst="rect">
            <a:avLst/>
          </a:prstGeom>
          <a:solidFill>
            <a:schemeClr val="accent5">
              <a:lumMod val="20000"/>
              <a:lumOff val="80000"/>
              <a:alpha val="49000"/>
            </a:schemeClr>
          </a:solidFill>
          <a:ln>
            <a:solidFill>
              <a:schemeClr val="accent1">
                <a:shade val="95000"/>
                <a:satMod val="105000"/>
                <a:alpha val="20000"/>
              </a:schemeClr>
            </a:solidFill>
          </a:ln>
        </p:spPr>
        <p:txBody>
          <a:bodyPr wrap="square" lIns="116824" tIns="58412" rIns="116824" bIns="58412">
            <a:spAutoFit/>
          </a:bodyPr>
          <a:lstStyle/>
          <a:p>
            <a:pPr algn="just"/>
            <a:r>
              <a:rPr lang="ru-RU" sz="1900" b="1" dirty="0">
                <a:latin typeface="Times New Roman" panose="02020603050405020304" pitchFamily="18" charset="0"/>
              </a:rPr>
              <a:t>Приказ ФНС России от 02.10.2018 № ММВ-7-11/566@</a:t>
            </a:r>
          </a:p>
          <a:p>
            <a:pPr algn="just"/>
            <a:r>
              <a:rPr lang="ru-RU" sz="1900" dirty="0">
                <a:latin typeface="Times New Roman" panose="02020603050405020304" pitchFamily="18" charset="0"/>
              </a:rPr>
              <a:t>«Об утверждении формы сведений о доходах физических лиц и суммах налога на доходы физических лиц, порядка заполнения и формата ее представления в электронной форме, а также порядка представления в налоговые органы сведений о доходах физических лиц и суммах налога на доходы физических лиц и сообщения о невозможности удержания налога, о суммах дохода, с которого не удержан налог, и сумме неудержанного налога на доходы физических лиц </a:t>
            </a:r>
            <a:r>
              <a:rPr lang="ru-RU" sz="1900" dirty="0" smtClean="0">
                <a:latin typeface="Times New Roman" panose="02020603050405020304" pitchFamily="18" charset="0"/>
              </a:rPr>
              <a:t>(</a:t>
            </a:r>
            <a:r>
              <a:rPr lang="ru-RU" sz="1900" dirty="0" err="1" smtClean="0">
                <a:latin typeface="Times New Roman" panose="02020603050405020304" pitchFamily="18" charset="0"/>
              </a:rPr>
              <a:t>зарег</a:t>
            </a:r>
            <a:r>
              <a:rPr lang="ru-RU" sz="1900" dirty="0">
                <a:latin typeface="Times New Roman" panose="02020603050405020304" pitchFamily="18" charset="0"/>
              </a:rPr>
              <a:t>. в Минюсте России 22.10.2018 № 52491)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0157" y="1663507"/>
            <a:ext cx="9361040" cy="1579904"/>
          </a:xfrm>
          <a:prstGeom prst="rect">
            <a:avLst/>
          </a:prstGeom>
          <a:solidFill>
            <a:srgbClr val="EAE7EE"/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 wrap="square" lIns="116824" tIns="58412" rIns="116824" bIns="58412">
            <a:spAutoFit/>
          </a:bodyPr>
          <a:lstStyle/>
          <a:p>
            <a:pPr algn="just"/>
            <a:r>
              <a:rPr lang="ru-RU" sz="1900" b="1" dirty="0">
                <a:latin typeface="Times New Roman" panose="02020603050405020304" pitchFamily="18" charset="0"/>
              </a:rPr>
              <a:t>Приказ ФНС России от 03.10.2018 № ММВ-7-11/569@</a:t>
            </a:r>
          </a:p>
          <a:p>
            <a:pPr algn="just"/>
            <a:r>
              <a:rPr lang="ru-RU" sz="1900" dirty="0">
                <a:latin typeface="Times New Roman" panose="02020603050405020304" pitchFamily="18" charset="0"/>
              </a:rPr>
              <a:t>«Об утверждении формы налоговой декларации по налогу на доходы физических лиц (форма 3-НДФЛ), порядка ее заполнения, а также формата представления налоговой декларации на доходы физических лиц в электронной форме» </a:t>
            </a:r>
            <a:r>
              <a:rPr lang="ru-RU" sz="1900" dirty="0" smtClean="0">
                <a:latin typeface="Times New Roman" panose="02020603050405020304" pitchFamily="18" charset="0"/>
              </a:rPr>
              <a:t>(</a:t>
            </a:r>
            <a:r>
              <a:rPr lang="ru-RU" sz="1900" dirty="0" err="1" smtClean="0">
                <a:latin typeface="Times New Roman" panose="02020603050405020304" pitchFamily="18" charset="0"/>
              </a:rPr>
              <a:t>зарег</a:t>
            </a:r>
            <a:r>
              <a:rPr lang="ru-RU" sz="1900" dirty="0">
                <a:latin typeface="Times New Roman" panose="02020603050405020304" pitchFamily="18" charset="0"/>
              </a:rPr>
              <a:t>. в Минюсте России 16.10.2018 № 52438)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882204" y="978492"/>
            <a:ext cx="9180220" cy="3545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lIns="76770" tIns="38385" rIns="76770" bIns="38385">
            <a:spAutoFit/>
          </a:bodyPr>
          <a:lstStyle/>
          <a:p>
            <a:pPr algn="ctr"/>
            <a:r>
              <a:rPr lang="ru-RU" sz="1800" b="1" dirty="0">
                <a:solidFill>
                  <a:srgbClr val="FF0000"/>
                </a:solidFill>
                <a:latin typeface="Times New Roman"/>
                <a:ea typeface="Times New Roman"/>
              </a:rPr>
              <a:t>Форма 3-НДФЛ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82204" y="3537813"/>
            <a:ext cx="8928993" cy="3545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wrap="square" lIns="76770" tIns="38385" rIns="76770" bIns="38385">
            <a:spAutoFit/>
          </a:bodyPr>
          <a:lstStyle/>
          <a:p>
            <a:pPr algn="ctr"/>
            <a:r>
              <a:rPr lang="ru-RU" sz="1800" b="1" dirty="0">
                <a:solidFill>
                  <a:srgbClr val="FF0000"/>
                </a:solidFill>
                <a:latin typeface="Times New Roman"/>
                <a:ea typeface="Times New Roman"/>
              </a:rPr>
              <a:t>Форма 2-НДФЛ</a:t>
            </a:r>
          </a:p>
        </p:txBody>
      </p:sp>
      <p:sp>
        <p:nvSpPr>
          <p:cNvPr id="17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89768" y="6775349"/>
            <a:ext cx="545311" cy="47003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688582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02977" y="180231"/>
            <a:ext cx="10275689" cy="13442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декларации 3-НДФЛ</a:t>
            </a:r>
            <a:r>
              <a:rPr lang="ru-RU" sz="28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форма утверждена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приказом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ФНС России от 03.10.2018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ММВ-7-11/569</a:t>
            </a:r>
            <a:r>
              <a:rPr lang="en-US" altLang="ru-RU" sz="22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@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endParaRPr lang="ru-RU" sz="2200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090217576"/>
              </p:ext>
            </p:extLst>
          </p:nvPr>
        </p:nvGraphicFramePr>
        <p:xfrm>
          <a:off x="83542" y="1332359"/>
          <a:ext cx="10609858" cy="4009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6814"/>
                <a:gridCol w="8443044"/>
              </a:tblGrid>
              <a:tr h="527261">
                <a:tc>
                  <a:txBody>
                    <a:bodyPr/>
                    <a:lstStyle/>
                    <a:p>
                      <a:pPr marL="0" marR="0" lvl="0" indent="0" algn="ctr" defTabSz="10426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none" kern="12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Титульный лист</a:t>
                      </a:r>
                      <a:endParaRPr lang="ru-RU" sz="2000" b="1" dirty="0">
                        <a:solidFill>
                          <a:schemeClr val="tx1"/>
                        </a:solidFill>
                      </a:endParaRPr>
                    </a:p>
                  </a:txBody>
                  <a:tcPr marL="106933" marR="106933" marT="50405" marB="5040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1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общие сведения о налогоплательщике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6933" marR="106933" marT="50405" marB="50405"/>
                </a:tc>
              </a:tr>
              <a:tr h="705711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Раздел 1 </a:t>
                      </a:r>
                      <a:endParaRPr lang="ru-RU" sz="2000" dirty="0"/>
                    </a:p>
                  </a:txBody>
                  <a:tcPr marL="106933" marR="106933" marT="50405" marB="5040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Сведения о суммах налога, подлежащих уплате (доплате) в бюджет/ возврату из бюджета»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6933" marR="106933" marT="50405" marB="50405"/>
                </a:tc>
              </a:tr>
              <a:tr h="705711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Раздел 2 </a:t>
                      </a:r>
                      <a:endParaRPr lang="ru-RU" sz="2000" dirty="0"/>
                    </a:p>
                  </a:txBody>
                  <a:tcPr marL="106933" marR="106933" marT="50405" marB="50405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21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Расчет налоговой базы и суммы налога по доходам, облагаемым по ставке __%»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6933" marR="106933" marT="50405" marB="50405"/>
                </a:tc>
              </a:tr>
              <a:tr h="705711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Приложения</a:t>
                      </a: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++</a:t>
                      </a:r>
                    </a:p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(расчет)</a:t>
                      </a:r>
                    </a:p>
                    <a:p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6933" marR="106933" marT="50405" marB="50405"/>
                </a:tc>
                <a:tc>
                  <a:txBody>
                    <a:bodyPr/>
                    <a:lstStyle/>
                    <a:p>
                      <a:pPr marL="0" marR="0" indent="0" algn="just" defTabSz="1042688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Всего 8 приложений, заполняются при необходимости</a:t>
                      </a:r>
                      <a:endParaRPr lang="ru-RU" sz="20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just" defTabSz="1042688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just" defTabSz="1042688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0" i="0" u="none" strike="noStrike" kern="1200" baseline="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285750" marR="0" indent="-285750" algn="just" defTabSz="1042688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 Приложению 1 + «Расчет дохода от продажи объектов недвижимого имущества» </a:t>
                      </a:r>
                    </a:p>
                    <a:p>
                      <a:pPr marL="285750" marR="0" indent="-285750" algn="just" defTabSz="1042688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2"/>
                        </a:rPr>
                        <a:t>к Приложению 5 + «Расчет социальных налоговых вычетов, установленных </a:t>
                      </a:r>
                      <a:r>
                        <a:rPr lang="ru-RU" sz="1600" b="0" i="0" u="none" strike="noStrike" kern="1200" baseline="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2"/>
                        </a:rPr>
                        <a:t>пп</a:t>
                      </a:r>
                      <a:r>
                        <a:rPr lang="ru-RU" sz="1600" b="0" i="0" u="none" strike="noStrik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  <a:hlinkClick r:id="rId2"/>
                        </a:rPr>
                        <a:t>. 4 и 5 п.1  ст.219 Налогового кодекса Российской Федерации».</a:t>
                      </a:r>
                    </a:p>
                    <a:p>
                      <a:pPr marL="0" marR="0" indent="0" algn="just" defTabSz="1042688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0" i="0" u="none" strike="noStrike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  <a:hlinkClick r:id="rId2"/>
                      </a:endParaRPr>
                    </a:p>
                  </a:txBody>
                  <a:tcPr marL="106933" marR="106933" marT="50405" marB="50405"/>
                </a:tc>
              </a:tr>
            </a:tbl>
          </a:graphicData>
        </a:graphic>
      </p:graphicFrame>
      <p:sp>
        <p:nvSpPr>
          <p:cNvPr id="5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89768" y="6775349"/>
            <a:ext cx="545311" cy="470036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2164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560718" y="-141433"/>
            <a:ext cx="9814177" cy="897802"/>
          </a:xfrm>
        </p:spPr>
        <p:txBody>
          <a:bodyPr>
            <a:noAutofit/>
          </a:bodyPr>
          <a:lstStyle/>
          <a:p>
            <a:r>
              <a:rPr lang="ru-RU" sz="2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Формы 3-НДФЛ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ФНС России от 03.10.2018 № ММВ-7-11/569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</p:txBody>
      </p:sp>
      <p:sp>
        <p:nvSpPr>
          <p:cNvPr id="13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883204" y="6804967"/>
            <a:ext cx="545311" cy="468920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233" y="710802"/>
            <a:ext cx="2526279" cy="3536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715" y="1451797"/>
            <a:ext cx="4018243" cy="211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976" y="540945"/>
            <a:ext cx="4547305" cy="6732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910" y="540945"/>
            <a:ext cx="4631513" cy="673294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5705345" y="1345939"/>
            <a:ext cx="3851823" cy="3175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endParaRPr lang="ru-RU">
              <a:solidFill>
                <a:srgbClr val="EAE7E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029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07074" y="604945"/>
            <a:ext cx="10020830" cy="7181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16824" tIns="58412" rIns="116824" bIns="58412">
            <a:spAutoFit/>
          </a:bodyPr>
          <a:lstStyle/>
          <a:p>
            <a:r>
              <a:rPr lang="ru-RU" dirty="0" smtClean="0"/>
              <a:t>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Приложение  1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«Доходы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от источников в Российской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Федерации»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7074" y="1188343"/>
            <a:ext cx="10020830" cy="6719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16824" tIns="58412" rIns="116824" bIns="58412">
            <a:spAutoFit/>
          </a:bodyPr>
          <a:lstStyle/>
          <a:p>
            <a:pPr algn="just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Приложение 2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«Доходы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от источников за пределами Российской Федерации, облагаемые налогом по ставке (001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)__%»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3618" y="1908423"/>
            <a:ext cx="10034286" cy="12259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16824" tIns="58412" rIns="116824" bIns="58412">
            <a:spAutoFit/>
          </a:bodyPr>
          <a:lstStyle/>
          <a:p>
            <a:pPr algn="just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Приложение 3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«Доходы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полученные от предпринимательской, адвокатской деятельности и частной практики, а также расчет профессиональных налоговых вычетов, установленных пунктами 2, 3 статьи 221 НК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РФ» </a:t>
            </a:r>
          </a:p>
          <a:p>
            <a:pPr algn="just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7074" y="2933493"/>
            <a:ext cx="10020830" cy="6719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16824" tIns="58412" rIns="116824" bIns="58412">
            <a:spAutoFit/>
          </a:bodyPr>
          <a:lstStyle/>
          <a:p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Приложение  4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«Расчет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суммы доходов, не подлежащей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налогообложению»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8770" y="3492599"/>
            <a:ext cx="10039134" cy="9489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16824" tIns="58412" rIns="116824" bIns="58412">
            <a:spAutoFit/>
          </a:bodyPr>
          <a:lstStyle/>
          <a:p>
            <a:pPr algn="just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Приложение 5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«Расчет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стандартных и социальных налоговых вычетов, а также инвестиционных налоговых вычетов, установленных статьей 219.1 Налогового кодекса Российской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Федерации» </a:t>
            </a:r>
          </a:p>
          <a:p>
            <a:pPr algn="just"/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88770" y="4212325"/>
            <a:ext cx="10052592" cy="9489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16824" tIns="58412" rIns="116824" bIns="58412">
            <a:spAutoFit/>
          </a:bodyPr>
          <a:lstStyle/>
          <a:p>
            <a:pPr algn="just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Приложение 6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Расчет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имущественных налоговых вычетов по доходам от продажи имущества и имущественных прав, а также налоговых вычетов, установленных абзацем вторым подпункта 2 пункта 2 статьи 220 Налогового кодекса Российской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Федерации»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3618" y="5159708"/>
            <a:ext cx="10047744" cy="6719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16824" tIns="58412" rIns="116824" bIns="58412">
            <a:spAutoFit/>
          </a:bodyPr>
          <a:lstStyle/>
          <a:p>
            <a:pPr algn="just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Приложение 7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«Расчет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имущественных налоговых вычетов по расходам на новое строительство либо приобретение объектов недвижимого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имущества»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07074" y="5796855"/>
            <a:ext cx="10034288" cy="9489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116824" tIns="58412" rIns="116824" bIns="58412">
            <a:spAutoFit/>
          </a:bodyPr>
          <a:lstStyle/>
          <a:p>
            <a:pPr algn="just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Приложение 8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«Расчет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расходов и вычетов по операциям с ценными бумагами и производными финансовыми инструментами (ПФИ), а также по операциям, осуществленным в рамках инвестиционного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товарищества»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67813" y="-24867"/>
            <a:ext cx="10286326" cy="518074"/>
          </a:xfrm>
          <a:prstGeom prst="rect">
            <a:avLst/>
          </a:prstGeom>
        </p:spPr>
        <p:txBody>
          <a:bodyPr wrap="square" lIns="116824" tIns="58412" rIns="116824" bIns="58412">
            <a:spAutoFit/>
          </a:bodyPr>
          <a:lstStyle/>
          <a:p>
            <a:pPr algn="ctr"/>
            <a:r>
              <a:rPr lang="ru-RU" sz="2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Формы 3-НДФЛ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ФНС России от 03.10.2018 № ММВ-7-11/569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sz="1400" dirty="0"/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10027220" y="6876975"/>
            <a:ext cx="545311" cy="470036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243022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560718" y="-141433"/>
            <a:ext cx="9814177" cy="897802"/>
          </a:xfrm>
        </p:spPr>
        <p:txBody>
          <a:bodyPr>
            <a:noAutofit/>
          </a:bodyPr>
          <a:lstStyle/>
          <a:p>
            <a:r>
              <a:rPr lang="ru-RU" sz="2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Формы 3-НДФЛ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ФНС России от 03.10.2018 № ММВ-7-11/569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</p:txBody>
      </p:sp>
      <p:sp>
        <p:nvSpPr>
          <p:cNvPr id="1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904727" y="6858914"/>
            <a:ext cx="545311" cy="309116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91" y="604945"/>
            <a:ext cx="4547305" cy="656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46767" y="1345938"/>
            <a:ext cx="4210468" cy="3175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7471" y="604945"/>
            <a:ext cx="4673619" cy="6563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273003" y="1345938"/>
            <a:ext cx="3663107" cy="3175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8630865" y="1392037"/>
            <a:ext cx="1852606" cy="241075"/>
          </a:xfrm>
          <a:prstGeom prst="rect">
            <a:avLst/>
          </a:prstGeom>
          <a:noFill/>
        </p:spPr>
        <p:txBody>
          <a:bodyPr wrap="square" lIns="116824" tIns="58412" rIns="116824" bIns="58412" rtlCol="0">
            <a:spAutoFit/>
          </a:bodyPr>
          <a:lstStyle/>
          <a:p>
            <a:r>
              <a:rPr lang="ru-RU" sz="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последующие приложения</a:t>
            </a:r>
          </a:p>
        </p:txBody>
      </p:sp>
    </p:spTree>
    <p:extLst>
      <p:ext uri="{BB962C8B-B14F-4D97-AF65-F5344CB8AC3E}">
        <p14:creationId xmlns:p14="http://schemas.microsoft.com/office/powerpoint/2010/main" val="375376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560718" y="-141433"/>
            <a:ext cx="9814177" cy="897802"/>
          </a:xfrm>
        </p:spPr>
        <p:txBody>
          <a:bodyPr>
            <a:noAutofit/>
          </a:bodyPr>
          <a:lstStyle/>
          <a:p>
            <a:r>
              <a:rPr lang="ru-RU" sz="2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Формы 3-НДФЛ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(Приказ ФНС России от 03.10.2018 № ММВ-7-11/569</a:t>
            </a:r>
            <a:r>
              <a:rPr lang="en-US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</a:p>
        </p:txBody>
      </p:sp>
      <p:sp>
        <p:nvSpPr>
          <p:cNvPr id="1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811196" y="6804967"/>
            <a:ext cx="545311" cy="468919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58" y="604945"/>
            <a:ext cx="4427886" cy="6668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857" y="604945"/>
            <a:ext cx="4876148" cy="6668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67813" y="1330289"/>
            <a:ext cx="3199956" cy="2117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346700" y="1330289"/>
            <a:ext cx="4042049" cy="2117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105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162124" y="24832"/>
            <a:ext cx="10369152" cy="897802"/>
          </a:xfrm>
        </p:spPr>
        <p:txBody>
          <a:bodyPr>
            <a:noAutofit/>
          </a:bodyPr>
          <a:lstStyle/>
          <a:p>
            <a:r>
              <a:rPr lang="ru-RU" sz="2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sz="2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2-НДФЛ 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направления в налоговый орган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883204" y="6876974"/>
            <a:ext cx="545311" cy="396911"/>
          </a:xfrm>
        </p:spPr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48" y="604945"/>
            <a:ext cx="4463096" cy="6668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491" y="604945"/>
            <a:ext cx="4715724" cy="6668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30976" y="2722070"/>
            <a:ext cx="1768396" cy="2117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30976" y="3674776"/>
            <a:ext cx="2105234" cy="2117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30976" y="4521625"/>
            <a:ext cx="2273653" cy="1058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020375" y="1345939"/>
            <a:ext cx="3284165" cy="2117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30976" y="5156762"/>
            <a:ext cx="757884" cy="2117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9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6767" y="0"/>
            <a:ext cx="9624060" cy="60494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</a:t>
            </a:r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sz="31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2-НДФЛ </a:t>
            </a:r>
            <a: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работников </a:t>
            </a:r>
            <a:br>
              <a:rPr lang="ru-RU" sz="31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500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7937481"/>
              </p:ext>
            </p:extLst>
          </p:nvPr>
        </p:nvGraphicFramePr>
        <p:xfrm>
          <a:off x="462558" y="596835"/>
          <a:ext cx="4378886" cy="6563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4" name="Лист" r:id="rId3" imgW="6896170" imgH="9357336" progId="Excel.Sheet.8">
                  <p:embed/>
                </p:oleObj>
              </mc:Choice>
              <mc:Fallback>
                <p:oleObj name="Лист" r:id="rId3" imgW="6896170" imgH="9357336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2558" y="596835"/>
                        <a:ext cx="4378886" cy="6563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353151"/>
              </p:ext>
            </p:extLst>
          </p:nvPr>
        </p:nvGraphicFramePr>
        <p:xfrm>
          <a:off x="5178281" y="604945"/>
          <a:ext cx="4547305" cy="65630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5" name="Лист" r:id="rId5" imgW="6896170" imgH="9738360" progId="Excel.Sheet.8">
                  <p:embed/>
                </p:oleObj>
              </mc:Choice>
              <mc:Fallback>
                <p:oleObj name="Лист" r:id="rId5" imgW="6896170" imgH="9738360" progId="Excel.Sheet.8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78281" y="604945"/>
                        <a:ext cx="4547305" cy="65630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7283515" y="1981076"/>
            <a:ext cx="1178931" cy="3175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988838" y="2139860"/>
            <a:ext cx="1684187" cy="2646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974873" y="816658"/>
            <a:ext cx="477061" cy="2117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894116" y="1134226"/>
            <a:ext cx="1599978" cy="3175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754068" y="6956318"/>
            <a:ext cx="2183579" cy="425741"/>
          </a:xfrm>
          <a:prstGeom prst="rect">
            <a:avLst/>
          </a:prstGeom>
          <a:noFill/>
        </p:spPr>
        <p:txBody>
          <a:bodyPr wrap="none" lIns="116824" tIns="58412" rIns="116824" bIns="58412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После изменений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74873" y="6936947"/>
            <a:ext cx="1819312" cy="425741"/>
          </a:xfrm>
          <a:prstGeom prst="rect">
            <a:avLst/>
          </a:prstGeom>
          <a:noFill/>
        </p:spPr>
        <p:txBody>
          <a:bodyPr wrap="none" lIns="116824" tIns="58412" rIns="116824" bIns="58412" rtlCol="0">
            <a:spAutoFit/>
          </a:bodyPr>
          <a:lstStyle/>
          <a:p>
            <a:r>
              <a:rPr lang="ru-RU" sz="2000" dirty="0">
                <a:solidFill>
                  <a:srgbClr val="FF0000"/>
                </a:solidFill>
              </a:rPr>
              <a:t>До изменений</a:t>
            </a:r>
          </a:p>
        </p:txBody>
      </p:sp>
      <p:sp>
        <p:nvSpPr>
          <p:cNvPr id="12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811196" y="6804967"/>
            <a:ext cx="545311" cy="441096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9</a:t>
            </a:r>
            <a:endParaRPr lang="ru-RU" sz="2000" dirty="0" smtClean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178281" y="5050906"/>
            <a:ext cx="4547305" cy="2117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178281" y="6109468"/>
            <a:ext cx="4463096" cy="2117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104584" y="1028370"/>
            <a:ext cx="3621002" cy="26464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6824" tIns="58412" rIns="116824" bIns="58412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244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24316</TotalTime>
  <Words>1235</Words>
  <Application>Microsoft Office PowerPoint</Application>
  <PresentationFormat>Произвольный</PresentationFormat>
  <Paragraphs>138</Paragraphs>
  <Slides>18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2_Present_FNS2012_A4</vt:lpstr>
      <vt:lpstr>Лист</vt:lpstr>
      <vt:lpstr>Презентация PowerPoint</vt:lpstr>
      <vt:lpstr>Презентация PowerPoint</vt:lpstr>
      <vt:lpstr>Структура декларации 3-НДФЛ  форма утверждена приказом ФНС России от 03.10.2018 № ММВ-7-11/569@ </vt:lpstr>
      <vt:lpstr>Изменения Формы 3-НДФЛ (Приказ ФНС России от 03.10.2018 № ММВ-7-11/569@) </vt:lpstr>
      <vt:lpstr>Презентация PowerPoint</vt:lpstr>
      <vt:lpstr>Изменения Формы 3-НДФЛ (Приказ ФНС России от 03.10.2018 № ММВ-7-11/569@) </vt:lpstr>
      <vt:lpstr>Изменения Формы 3-НДФЛ (Приказ ФНС России от 03.10.2018 № ММВ-7-11/569@) </vt:lpstr>
      <vt:lpstr>Изменения формы 2-НДФЛ для направления в налоговый орган  </vt:lpstr>
      <vt:lpstr>Изменения формы 2-НДФЛ для работников  </vt:lpstr>
      <vt:lpstr>Презентация PowerPoint</vt:lpstr>
      <vt:lpstr>Изменения в части НДФЛ  (дополнен перечень не облагаемых налогом доходов)</vt:lpstr>
      <vt:lpstr> Изменение порядка определения налоговой базы по НДФЛ при реализации (погашении) облигаций </vt:lpstr>
      <vt:lpstr>Изменения по страховым взносов </vt:lpstr>
      <vt:lpstr>Предельная величина базы для исчисления страховых взносов на 2019 год</vt:lpstr>
      <vt:lpstr>Презентация PowerPoint</vt:lpstr>
      <vt:lpstr>Калькулятор расчета страховых взносов</vt:lpstr>
      <vt:lpstr>Сроки уплаты страховых взносов</vt:lpstr>
      <vt:lpstr>Спасибо за внимание! 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Задворных Лариса Михайловна</cp:lastModifiedBy>
  <cp:revision>1493</cp:revision>
  <cp:lastPrinted>2018-11-28T12:03:20Z</cp:lastPrinted>
  <dcterms:created xsi:type="dcterms:W3CDTF">2013-04-18T07:19:29Z</dcterms:created>
  <dcterms:modified xsi:type="dcterms:W3CDTF">2018-11-29T03:29:04Z</dcterms:modified>
</cp:coreProperties>
</file>