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16" r:id="rId1"/>
  </p:sldMasterIdLst>
  <p:notesMasterIdLst>
    <p:notesMasterId r:id="rId6"/>
  </p:notesMasterIdLst>
  <p:sldIdLst>
    <p:sldId id="605" r:id="rId2"/>
    <p:sldId id="602" r:id="rId3"/>
    <p:sldId id="603" r:id="rId4"/>
    <p:sldId id="604" r:id="rId5"/>
  </p:sldIdLst>
  <p:sldSz cx="9144000" cy="5143500" type="screen16x9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mitrii Kirsch" initials="DK" lastIdx="9" clrIdx="0">
    <p:extLst>
      <p:ext uri="{19B8F6BF-5375-455C-9EA6-DF929625EA0E}">
        <p15:presenceInfo xmlns="" xmlns:p15="http://schemas.microsoft.com/office/powerpoint/2012/main" userId="c46c2be68d72487d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5B9DFF"/>
    <a:srgbClr val="33BB4A"/>
    <a:srgbClr val="CE7674"/>
    <a:srgbClr val="C56957"/>
    <a:srgbClr val="F68E38"/>
    <a:srgbClr val="6D6D6D"/>
    <a:srgbClr val="D9884B"/>
    <a:srgbClr val="F6862A"/>
    <a:srgbClr val="D78B4D"/>
    <a:srgbClr val="025A2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2767" autoAdjust="0"/>
  </p:normalViewPr>
  <p:slideViewPr>
    <p:cSldViewPr>
      <p:cViewPr varScale="1">
        <p:scale>
          <a:sx n="104" d="100"/>
          <a:sy n="104" d="100"/>
        </p:scale>
        <p:origin x="-90" y="-52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258" y="7777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7"/>
            <a:ext cx="2946247" cy="496650"/>
          </a:xfrm>
          <a:prstGeom prst="rect">
            <a:avLst/>
          </a:prstGeom>
        </p:spPr>
        <p:txBody>
          <a:bodyPr vert="horz" lIns="92080" tIns="46040" rIns="92080" bIns="4604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26" y="7"/>
            <a:ext cx="2946246" cy="496650"/>
          </a:xfrm>
          <a:prstGeom prst="rect">
            <a:avLst/>
          </a:prstGeom>
        </p:spPr>
        <p:txBody>
          <a:bodyPr vert="horz" wrap="square" lIns="92080" tIns="46040" rIns="92080" bIns="4604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535890F4-D9D2-4B13-B5D5-FD1D849B8541}" type="datetimeFigureOut">
              <a:rPr lang="ru-RU"/>
              <a:pPr>
                <a:defRPr/>
              </a:pPr>
              <a:t>27.11.2018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80" tIns="46040" rIns="92080" bIns="4604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289" y="4715792"/>
            <a:ext cx="5439101" cy="4468260"/>
          </a:xfrm>
          <a:prstGeom prst="rect">
            <a:avLst/>
          </a:prstGeom>
        </p:spPr>
        <p:txBody>
          <a:bodyPr vert="horz" wrap="square" lIns="92080" tIns="46040" rIns="92080" bIns="460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9987"/>
            <a:ext cx="2946247" cy="496649"/>
          </a:xfrm>
          <a:prstGeom prst="rect">
            <a:avLst/>
          </a:prstGeom>
        </p:spPr>
        <p:txBody>
          <a:bodyPr vert="horz" lIns="92080" tIns="46040" rIns="92080" bIns="4604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26" y="9429987"/>
            <a:ext cx="2946246" cy="496649"/>
          </a:xfrm>
          <a:prstGeom prst="rect">
            <a:avLst/>
          </a:prstGeom>
        </p:spPr>
        <p:txBody>
          <a:bodyPr vert="horz" wrap="square" lIns="92080" tIns="46040" rIns="92080" bIns="4604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04C8FD7-C228-4A8F-9C41-1694F53DA8F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5675761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900" kern="1200">
        <a:solidFill>
          <a:schemeClr val="tx1"/>
        </a:solidFill>
        <a:latin typeface="+mn-lt"/>
        <a:ea typeface="Arial" charset="0"/>
        <a:cs typeface="Arial" pitchFamily="34" charset="0"/>
      </a:defRPr>
    </a:lvl1pPr>
    <a:lvl2pPr marL="342900" algn="l" rtl="0" eaLnBrk="0" fontAlgn="base" hangingPunct="0">
      <a:spcBef>
        <a:spcPct val="30000"/>
      </a:spcBef>
      <a:spcAft>
        <a:spcPct val="0"/>
      </a:spcAft>
      <a:defRPr kumimoji="1" sz="900" kern="1200">
        <a:solidFill>
          <a:schemeClr val="tx1"/>
        </a:solidFill>
        <a:latin typeface="+mn-lt"/>
        <a:ea typeface="Arial" charset="0"/>
        <a:cs typeface="Arial" pitchFamily="34" charset="0"/>
      </a:defRPr>
    </a:lvl2pPr>
    <a:lvl3pPr marL="685800" algn="l" rtl="0" eaLnBrk="0" fontAlgn="base" hangingPunct="0">
      <a:spcBef>
        <a:spcPct val="30000"/>
      </a:spcBef>
      <a:spcAft>
        <a:spcPct val="0"/>
      </a:spcAft>
      <a:defRPr kumimoji="1" sz="900" kern="1200">
        <a:solidFill>
          <a:schemeClr val="tx1"/>
        </a:solidFill>
        <a:latin typeface="+mn-lt"/>
        <a:ea typeface="Arial" charset="0"/>
        <a:cs typeface="Arial" pitchFamily="34" charset="0"/>
      </a:defRPr>
    </a:lvl3pPr>
    <a:lvl4pPr marL="1028700" algn="l" rtl="0" eaLnBrk="0" fontAlgn="base" hangingPunct="0">
      <a:spcBef>
        <a:spcPct val="30000"/>
      </a:spcBef>
      <a:spcAft>
        <a:spcPct val="0"/>
      </a:spcAft>
      <a:defRPr kumimoji="1" sz="900" kern="1200">
        <a:solidFill>
          <a:schemeClr val="tx1"/>
        </a:solidFill>
        <a:latin typeface="+mn-lt"/>
        <a:ea typeface="Arial" charset="0"/>
        <a:cs typeface="Arial" pitchFamily="34" charset="0"/>
      </a:defRPr>
    </a:lvl4pPr>
    <a:lvl5pPr marL="1371600" algn="l" rtl="0" eaLnBrk="0" fontAlgn="base" hangingPunct="0">
      <a:spcBef>
        <a:spcPct val="30000"/>
      </a:spcBef>
      <a:spcAft>
        <a:spcPct val="0"/>
      </a:spcAft>
      <a:defRPr kumimoji="1" sz="900" kern="1200">
        <a:solidFill>
          <a:schemeClr val="tx1"/>
        </a:solidFill>
        <a:latin typeface="+mn-lt"/>
        <a:ea typeface="Arial" charset="0"/>
        <a:cs typeface="Arial" pitchFamily="34" charset="0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983938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491499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9626796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00390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117825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03879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60431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02750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965269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89353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>
                <a:solidFill>
                  <a:prstClr val="black">
                    <a:tint val="75000"/>
                  </a:prstClr>
                </a:solidFill>
              </a:rPr>
              <a:t>19.12.2014</a:t>
            </a:r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8790803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dirty="0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19.12.2014</a:t>
            </a:r>
            <a:endParaRPr lang="uk-UA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04574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hf hdr="0" ftr="0" dt="0"/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705225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20688" y="1923678"/>
            <a:ext cx="8109774" cy="145424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Порядок оспаривания </a:t>
            </a:r>
            <a:br>
              <a:rPr lang="ru-RU" sz="3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результатов определения кадастровой стоимости объектов недвижимости</a:t>
            </a:r>
            <a:endParaRPr lang="ru-RU" sz="3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3651870"/>
            <a:ext cx="8469814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А.В. 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Дашкевич – начальник </a:t>
            </a:r>
            <a:r>
              <a:rPr lang="ru-RU" sz="1500" b="1" dirty="0" smtClean="0">
                <a:latin typeface="Times New Roman" pitchFamily="18" charset="0"/>
                <a:cs typeface="Times New Roman" pitchFamily="18" charset="0"/>
              </a:rPr>
              <a:t>отдела землеустройства, мониторинга земель и кадастровой оценки объектов недвижимости Управления Росреестра по Тюменской области</a:t>
            </a:r>
            <a:endParaRPr lang="ru-RU" sz="15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808829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838474" y="4677985"/>
            <a:ext cx="169776" cy="205382"/>
          </a:xfrm>
        </p:spPr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487437"/>
            <a:ext cx="8667836" cy="4693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Государственная кадастровая оценка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9512" y="2045958"/>
          <a:ext cx="8694966" cy="1245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94966"/>
              </a:tblGrid>
              <a:tr h="199109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Исполнитель работ по государственной кадастровой оценке</a:t>
                      </a:r>
                    </a:p>
                  </a:txBody>
                  <a:tcPr marL="68580" marR="68580" marT="25718" marB="2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>
                        <a:alpha val="50000"/>
                      </a:srgbClr>
                    </a:solidFill>
                  </a:tcPr>
                </a:tc>
              </a:tr>
              <a:tr h="686723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Оценщик – лицо, имеющее право на заключение договора на проведение оценки, в соответствии </a:t>
                      </a:r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 </a:t>
                      </a:r>
                      <a:r>
                        <a:rPr lang="ru-RU" sz="15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законодательством РФ о контрактной системе </a:t>
                      </a:r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</a:t>
                      </a:r>
                      <a:r>
                        <a:rPr lang="ru-RU" sz="15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сфере закупок товаров, </a:t>
                      </a:r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5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</a:t>
                      </a:r>
                      <a:r>
                        <a:rPr lang="ru-RU" sz="15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услуг для обеспечения государственных </a:t>
                      </a:r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</a:t>
                      </a:r>
                      <a:r>
                        <a:rPr lang="ru-RU" sz="15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муниципальных </a:t>
                      </a:r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нужд </a:t>
                      </a:r>
                      <a:br>
                        <a:rPr lang="ru-RU" sz="15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(победитель  конкурса на проведение кадастровой оценки)</a:t>
                      </a:r>
                      <a:endParaRPr lang="ru-RU" sz="15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25718" marB="2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987574"/>
          <a:ext cx="8705446" cy="8640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05446"/>
              </a:tblGrid>
              <a:tr h="355239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Орган, уполномоченный на принятие решения о проведении </a:t>
                      </a:r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оценки (заказчик работ)</a:t>
                      </a:r>
                      <a:endParaRPr lang="ru-RU" sz="15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25718" marB="2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>
                        <a:alpha val="50000"/>
                      </a:srgbClr>
                    </a:solidFill>
                  </a:tcPr>
                </a:tc>
              </a:tr>
              <a:tr h="50885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5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Исполнительный орган государственной власти субъекта </a:t>
                      </a:r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РФ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5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(на территории Тюменской области – Департамент имущественных отношений Тюменской области)</a:t>
                      </a:r>
                      <a:endParaRPr lang="ru-RU" sz="15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25718" marB="2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97514" y="3507854"/>
          <a:ext cx="8694966" cy="1008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94966"/>
              </a:tblGrid>
              <a:tr h="356608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Периодичность проведения кадастровой оценки</a:t>
                      </a:r>
                    </a:p>
                  </a:txBody>
                  <a:tcPr marL="68580" marR="68580" marT="25718" marB="2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>
                        <a:alpha val="50000"/>
                      </a:srgbClr>
                    </a:solidFill>
                  </a:tcPr>
                </a:tc>
              </a:tr>
              <a:tr h="651504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чаще одного раза в 3 года и не реже</a:t>
                      </a:r>
                      <a:r>
                        <a:rPr lang="ru-RU" sz="15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одного раза в 5 лет с </a:t>
                      </a:r>
                      <a:r>
                        <a:rPr lang="ru-RU" sz="15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даты, </a:t>
                      </a:r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</a:t>
                      </a:r>
                      <a:r>
                        <a:rPr lang="ru-RU" sz="15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состоянию на которую была проведена государственная кадастровая оценка</a:t>
                      </a:r>
                    </a:p>
                  </a:txBody>
                  <a:tcPr marL="68580" marR="68580" marT="25718" marB="2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49808829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838474" y="4677985"/>
            <a:ext cx="169776" cy="205382"/>
          </a:xfrm>
        </p:spPr>
        <p:txBody>
          <a:bodyPr/>
          <a:lstStyle/>
          <a:p>
            <a:fld id="{C426466A-A062-4EA8-869F-F58765B31057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51520" y="2261982"/>
          <a:ext cx="8568952" cy="1245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68952"/>
              </a:tblGrid>
              <a:tr h="182924">
                <a:tc>
                  <a:txBody>
                    <a:bodyPr/>
                    <a:lstStyle/>
                    <a:p>
                      <a:pPr algn="ctr"/>
                      <a:r>
                        <a:rPr lang="ru-RU" sz="15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Лица, имеющие право на оспаривание</a:t>
                      </a:r>
                      <a:endParaRPr lang="ru-RU" sz="15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25718" marB="2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>
                        <a:alpha val="50000"/>
                      </a:srgbClr>
                    </a:solidFill>
                  </a:tcPr>
                </a:tc>
              </a:tr>
              <a:tr h="630900">
                <a:tc>
                  <a:txBody>
                    <a:bodyPr/>
                    <a:lstStyle/>
                    <a:p>
                      <a:pPr algn="ctr"/>
                      <a:r>
                        <a:rPr lang="ru-RU" sz="1500" b="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</a:t>
                      </a:r>
                      <a:r>
                        <a:rPr lang="ru-RU" sz="15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ридические и физические лица, а также органы государственной власти  </a:t>
                      </a:r>
                      <a:br>
                        <a:rPr lang="ru-RU" sz="15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5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органы местного самоуправления </a:t>
                      </a:r>
                    </a:p>
                    <a:p>
                      <a:pPr algn="ctr"/>
                      <a:r>
                        <a:rPr lang="ru-RU" sz="15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50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для оспаривания физическими лицами в суде предварительное обращение </a:t>
                      </a:r>
                      <a:br>
                        <a:rPr lang="ru-RU" sz="150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50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Комиссию не является обязательным)</a:t>
                      </a:r>
                      <a:endParaRPr lang="ru-RU" sz="15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25718" marB="2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51520" y="1351030"/>
          <a:ext cx="8561643" cy="7886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61643"/>
              </a:tblGrid>
              <a:tr h="193901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Способ оспаривания</a:t>
                      </a:r>
                      <a:endParaRPr lang="ru-RU" sz="15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25718" marB="2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>
                        <a:alpha val="50000"/>
                      </a:srgbClr>
                    </a:solidFill>
                  </a:tcPr>
                </a:tc>
              </a:tr>
              <a:tr h="377512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500" b="0" kern="1200" baseline="0" noProof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Комиссии по рассмотрению споров о результатах определения кадастровой стоимости</a:t>
                      </a:r>
                      <a:r>
                        <a:rPr lang="en-US" sz="1500" b="0" kern="1200" baseline="0" noProof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;</a:t>
                      </a:r>
                      <a:endParaRPr lang="ru-RU" sz="1500" b="0" kern="1200" baseline="0" noProof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500" b="0" kern="1200" baseline="0" noProof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в судебном порядке</a:t>
                      </a:r>
                    </a:p>
                  </a:txBody>
                  <a:tcPr marL="68580" marR="68580" marT="25718" marB="2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79512" y="488598"/>
            <a:ext cx="8784976" cy="86946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Рассмотрение споров о результатах </a:t>
            </a:r>
            <a:br>
              <a:rPr lang="ru-RU" sz="2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определения кадастровой стоимости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51520" y="3630134"/>
          <a:ext cx="8568952" cy="1317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68952"/>
              </a:tblGrid>
              <a:tr h="296221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Основание пересмотра</a:t>
                      </a:r>
                      <a:endParaRPr lang="ru-RU" sz="15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25718" marB="2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>
                        <a:alpha val="50000"/>
                      </a:srgbClr>
                    </a:solidFill>
                  </a:tcPr>
                </a:tc>
              </a:tr>
              <a:tr h="1021659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500" b="0" kern="1200" baseline="0" noProof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недостоверность сведений об объекте недвижимости, использованных при определении </a:t>
                      </a:r>
                      <a:br>
                        <a:rPr lang="ru-RU" sz="1500" b="0" kern="1200" baseline="0" noProof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500" b="0" kern="1200" baseline="0" noProof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его кадастровой стоимости;</a:t>
                      </a: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500" b="0" kern="1200" baseline="0" noProof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установление в отношении объекта недвижимости его рыночной стоимости на дату, </a:t>
                      </a:r>
                      <a:br>
                        <a:rPr lang="ru-RU" sz="1500" b="0" kern="1200" baseline="0" noProof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</a:br>
                      <a:r>
                        <a:rPr lang="ru-RU" sz="1500" b="0" kern="1200" baseline="0" noProof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 состоянию на которую установлена его кадастровая стоимость</a:t>
                      </a:r>
                    </a:p>
                  </a:txBody>
                  <a:tcPr marL="68580" marR="68580" marT="25718" marB="2571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49808829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84684" y="2256859"/>
            <a:ext cx="7947756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4F81BD"/>
                </a:solidFill>
                <a:latin typeface="Calibri"/>
                <a:ea typeface="Calibri"/>
              </a:rPr>
              <a:t>СПАСИБО ЗА ВНИМАНИЕ!</a:t>
            </a:r>
            <a:endParaRPr lang="ru-RU" sz="3000" dirty="0">
              <a:solidFill>
                <a:srgbClr val="4F81BD"/>
              </a:solidFill>
              <a:latin typeface="Calibri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808829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Презентация (1)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257</TotalTime>
  <Words>173</Words>
  <Application>Microsoft Office PowerPoint</Application>
  <PresentationFormat>Экран (16:9)</PresentationFormat>
  <Paragraphs>23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2_Презентация (1)</vt:lpstr>
      <vt:lpstr>Слайд 1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Федеральная служба государственной регистрации,     кадастра и картографии</dc:title>
  <dc:creator>Пшеничная Анна Александровна</dc:creator>
  <cp:lastModifiedBy>Калинина</cp:lastModifiedBy>
  <cp:revision>1415</cp:revision>
  <cp:lastPrinted>2017-07-11T03:49:12Z</cp:lastPrinted>
  <dcterms:modified xsi:type="dcterms:W3CDTF">2018-11-27T09:33:55Z</dcterms:modified>
</cp:coreProperties>
</file>