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314" r:id="rId3"/>
    <p:sldId id="295" r:id="rId4"/>
    <p:sldId id="302" r:id="rId5"/>
    <p:sldId id="296" r:id="rId6"/>
    <p:sldId id="297" r:id="rId7"/>
    <p:sldId id="303" r:id="rId8"/>
    <p:sldId id="275" r:id="rId9"/>
    <p:sldId id="310" r:id="rId10"/>
    <p:sldId id="305" r:id="rId11"/>
    <p:sldId id="299" r:id="rId12"/>
    <p:sldId id="300" r:id="rId13"/>
    <p:sldId id="301" r:id="rId14"/>
    <p:sldId id="311" r:id="rId15"/>
    <p:sldId id="312" r:id="rId16"/>
    <p:sldId id="313" r:id="rId17"/>
  </p:sldIdLst>
  <p:sldSz cx="9144000" cy="5143500" type="screen16x9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7EE"/>
    <a:srgbClr val="C80205"/>
    <a:srgbClr val="FFFFFF"/>
    <a:srgbClr val="D8ECCB"/>
    <a:srgbClr val="64B22F"/>
    <a:srgbClr val="52A1C3"/>
    <a:srgbClr val="0074A7"/>
    <a:srgbClr val="FEEDDF"/>
    <a:srgbClr val="0073A8"/>
    <a:srgbClr val="F0F7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8" autoAdjust="0"/>
    <p:restoredTop sz="94660"/>
  </p:normalViewPr>
  <p:slideViewPr>
    <p:cSldViewPr>
      <p:cViewPr>
        <p:scale>
          <a:sx n="100" d="100"/>
          <a:sy n="100" d="100"/>
        </p:scale>
        <p:origin x="-1308" y="-6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6"/>
          </a:xfrm>
          <a:prstGeom prst="rect">
            <a:avLst/>
          </a:prstGeom>
        </p:spPr>
        <p:txBody>
          <a:bodyPr vert="horz" lIns="92208" tIns="46104" rIns="92208" bIns="4610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6"/>
          </a:xfrm>
          <a:prstGeom prst="rect">
            <a:avLst/>
          </a:prstGeom>
        </p:spPr>
        <p:txBody>
          <a:bodyPr vert="horz" lIns="92208" tIns="46104" rIns="92208" bIns="46104" rtlCol="0"/>
          <a:lstStyle>
            <a:lvl1pPr algn="r">
              <a:defRPr sz="1200"/>
            </a:lvl1pPr>
          </a:lstStyle>
          <a:p>
            <a:fld id="{4EF014B8-E910-4D24-AFE3-04D3F0C347A4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08" tIns="46104" rIns="92208" bIns="4610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2208" tIns="46104" rIns="92208" bIns="4610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5"/>
          </a:xfrm>
          <a:prstGeom prst="rect">
            <a:avLst/>
          </a:prstGeom>
        </p:spPr>
        <p:txBody>
          <a:bodyPr vert="horz" lIns="92208" tIns="46104" rIns="92208" bIns="4610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5"/>
          </a:xfrm>
          <a:prstGeom prst="rect">
            <a:avLst/>
          </a:prstGeom>
        </p:spPr>
        <p:txBody>
          <a:bodyPr vert="horz" lIns="92208" tIns="46104" rIns="92208" bIns="46104" rtlCol="0" anchor="b"/>
          <a:lstStyle>
            <a:lvl1pPr algn="r">
              <a:defRPr sz="1200"/>
            </a:lvl1pPr>
          </a:lstStyle>
          <a:p>
            <a:fld id="{3D0FA186-E46C-462A-BFAC-8019311ECF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282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FA186-E46C-462A-BFAC-8019311ECFA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040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FA186-E46C-462A-BFAC-8019311ECFA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1891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D200B-EC18-4027-A95C-FD7A4EDAEC4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0916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D200B-EC18-4027-A95C-FD7A4EDAEC4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982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150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41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870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801996"/>
      </p:ext>
    </p:extLst>
  </p:cSld>
  <p:clrMapOvr>
    <a:masterClrMapping/>
  </p:clrMapOvr>
  <p:transition spd="slow" advClick="0" advTm="10000">
    <p:cover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484015"/>
      </p:ext>
    </p:extLst>
  </p:cSld>
  <p:clrMapOvr>
    <a:masterClrMapping/>
  </p:clrMapOvr>
  <p:transition spd="slow" advClick="0" advTm="10000">
    <p:cover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68354"/>
      </p:ext>
    </p:extLst>
  </p:cSld>
  <p:clrMapOvr>
    <a:masterClrMapping/>
  </p:clrMapOvr>
  <p:transition spd="slow" advClick="0" advTm="10000">
    <p:cover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64881"/>
      </p:ext>
    </p:extLst>
  </p:cSld>
  <p:clrMapOvr>
    <a:masterClrMapping/>
  </p:clrMapOvr>
  <p:transition spd="slow" advClick="0" advTm="10000">
    <p:cover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742556"/>
      </p:ext>
    </p:extLst>
  </p:cSld>
  <p:clrMapOvr>
    <a:masterClrMapping/>
  </p:clrMapOvr>
  <p:transition spd="slow" advClick="0" advTm="10000">
    <p:cover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441528"/>
      </p:ext>
    </p:extLst>
  </p:cSld>
  <p:clrMapOvr>
    <a:masterClrMapping/>
  </p:clrMapOvr>
  <p:transition spd="slow" advClick="0" advTm="10000">
    <p:cover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665889"/>
      </p:ext>
    </p:extLst>
  </p:cSld>
  <p:clrMapOvr>
    <a:masterClrMapping/>
  </p:clrMapOvr>
  <p:transition spd="slow" advClick="0" advTm="10000">
    <p:cover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727577"/>
      </p:ext>
    </p:extLst>
  </p:cSld>
  <p:clrMapOvr>
    <a:masterClrMapping/>
  </p:clrMapOvr>
  <p:transition spd="slow" advClick="0" advTm="10000">
    <p:cover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606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648070"/>
      </p:ext>
    </p:extLst>
  </p:cSld>
  <p:clrMapOvr>
    <a:masterClrMapping/>
  </p:clrMapOvr>
  <p:transition spd="slow" advClick="0" advTm="10000">
    <p:cover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646111"/>
      </p:ext>
    </p:extLst>
  </p:cSld>
  <p:clrMapOvr>
    <a:masterClrMapping/>
  </p:clrMapOvr>
  <p:transition spd="slow" advClick="0" advTm="10000">
    <p:cover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68761"/>
      </p:ext>
    </p:extLst>
  </p:cSld>
  <p:clrMapOvr>
    <a:masterClrMapping/>
  </p:clrMapOvr>
  <p:transition spd="slow" advClick="0" advTm="10000">
    <p:cover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347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077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737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283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097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461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67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092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3CD98B58-0240-412E-8F1A-E0B715D7350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10000">
    <p:cover dir="r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garantf1://71138860.206/" TargetMode="External"/><Relationship Id="rId3" Type="http://schemas.openxmlformats.org/officeDocument/2006/relationships/hyperlink" Target="garantf1://71138860.204/" TargetMode="External"/><Relationship Id="rId7" Type="http://schemas.openxmlformats.org/officeDocument/2006/relationships/hyperlink" Target="garantf1://10800200.226107/" TargetMode="External"/><Relationship Id="rId2" Type="http://schemas.openxmlformats.org/officeDocument/2006/relationships/hyperlink" Target="garantf1://71138860.1000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garantf1://10800200.2264/" TargetMode="External"/><Relationship Id="rId5" Type="http://schemas.openxmlformats.org/officeDocument/2006/relationships/hyperlink" Target="garantf1://71138860.205/" TargetMode="External"/><Relationship Id="rId10" Type="http://schemas.openxmlformats.org/officeDocument/2006/relationships/hyperlink" Target="garantf1://10800200.226109/" TargetMode="External"/><Relationship Id="rId4" Type="http://schemas.openxmlformats.org/officeDocument/2006/relationships/hyperlink" Target="garantf1://10800200.223/" TargetMode="External"/><Relationship Id="rId9" Type="http://schemas.openxmlformats.org/officeDocument/2006/relationships/hyperlink" Target="garantf1://10800200.2266/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 txBox="1">
            <a:spLocks/>
          </p:cNvSpPr>
          <p:nvPr/>
        </p:nvSpPr>
        <p:spPr>
          <a:xfrm>
            <a:off x="395537" y="2715766"/>
            <a:ext cx="8352927" cy="59916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>
            <a:lvl1pPr marL="0" indent="0" algn="ctr" defTabSz="816296" rtl="0" eaLnBrk="1" latinLnBrk="0" hangingPunct="1">
              <a:spcBef>
                <a:spcPct val="20000"/>
              </a:spcBef>
              <a:buFont typeface="+mj-lt"/>
              <a:buNone/>
              <a:defRPr sz="2500" b="0" i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08148" indent="0" algn="ctr" defTabSz="816296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816296" indent="0" algn="ctr" defTabSz="816296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224443" indent="0" algn="ctr" defTabSz="816296" rtl="0" eaLnBrk="1" latinLnBrk="0" hangingPunct="1">
              <a:lnSpc>
                <a:spcPts val="1900"/>
              </a:lnSpc>
              <a:spcBef>
                <a:spcPts val="400"/>
              </a:spcBef>
              <a:buFont typeface="Arial" pitchFamily="34" charset="0"/>
              <a:buNone/>
              <a:tabLst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632591" indent="0" algn="ctr" defTabSz="816296" rtl="0" eaLnBrk="1" latinLnBrk="0" hangingPunct="1">
              <a:lnSpc>
                <a:spcPts val="1800"/>
              </a:lnSpc>
              <a:spcBef>
                <a:spcPts val="400"/>
              </a:spcBef>
              <a:buFont typeface="Arial" pitchFamily="34" charset="0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040739" indent="0" algn="ctr" defTabSz="816296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448887" indent="0" algn="ctr" defTabSz="816296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857035" indent="0" algn="ctr" defTabSz="816296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265183" indent="0" algn="ctr" defTabSz="816296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АДМИНИСТРИРОВАНИЕ НДФЛ ДЛЯ НАЛОГОВЫХ АГЕНТОВ.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ОСНОВНЫЕ ИЗМЕНЕНИЯ В НАЛОГОВОМ ЗАКОНОДАТЕЛЬСТВЕ.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3" descr="C:\Users\Вячеслав\Desktop\Никита\фирменный стиль\FNS_logo\Безымянный-1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39502"/>
            <a:ext cx="1654747" cy="1654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096641" y="2067694"/>
            <a:ext cx="658924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УФНС РОССИИ </a:t>
            </a:r>
          </a:p>
          <a:p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ПО ТЮМЕНСКОЙ ОБЛАСТИ</a:t>
            </a:r>
            <a:endParaRPr lang="ru-RU" sz="18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133241"/>
      </p:ext>
    </p:extLst>
  </p:cSld>
  <p:clrMapOvr>
    <a:masterClrMapping/>
  </p:clrMapOvr>
  <p:transition spd="slow">
    <p:cover dir="r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471" y="416727"/>
            <a:ext cx="6425999" cy="191388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flipV="1">
            <a:off x="4814510" y="4352324"/>
            <a:ext cx="1581000" cy="14694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2201" tIns="31101" rIns="62201" bIns="3110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24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9" y="2515943"/>
            <a:ext cx="6417738" cy="127152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648" y="4155926"/>
            <a:ext cx="6421015" cy="88035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416915" y="2599376"/>
            <a:ext cx="3269561" cy="440503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2201" tIns="31101" rIns="62201" bIns="3110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24"/>
          </a:p>
        </p:txBody>
      </p:sp>
      <p:sp>
        <p:nvSpPr>
          <p:cNvPr id="14" name="Прямоугольник 13"/>
          <p:cNvSpPr/>
          <p:nvPr/>
        </p:nvSpPr>
        <p:spPr>
          <a:xfrm>
            <a:off x="1427668" y="4090477"/>
            <a:ext cx="3269561" cy="440503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2201" tIns="31101" rIns="62201" bIns="3110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24"/>
          </a:p>
        </p:txBody>
      </p:sp>
      <p:sp>
        <p:nvSpPr>
          <p:cNvPr id="15" name="Прямоугольник 14"/>
          <p:cNvSpPr/>
          <p:nvPr/>
        </p:nvSpPr>
        <p:spPr>
          <a:xfrm>
            <a:off x="1255545" y="2244344"/>
            <a:ext cx="6710668" cy="343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32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Блок статуса представителя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214310" y="3748316"/>
            <a:ext cx="6710668" cy="343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32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Блок реквизитов доверенности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501144" y="359941"/>
            <a:ext cx="8392170" cy="61072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титульного листа Формы 6-НДФЛ</a:t>
            </a:r>
            <a:b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9" y="1978940"/>
            <a:ext cx="6415822" cy="351668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2201" tIns="31101" rIns="62201" bIns="3110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24"/>
          </a:p>
        </p:txBody>
      </p:sp>
      <p:sp>
        <p:nvSpPr>
          <p:cNvPr id="17" name="Прямоугольник 16"/>
          <p:cNvSpPr/>
          <p:nvPr/>
        </p:nvSpPr>
        <p:spPr>
          <a:xfrm>
            <a:off x="8604448" y="4876006"/>
            <a:ext cx="539552" cy="267494"/>
          </a:xfrm>
          <a:prstGeom prst="rect">
            <a:avLst/>
          </a:prstGeom>
          <a:solidFill>
            <a:srgbClr val="C80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677701" y="4904616"/>
            <a:ext cx="466299" cy="210274"/>
          </a:xfrm>
        </p:spPr>
        <p:txBody>
          <a:bodyPr/>
          <a:lstStyle/>
          <a:p>
            <a:r>
              <a:rPr lang="ru-RU" sz="1800" dirty="0" smtClean="0">
                <a:solidFill>
                  <a:schemeClr val="bg1">
                    <a:lumMod val="50000"/>
                  </a:schemeClr>
                </a:solidFill>
              </a:rPr>
              <a:t>9</a:t>
            </a:r>
            <a:endParaRPr lang="ru-RU" sz="1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81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141" y="244576"/>
            <a:ext cx="3232876" cy="4747252"/>
          </a:xfrm>
          <a:prstGeom prst="rect">
            <a:avLst/>
          </a:prstGeom>
        </p:spPr>
      </p:pic>
      <p:graphicFrame>
        <p:nvGraphicFramePr>
          <p:cNvPr id="2" name="Объект 1"/>
          <p:cNvGraphicFramePr>
            <a:graphicFrameLocks noChangeAspect="1"/>
          </p:cNvGraphicFramePr>
          <p:nvPr/>
        </p:nvGraphicFramePr>
        <p:xfrm>
          <a:off x="4596492" y="244576"/>
          <a:ext cx="3281859" cy="47246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5" name="Лист" r:id="rId4" imgW="6896170" imgH="9928872" progId="Excel.Sheet.8">
                  <p:embed/>
                </p:oleObj>
              </mc:Choice>
              <mc:Fallback>
                <p:oleObj name="Лист" r:id="rId4" imgW="6896170" imgH="9928872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96492" y="244576"/>
                        <a:ext cx="3281859" cy="472467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 flipV="1">
            <a:off x="4596492" y="955312"/>
            <a:ext cx="2185456" cy="19593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2201" tIns="31101" rIns="62201" bIns="3110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24"/>
          </a:p>
        </p:txBody>
      </p:sp>
      <p:sp>
        <p:nvSpPr>
          <p:cNvPr id="8" name="Прямоугольник 7"/>
          <p:cNvSpPr/>
          <p:nvPr/>
        </p:nvSpPr>
        <p:spPr>
          <a:xfrm flipV="1">
            <a:off x="4596492" y="1151244"/>
            <a:ext cx="3281859" cy="48983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2201" tIns="31101" rIns="62201" bIns="3110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24"/>
          </a:p>
        </p:txBody>
      </p:sp>
      <p:sp>
        <p:nvSpPr>
          <p:cNvPr id="9" name="Прямоугольник 8"/>
          <p:cNvSpPr/>
          <p:nvPr/>
        </p:nvSpPr>
        <p:spPr>
          <a:xfrm flipV="1">
            <a:off x="4596492" y="3042535"/>
            <a:ext cx="2185456" cy="165994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2201" tIns="31101" rIns="62201" bIns="3110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24"/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4578305" y="4286154"/>
            <a:ext cx="2883691" cy="58779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2201" tIns="31101" rIns="62201" bIns="3110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24"/>
          </a:p>
        </p:txBody>
      </p:sp>
      <p:sp>
        <p:nvSpPr>
          <p:cNvPr id="11" name="Прямоугольник 10"/>
          <p:cNvSpPr/>
          <p:nvPr/>
        </p:nvSpPr>
        <p:spPr>
          <a:xfrm>
            <a:off x="1867346" y="4812230"/>
            <a:ext cx="1884741" cy="301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60" b="1" dirty="0">
                <a:solidFill>
                  <a:srgbClr val="C00000"/>
                </a:solidFill>
                <a:latin typeface="Calibri Light" panose="020F0302020204030204" pitchFamily="34" charset="0"/>
              </a:rPr>
              <a:t>До изменений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355728" y="4812229"/>
            <a:ext cx="1884741" cy="301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60" b="1" dirty="0">
                <a:solidFill>
                  <a:schemeClr val="tx2">
                    <a:lumMod val="75000"/>
                  </a:schemeClr>
                </a:solidFill>
                <a:latin typeface="Calibri Light" panose="020F0302020204030204" pitchFamily="34" charset="0"/>
              </a:rPr>
              <a:t>После изменений</a:t>
            </a: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400407" y="16892"/>
            <a:ext cx="8392170" cy="61072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2-НДФЛ 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ФНС России от 17.01.2018 № 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ММВ-7-11/19</a:t>
            </a:r>
            <a:r>
              <a:rPr lang="en-US" sz="11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1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1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604448" y="4876006"/>
            <a:ext cx="539552" cy="267494"/>
          </a:xfrm>
          <a:prstGeom prst="rect">
            <a:avLst/>
          </a:prstGeom>
          <a:solidFill>
            <a:srgbClr val="C80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677701" y="4904616"/>
            <a:ext cx="466299" cy="210274"/>
          </a:xfrm>
        </p:spPr>
        <p:txBody>
          <a:bodyPr/>
          <a:lstStyle/>
          <a:p>
            <a:r>
              <a:rPr lang="ru-RU" sz="1800" dirty="0" smtClean="0">
                <a:solidFill>
                  <a:schemeClr val="bg1">
                    <a:lumMod val="50000"/>
                  </a:schemeClr>
                </a:solidFill>
              </a:rPr>
              <a:t>10</a:t>
            </a:r>
            <a:endParaRPr lang="ru-RU" sz="1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404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282" y="707466"/>
            <a:ext cx="6695349" cy="9503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4161" y="1917999"/>
            <a:ext cx="6686506" cy="86092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2124" y="3040399"/>
            <a:ext cx="6695349" cy="57123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1640" y="3867894"/>
            <a:ext cx="6665834" cy="1015433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1198055" y="458934"/>
            <a:ext cx="6710668" cy="343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32" b="1" dirty="0">
                <a:solidFill>
                  <a:schemeClr val="accent1">
                    <a:lumMod val="50000"/>
                  </a:schemeClr>
                </a:solidFill>
                <a:latin typeface="Calibri Light" panose="020F0302020204030204" pitchFamily="34" charset="0"/>
              </a:rPr>
              <a:t>Блок реквизитов налогового агента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198055" y="1621103"/>
            <a:ext cx="6710668" cy="343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32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Блок реквизитов физического лица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180655" y="2758780"/>
            <a:ext cx="6710668" cy="343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32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Блок вычетов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180655" y="3580669"/>
            <a:ext cx="6710668" cy="343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32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Блок реквизитов подписанта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327120" y="1290904"/>
            <a:ext cx="6581603" cy="398927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2201" tIns="31101" rIns="62201" bIns="3110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24"/>
          </a:p>
        </p:txBody>
      </p:sp>
      <p:sp>
        <p:nvSpPr>
          <p:cNvPr id="23" name="Прямоугольник 22"/>
          <p:cNvSpPr/>
          <p:nvPr/>
        </p:nvSpPr>
        <p:spPr>
          <a:xfrm>
            <a:off x="1331640" y="2051785"/>
            <a:ext cx="6577084" cy="705538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2201" tIns="31101" rIns="62201" bIns="3110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24"/>
          </a:p>
        </p:txBody>
      </p:sp>
      <p:sp>
        <p:nvSpPr>
          <p:cNvPr id="24" name="Прямоугольник 23"/>
          <p:cNvSpPr/>
          <p:nvPr/>
        </p:nvSpPr>
        <p:spPr>
          <a:xfrm>
            <a:off x="1329379" y="3063791"/>
            <a:ext cx="6577084" cy="10700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2201" tIns="31101" rIns="62201" bIns="3110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24"/>
          </a:p>
        </p:txBody>
      </p:sp>
      <p:sp>
        <p:nvSpPr>
          <p:cNvPr id="25" name="Прямоугольник 24"/>
          <p:cNvSpPr/>
          <p:nvPr/>
        </p:nvSpPr>
        <p:spPr>
          <a:xfrm>
            <a:off x="1348871" y="3894713"/>
            <a:ext cx="6577084" cy="745567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2201" tIns="31101" rIns="62201" bIns="3110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24"/>
          </a:p>
        </p:txBody>
      </p:sp>
      <p:sp>
        <p:nvSpPr>
          <p:cNvPr id="26" name="Заголовок 1"/>
          <p:cNvSpPr>
            <a:spLocks noGrp="1"/>
          </p:cNvSpPr>
          <p:nvPr>
            <p:ph type="title"/>
          </p:nvPr>
        </p:nvSpPr>
        <p:spPr>
          <a:xfrm>
            <a:off x="395536" y="-43867"/>
            <a:ext cx="8392170" cy="468602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2-НДФЛ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8604448" y="4876006"/>
            <a:ext cx="539552" cy="267494"/>
          </a:xfrm>
          <a:prstGeom prst="rect">
            <a:avLst/>
          </a:prstGeom>
          <a:solidFill>
            <a:srgbClr val="C80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677701" y="4904616"/>
            <a:ext cx="466299" cy="210274"/>
          </a:xfrm>
        </p:spPr>
        <p:txBody>
          <a:bodyPr/>
          <a:lstStyle/>
          <a:p>
            <a:r>
              <a:rPr lang="ru-RU" sz="1800" dirty="0" smtClean="0">
                <a:solidFill>
                  <a:schemeClr val="bg1">
                    <a:lumMod val="50000"/>
                  </a:schemeClr>
                </a:solidFill>
              </a:rPr>
              <a:t>11</a:t>
            </a:r>
            <a:endParaRPr lang="ru-RU" sz="1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70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569655" y="339884"/>
            <a:ext cx="7953147" cy="408361"/>
          </a:xfrm>
          <a:prstGeom prst="rect">
            <a:avLst/>
          </a:prstGeom>
        </p:spPr>
        <p:txBody>
          <a:bodyPr wrap="square" lIns="69131" tIns="34566" rIns="69131" bIns="34566">
            <a:spAutoFit/>
          </a:bodyPr>
          <a:lstStyle/>
          <a:p>
            <a:pPr algn="ctr"/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Соотношение разделов 6-НДФЛ и 2-НДФЛ</a:t>
            </a:r>
            <a:endParaRPr lang="ru-RU" sz="2200" b="1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856664" y="1298192"/>
            <a:ext cx="2438191" cy="92698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131" tIns="34566" rIns="69131" bIns="34566"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Раздел 1 расчета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6-НДФЛ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56664" y="2963614"/>
            <a:ext cx="2438191" cy="92698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131" tIns="34566" rIns="69131" bIns="34566"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Раздел 2 расчета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6-НДФЛ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00909" y="2326835"/>
            <a:ext cx="1683513" cy="391864"/>
          </a:xfrm>
          <a:prstGeom prst="rect">
            <a:avLst/>
          </a:prstGeom>
        </p:spPr>
        <p:txBody>
          <a:bodyPr vert="horz" wrap="square" lIns="78858" tIns="39429" rIns="78858" bIns="39429" rtlCol="0" anchor="ctr">
            <a:noAutofit/>
          </a:bodyPr>
          <a:lstStyle/>
          <a:p>
            <a:pPr defTabSz="788541">
              <a:spcBef>
                <a:spcPct val="0"/>
              </a:spcBef>
            </a:pPr>
            <a:r>
              <a:rPr lang="ru-RU" sz="7200" b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≠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933426" y="1600582"/>
            <a:ext cx="870783" cy="922185"/>
          </a:xfrm>
          <a:prstGeom prst="rect">
            <a:avLst/>
          </a:prstGeom>
        </p:spPr>
        <p:txBody>
          <a:bodyPr vert="horz" wrap="square" lIns="78858" tIns="39429" rIns="78858" bIns="39429" rtlCol="0" anchor="ctr">
            <a:noAutofit/>
          </a:bodyPr>
          <a:lstStyle/>
          <a:p>
            <a:pPr defTabSz="788541">
              <a:spcBef>
                <a:spcPct val="0"/>
              </a:spcBef>
            </a:pPr>
            <a:r>
              <a:rPr lang="ru-RU" sz="125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⁼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931861" y="3306494"/>
            <a:ext cx="870783" cy="922185"/>
          </a:xfrm>
          <a:prstGeom prst="rect">
            <a:avLst/>
          </a:prstGeom>
        </p:spPr>
        <p:txBody>
          <a:bodyPr vert="horz" wrap="square" lIns="78858" tIns="39429" rIns="78858" bIns="39429" rtlCol="0" anchor="ctr">
            <a:noAutofit/>
          </a:bodyPr>
          <a:lstStyle/>
          <a:p>
            <a:pPr defTabSz="788541">
              <a:spcBef>
                <a:spcPct val="0"/>
              </a:spcBef>
            </a:pPr>
            <a:r>
              <a:rPr lang="ru-RU" sz="125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⁼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439654" y="1298192"/>
            <a:ext cx="2438191" cy="9269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131" tIns="34566" rIns="69131" bIns="34566"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2-НДФЛ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(раздел 2 декларации по налогу на прибыль)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439654" y="2963614"/>
            <a:ext cx="2438191" cy="9269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131" tIns="34566" rIns="69131" bIns="34566"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Перечисление + КРСБ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(фактическое перечисление)</a:t>
            </a:r>
          </a:p>
        </p:txBody>
      </p:sp>
    </p:spTree>
    <p:extLst>
      <p:ext uri="{BB962C8B-B14F-4D97-AF65-F5344CB8AC3E}">
        <p14:creationId xmlns:p14="http://schemas.microsoft.com/office/powerpoint/2010/main" val="338006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805422"/>
              </p:ext>
            </p:extLst>
          </p:nvPr>
        </p:nvGraphicFramePr>
        <p:xfrm>
          <a:off x="539552" y="555526"/>
          <a:ext cx="7807211" cy="3430134"/>
        </p:xfrm>
        <a:graphic>
          <a:graphicData uri="http://schemas.openxmlformats.org/drawingml/2006/table">
            <a:tbl>
              <a:tblPr firstRow="1" firstCol="1" bandRow="1"/>
              <a:tblGrid>
                <a:gridCol w="2919218"/>
                <a:gridCol w="4887993"/>
              </a:tblGrid>
              <a:tr h="12241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</a:rPr>
                        <a:t>Показатель </a:t>
                      </a:r>
                      <a:r>
                        <a:rPr lang="ru-RU" sz="1400" b="1" u="none" strike="noStrike" dirty="0">
                          <a:solidFill>
                            <a:srgbClr val="106BBE"/>
                          </a:solidFill>
                          <a:effectLst/>
                          <a:latin typeface="Times New Roman"/>
                          <a:ea typeface="Calibri"/>
                          <a:hlinkClick r:id="rId2"/>
                        </a:rPr>
                        <a:t>формы </a:t>
                      </a:r>
                      <a:r>
                        <a:rPr lang="ru-RU" sz="1400" b="1" u="none" strike="noStrike" dirty="0" smtClean="0">
                          <a:solidFill>
                            <a:srgbClr val="106BBE"/>
                          </a:solidFill>
                          <a:effectLst/>
                          <a:latin typeface="Times New Roman"/>
                          <a:ea typeface="Calibri"/>
                          <a:hlinkClick r:id="rId2"/>
                        </a:rPr>
                        <a:t>6-НДФЛ</a:t>
                      </a:r>
                      <a:r>
                        <a:rPr lang="en-US" sz="1400" b="1" u="none" strike="noStrike" dirty="0" smtClean="0">
                          <a:solidFill>
                            <a:srgbClr val="106BBE"/>
                          </a:solidFill>
                          <a:effectLst/>
                          <a:latin typeface="Times New Roman"/>
                          <a:ea typeface="Calibri"/>
                        </a:rPr>
                        <a:t> (</a:t>
                      </a:r>
                      <a:r>
                        <a:rPr lang="ru-RU" sz="1400" b="1" u="none" strike="noStrike" dirty="0" smtClean="0">
                          <a:solidFill>
                            <a:srgbClr val="106BBE"/>
                          </a:solidFill>
                          <a:effectLst/>
                          <a:latin typeface="Times New Roman"/>
                          <a:ea typeface="Calibri"/>
                        </a:rPr>
                        <a:t>раздел 2)</a:t>
                      </a:r>
                      <a:endParaRPr lang="ru-RU" sz="1400" b="1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</a:rPr>
                        <a:t>Основание для заполнения</a:t>
                      </a:r>
                      <a:endParaRPr lang="ru-RU" sz="1400" b="1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6000"/>
                      </a:schemeClr>
                    </a:solidFill>
                  </a:tcPr>
                </a:tc>
              </a:tr>
              <a:tr h="6837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strike="noStrike">
                          <a:solidFill>
                            <a:srgbClr val="106BBE"/>
                          </a:solidFill>
                          <a:effectLst/>
                          <a:latin typeface="Times New Roman"/>
                          <a:ea typeface="Calibri"/>
                          <a:hlinkClick r:id="rId3"/>
                        </a:rPr>
                        <a:t>Строка 100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 "Дата фактического получения дохода" </a:t>
                      </a:r>
                      <a:endParaRPr lang="ru-RU" sz="120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strike="noStrike">
                          <a:solidFill>
                            <a:srgbClr val="106BBE"/>
                          </a:solidFill>
                          <a:effectLst/>
                          <a:latin typeface="Times New Roman"/>
                          <a:ea typeface="Calibri"/>
                          <a:hlinkClick r:id="rId4"/>
                        </a:rPr>
                        <a:t>Статья 223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 НК РФ</a:t>
                      </a:r>
                      <a:endParaRPr lang="ru-RU" sz="120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6000"/>
                      </a:schemeClr>
                    </a:solidFill>
                  </a:tcPr>
                </a:tc>
              </a:tr>
              <a:tr h="7692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strike="noStrike">
                          <a:solidFill>
                            <a:srgbClr val="106BBE"/>
                          </a:solidFill>
                          <a:effectLst/>
                          <a:latin typeface="Times New Roman"/>
                          <a:ea typeface="Calibri"/>
                          <a:hlinkClick r:id="rId5"/>
                        </a:rPr>
                        <a:t>Строка 110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 "Дата удержания налога" </a:t>
                      </a:r>
                      <a:endParaRPr lang="ru-RU" sz="120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strike="noStrike">
                          <a:solidFill>
                            <a:srgbClr val="106BBE"/>
                          </a:solidFill>
                          <a:effectLst/>
                          <a:latin typeface="Times New Roman"/>
                          <a:ea typeface="Calibri"/>
                          <a:hlinkClick r:id="rId6"/>
                        </a:rPr>
                        <a:t>Пункт 4 ст. 226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 и </a:t>
                      </a:r>
                      <a:r>
                        <a:rPr lang="ru-RU" sz="1200" u="none" strike="noStrike">
                          <a:solidFill>
                            <a:srgbClr val="106BBE"/>
                          </a:solidFill>
                          <a:effectLst/>
                          <a:latin typeface="Times New Roman"/>
                          <a:ea typeface="Calibri"/>
                          <a:hlinkClick r:id="rId7"/>
                        </a:rPr>
                        <a:t>п. 7 ст. 226.1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 НК РФ</a:t>
                      </a:r>
                      <a:endParaRPr lang="ru-RU" sz="120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6000"/>
                      </a:schemeClr>
                    </a:solidFill>
                  </a:tcPr>
                </a:tc>
              </a:tr>
              <a:tr h="753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strike="noStrike" dirty="0">
                          <a:solidFill>
                            <a:srgbClr val="106BBE"/>
                          </a:solidFill>
                          <a:effectLst/>
                          <a:latin typeface="Times New Roman"/>
                          <a:ea typeface="Calibri"/>
                          <a:hlinkClick r:id="rId8"/>
                        </a:rPr>
                        <a:t>Строка 120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 "Срок перечисления налога" </a:t>
                      </a:r>
                      <a:endParaRPr lang="ru-RU" sz="120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strike="noStrike" dirty="0">
                          <a:solidFill>
                            <a:srgbClr val="106BBE"/>
                          </a:solidFill>
                          <a:effectLst/>
                          <a:latin typeface="Times New Roman"/>
                          <a:ea typeface="Calibri"/>
                          <a:hlinkClick r:id="rId9"/>
                        </a:rPr>
                        <a:t>Пункт 6 ст. 226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 и </a:t>
                      </a:r>
                      <a:r>
                        <a:rPr lang="ru-RU" sz="1200" u="none" strike="noStrike" dirty="0">
                          <a:solidFill>
                            <a:srgbClr val="106BBE"/>
                          </a:solidFill>
                          <a:effectLst/>
                          <a:latin typeface="Times New Roman"/>
                          <a:ea typeface="Calibri"/>
                          <a:hlinkClick r:id="rId10"/>
                        </a:rPr>
                        <a:t>п. 9 ст. 226.1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 НК РФ</a:t>
                      </a:r>
                      <a:endParaRPr lang="ru-RU" sz="120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6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02341" y="207598"/>
            <a:ext cx="8097996" cy="362207"/>
          </a:xfrm>
          <a:prstGeom prst="rect">
            <a:avLst/>
          </a:prstGeom>
        </p:spPr>
        <p:txBody>
          <a:bodyPr wrap="square" lIns="69143" tIns="34572" rIns="69143" bIns="34572">
            <a:spAutoFit/>
          </a:bodyPr>
          <a:lstStyle/>
          <a:p>
            <a:pPr algn="ctr" defTabSz="788820"/>
            <a:r>
              <a:rPr lang="ru-RU" sz="1900" dirty="0"/>
              <a:t> </a:t>
            </a:r>
            <a:endParaRPr lang="ru-RU" sz="1900" b="1" dirty="0">
              <a:solidFill>
                <a:srgbClr val="1F497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17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4905029"/>
              </p:ext>
            </p:extLst>
          </p:nvPr>
        </p:nvGraphicFramePr>
        <p:xfrm>
          <a:off x="631230" y="519522"/>
          <a:ext cx="7807211" cy="4528866"/>
        </p:xfrm>
        <a:graphic>
          <a:graphicData uri="http://schemas.openxmlformats.org/drawingml/2006/table">
            <a:tbl>
              <a:tblPr firstRow="1" firstCol="1" bandRow="1"/>
              <a:tblGrid>
                <a:gridCol w="2919218"/>
                <a:gridCol w="4887993"/>
              </a:tblGrid>
              <a:tr h="211485">
                <a:tc>
                  <a:txBody>
                    <a:bodyPr/>
                    <a:lstStyle/>
                    <a:p>
                      <a:pPr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Зарплата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44" marR="61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Последний день месяца, за который начислили зарплату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44" marR="61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6000"/>
                      </a:schemeClr>
                    </a:solidFill>
                  </a:tcPr>
                </a:tc>
              </a:tr>
              <a:tr h="422970">
                <a:tc>
                  <a:txBody>
                    <a:bodyPr/>
                    <a:lstStyle/>
                    <a:p>
                      <a:pPr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Окончательный расчет с уволенным сотрудником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44" marR="61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Последний рабочий день сотрудника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44" marR="61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6000"/>
                      </a:schemeClr>
                    </a:solidFill>
                  </a:tcPr>
                </a:tc>
              </a:tr>
              <a:tr h="422970">
                <a:tc>
                  <a:txBody>
                    <a:bodyPr/>
                    <a:lstStyle/>
                    <a:p>
                      <a:pPr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Отпускные и больничные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44" marR="61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День, когда деньги выдали из кассы или перечислили со счета компании на карту работника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44" marR="61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6000"/>
                      </a:schemeClr>
                    </a:solidFill>
                  </a:tcPr>
                </a:tc>
              </a:tr>
              <a:tr h="634455">
                <a:tc>
                  <a:txBody>
                    <a:bodyPr/>
                    <a:lstStyle/>
                    <a:p>
                      <a:pPr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Командировочные расходы, которые сотрудник не подтвердил документами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44" marR="61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Последний день месяца, в котором утвердили авансовый отчет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44" marR="61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6000"/>
                      </a:schemeClr>
                    </a:solidFill>
                  </a:tcPr>
                </a:tc>
              </a:tr>
              <a:tr h="422970">
                <a:tc>
                  <a:txBody>
                    <a:bodyPr/>
                    <a:lstStyle/>
                    <a:p>
                      <a:pPr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Сверхлимитные суточные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44" marR="61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Последний день месяца, в котором утвердили авансовый отчет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44" marR="61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6000"/>
                      </a:schemeClr>
                    </a:solidFill>
                  </a:tcPr>
                </a:tc>
              </a:tr>
              <a:tr h="1057425">
                <a:tc>
                  <a:txBody>
                    <a:bodyPr/>
                    <a:lstStyle/>
                    <a:p>
                      <a:pPr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Подарки в части, превышающей 4000 руб., облагаемая НДФЛ материальная помощь и другие доходы, не связанные с оплатой труда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44" marR="61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День, когда деньги выдали из кассы или перечислили со счета компании на карту работника. Для доходов в натуральной форме — день передачи ТМЦ, оплаты за человека работ или услуг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44" marR="61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6000"/>
                      </a:schemeClr>
                    </a:solidFill>
                  </a:tcPr>
                </a:tc>
              </a:tr>
              <a:tr h="422970">
                <a:tc>
                  <a:txBody>
                    <a:bodyPr/>
                    <a:lstStyle/>
                    <a:p>
                      <a:pPr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Вознаграждение подрядчику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44" marR="61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День, когда деньги выдали из кассы или перечислили со счета компании на карту подрядчика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44" marR="61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6000"/>
                      </a:schemeClr>
                    </a:solidFill>
                  </a:tcPr>
                </a:tc>
              </a:tr>
              <a:tr h="422970">
                <a:tc>
                  <a:txBody>
                    <a:bodyPr/>
                    <a:lstStyle/>
                    <a:p>
                      <a:pPr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Материальная выгода по займам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44" marR="61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Последнее число каждого месяца в течение срока, на который выдали заем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44" marR="61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6000"/>
                      </a:schemeClr>
                    </a:solidFill>
                  </a:tcPr>
                </a:tc>
              </a:tr>
              <a:tr h="422970">
                <a:tc>
                  <a:txBody>
                    <a:bodyPr/>
                    <a:lstStyle/>
                    <a:p>
                      <a:pPr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Дивиденды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44" marR="61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День, когда деньги выдали из кассы или перечислили со счета компании на карту участника общества (акционера)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44" marR="61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6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02341" y="207598"/>
            <a:ext cx="8097996" cy="362207"/>
          </a:xfrm>
          <a:prstGeom prst="rect">
            <a:avLst/>
          </a:prstGeom>
        </p:spPr>
        <p:txBody>
          <a:bodyPr wrap="square" lIns="69143" tIns="34572" rIns="69143" bIns="34572">
            <a:spAutoFit/>
          </a:bodyPr>
          <a:lstStyle/>
          <a:p>
            <a:pPr algn="ctr" defTabSz="788820"/>
            <a:r>
              <a:rPr lang="ru-RU" sz="1900" dirty="0"/>
              <a:t> </a:t>
            </a:r>
            <a:r>
              <a:rPr lang="ru-RU" sz="1900" b="1" dirty="0">
                <a:solidFill>
                  <a:srgbClr val="1F497D">
                    <a:lumMod val="75000"/>
                  </a:srgbClr>
                </a:solidFill>
              </a:rPr>
              <a:t>Дата фактического получения дохода</a:t>
            </a:r>
          </a:p>
        </p:txBody>
      </p:sp>
    </p:spTree>
    <p:extLst>
      <p:ext uri="{BB962C8B-B14F-4D97-AF65-F5344CB8AC3E}">
        <p14:creationId xmlns:p14="http://schemas.microsoft.com/office/powerpoint/2010/main" val="24649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604448" y="4876006"/>
            <a:ext cx="539552" cy="267494"/>
          </a:xfrm>
          <a:prstGeom prst="rect">
            <a:avLst/>
          </a:prstGeom>
          <a:solidFill>
            <a:srgbClr val="C80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9625" y="123478"/>
            <a:ext cx="8136904" cy="28803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по НДФЛ с 2018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82712" y="940970"/>
            <a:ext cx="8373817" cy="1137895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60089" tIns="30045" rIns="60089" bIns="30045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imes New Roman"/>
                <a:ea typeface="Times New Roman"/>
              </a:rPr>
              <a:t>С 2018 года правопреемник представляет 2-НДФЛ и 6-НДФЛ и прил. № 2 к декларации по налогу на прибыль за реорганизованную организацию, если она не сдала данные виды отчетности до реорганизации; 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imes New Roman"/>
                <a:ea typeface="Times New Roman"/>
              </a:rPr>
              <a:t>Представление правопреемником налоговой отчётности осуществляется в те же сроки, что и представление отчётности налоговыми агентами, не осуществившими реорганизацию.</a:t>
            </a:r>
            <a:endParaRPr lang="ru-RU" sz="1400" dirty="0">
              <a:latin typeface="Times New Roman"/>
              <a:ea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2712" y="2355726"/>
            <a:ext cx="8380339" cy="135333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60089" tIns="30045" rIns="60089" bIns="30045">
            <a:spAutoFit/>
          </a:bodyPr>
          <a:lstStyle/>
          <a:p>
            <a:pPr algn="just"/>
            <a:r>
              <a:rPr lang="ru-RU" sz="1400" dirty="0">
                <a:latin typeface="Times New Roman"/>
                <a:ea typeface="Times New Roman"/>
              </a:rPr>
              <a:t>Материальная выгода от экономии на процентах признается доходом в целях НДФЛ, если: 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/>
                <a:ea typeface="Times New Roman"/>
              </a:rPr>
              <a:t>получена от взаимозависимого лица либо от лица, состоящего в трудовых отношениях с налогоплательщиком;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/>
                <a:ea typeface="Times New Roman"/>
              </a:rPr>
              <a:t>если такая экономия является матпомощью или формой встречного исполнения обязательств перед налогоплательщиком; 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/>
                <a:ea typeface="Times New Roman"/>
              </a:rPr>
              <a:t>данное положение применяется с налогового периода 2018 года.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82712" y="4045988"/>
            <a:ext cx="8380340" cy="70700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60089" tIns="30045" rIns="60089" bIns="30045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imes New Roman"/>
                <a:ea typeface="Times New Roman"/>
              </a:rPr>
              <a:t>При списании долга взаимозависимых лиц датой получения дохода является момент списания задолженности с баланса организации;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/>
                <a:ea typeface="Times New Roman"/>
              </a:rPr>
              <a:t>В отношении </a:t>
            </a:r>
            <a:r>
              <a:rPr lang="ru-RU" sz="1400" dirty="0" smtClean="0">
                <a:latin typeface="Times New Roman"/>
                <a:ea typeface="Times New Roman"/>
              </a:rPr>
              <a:t>остальных случаев датой </a:t>
            </a:r>
            <a:r>
              <a:rPr lang="ru-RU" sz="1400" dirty="0">
                <a:latin typeface="Times New Roman"/>
                <a:ea typeface="Times New Roman"/>
              </a:rPr>
              <a:t>получения дохода </a:t>
            </a:r>
            <a:r>
              <a:rPr lang="ru-RU" sz="1400" dirty="0" smtClean="0">
                <a:latin typeface="Times New Roman"/>
                <a:ea typeface="Times New Roman"/>
              </a:rPr>
              <a:t>является дата прекращения обязательства </a:t>
            </a:r>
            <a:endParaRPr lang="ru-RU" sz="1400" dirty="0">
              <a:latin typeface="Times New Roman"/>
              <a:ea typeface="Times New Roman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00855" y="649460"/>
            <a:ext cx="8355674" cy="276120"/>
          </a:xfrm>
          <a:prstGeom prst="rect">
            <a:avLst/>
          </a:prstGeom>
          <a:solidFill>
            <a:srgbClr val="F0F7FA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60089" tIns="30045" rIns="60089" bIns="30045">
            <a:spAutoFit/>
          </a:bodyPr>
          <a:lstStyle/>
          <a:p>
            <a:pPr algn="just"/>
            <a:r>
              <a:rPr lang="ru-RU" sz="1400" b="1" i="1" dirty="0" smtClean="0">
                <a:latin typeface="Times New Roman"/>
                <a:ea typeface="Times New Roman"/>
              </a:rPr>
              <a:t>Правопреемство по представлению отчетности за реорганизованную организацию</a:t>
            </a:r>
            <a:endParaRPr lang="ru-RU" sz="1400" b="1" i="1" dirty="0">
              <a:latin typeface="Times New Roman"/>
              <a:ea typeface="Times New Roman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82712" y="3756395"/>
            <a:ext cx="8380340" cy="276120"/>
          </a:xfrm>
          <a:prstGeom prst="rect">
            <a:avLst/>
          </a:prstGeom>
          <a:solidFill>
            <a:srgbClr val="F0F7FA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60089" tIns="30045" rIns="60089" bIns="30045">
            <a:spAutoFit/>
          </a:bodyPr>
          <a:lstStyle/>
          <a:p>
            <a:pPr algn="just"/>
            <a:r>
              <a:rPr lang="ru-RU" sz="1400" b="1" i="1" dirty="0" smtClean="0">
                <a:latin typeface="Times New Roman"/>
                <a:ea typeface="Times New Roman"/>
              </a:rPr>
              <a:t>Уточнена дата получения дохода при списании долга для доходов, </a:t>
            </a:r>
            <a:r>
              <a:rPr lang="ru-RU" sz="1400" b="1" i="1" dirty="0">
                <a:latin typeface="Times New Roman"/>
                <a:ea typeface="Times New Roman"/>
              </a:rPr>
              <a:t>полученных с 01.01.2017 </a:t>
            </a:r>
          </a:p>
        </p:txBody>
      </p:sp>
      <p:sp>
        <p:nvSpPr>
          <p:cNvPr id="19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677701" y="4904616"/>
            <a:ext cx="466299" cy="210274"/>
          </a:xfrm>
        </p:spPr>
        <p:txBody>
          <a:bodyPr/>
          <a:lstStyle/>
          <a:p>
            <a:r>
              <a:rPr lang="ru-RU" sz="1800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endParaRPr lang="ru-RU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0855" y="2078865"/>
            <a:ext cx="73932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>
                <a:latin typeface="Times New Roman"/>
                <a:ea typeface="Times New Roman"/>
              </a:rPr>
              <a:t>Налогообложение материальной выгоды по кредитам</a:t>
            </a:r>
          </a:p>
        </p:txBody>
      </p:sp>
    </p:spTree>
    <p:extLst>
      <p:ext uri="{BB962C8B-B14F-4D97-AF65-F5344CB8AC3E}">
        <p14:creationId xmlns:p14="http://schemas.microsoft.com/office/powerpoint/2010/main" val="3184550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604448" y="4876006"/>
            <a:ext cx="539552" cy="267494"/>
          </a:xfrm>
          <a:prstGeom prst="rect">
            <a:avLst/>
          </a:prstGeom>
          <a:solidFill>
            <a:srgbClr val="C80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4715"/>
            <a:ext cx="8136904" cy="366245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части НДФЛ 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2022" y="743550"/>
            <a:ext cx="8380340" cy="306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lIns="60089" tIns="30045" rIns="60089" bIns="30045">
            <a:spAutoFit/>
          </a:bodyPr>
          <a:lstStyle/>
          <a:p>
            <a:pPr algn="ctr"/>
            <a:r>
              <a:rPr lang="ru-RU" sz="1600" b="1" dirty="0">
                <a:latin typeface="Times New Roman"/>
                <a:ea typeface="Times New Roman"/>
              </a:rPr>
              <a:t>Федеральный </a:t>
            </a:r>
            <a:r>
              <a:rPr lang="ru-RU" sz="1600" b="1" dirty="0" smtClean="0">
                <a:latin typeface="Times New Roman"/>
                <a:ea typeface="Times New Roman"/>
              </a:rPr>
              <a:t>закон </a:t>
            </a:r>
            <a:r>
              <a:rPr lang="ru-RU" sz="1600" b="1" dirty="0">
                <a:latin typeface="Times New Roman"/>
                <a:ea typeface="Times New Roman"/>
              </a:rPr>
              <a:t>№ </a:t>
            </a:r>
            <a:r>
              <a:rPr lang="ru-RU" sz="1600" b="1" dirty="0" smtClean="0">
                <a:latin typeface="Times New Roman"/>
                <a:ea typeface="Times New Roman"/>
              </a:rPr>
              <a:t>354-ФЗ</a:t>
            </a:r>
            <a:endParaRPr lang="ru-RU" sz="1000" b="1" dirty="0">
              <a:latin typeface="Times New Roman"/>
              <a:ea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64040" y="1355613"/>
            <a:ext cx="8380340" cy="276120"/>
          </a:xfrm>
          <a:prstGeom prst="rect">
            <a:avLst/>
          </a:prstGeom>
          <a:solidFill>
            <a:srgbClr val="F0F7FA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60089" tIns="30045" rIns="60089" bIns="30045">
            <a:spAutoFit/>
          </a:bodyPr>
          <a:lstStyle/>
          <a:p>
            <a:pPr algn="just"/>
            <a:r>
              <a:rPr lang="ru-RU" sz="1400" b="1" i="1" dirty="0">
                <a:latin typeface="Times New Roman"/>
                <a:ea typeface="Times New Roman"/>
              </a:rPr>
              <a:t>Изменение порядка исчисления и уплаты НДФЛ в отношении выигрышей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64040" y="1995686"/>
            <a:ext cx="8380340" cy="1137895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60089" tIns="30045" rIns="60089" bIns="30045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imes New Roman"/>
                <a:ea typeface="Times New Roman"/>
              </a:rPr>
              <a:t>Выигрыш до </a:t>
            </a:r>
            <a:r>
              <a:rPr lang="ru-RU" sz="1400" dirty="0">
                <a:latin typeface="Times New Roman"/>
                <a:ea typeface="Times New Roman"/>
              </a:rPr>
              <a:t>4 000 </a:t>
            </a:r>
            <a:r>
              <a:rPr lang="ru-RU" sz="1400" dirty="0" smtClean="0">
                <a:latin typeface="Times New Roman"/>
                <a:ea typeface="Times New Roman"/>
              </a:rPr>
              <a:t>рублей </a:t>
            </a:r>
            <a:r>
              <a:rPr lang="ru-RU" sz="1400" dirty="0">
                <a:latin typeface="Times New Roman"/>
                <a:ea typeface="Times New Roman"/>
              </a:rPr>
              <a:t>– </a:t>
            </a:r>
            <a:r>
              <a:rPr lang="ru-RU" sz="1400" dirty="0" smtClean="0">
                <a:latin typeface="Times New Roman"/>
                <a:ea typeface="Times New Roman"/>
              </a:rPr>
              <a:t>освобождение от обложения НФДЛ; 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ru-RU" sz="1400" dirty="0" smtClean="0">
              <a:latin typeface="Times New Roman"/>
              <a:ea typeface="Times New Roman"/>
            </a:endParaRP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/>
                <a:ea typeface="Times New Roman"/>
              </a:rPr>
              <a:t>Выигрыш </a:t>
            </a:r>
            <a:r>
              <a:rPr lang="ru-RU" sz="1400" dirty="0" smtClean="0">
                <a:latin typeface="Times New Roman"/>
                <a:ea typeface="Times New Roman"/>
              </a:rPr>
              <a:t>от 4 </a:t>
            </a:r>
            <a:r>
              <a:rPr lang="ru-RU" sz="1400" dirty="0">
                <a:latin typeface="Times New Roman"/>
                <a:ea typeface="Times New Roman"/>
              </a:rPr>
              <a:t>000 рублей </a:t>
            </a:r>
            <a:r>
              <a:rPr lang="ru-RU" sz="1400" dirty="0" smtClean="0">
                <a:latin typeface="Times New Roman"/>
                <a:ea typeface="Times New Roman"/>
              </a:rPr>
              <a:t>до 15 000 рублей – декларируется физическим лицом;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ru-RU" sz="1400" dirty="0" smtClean="0">
              <a:latin typeface="Times New Roman"/>
              <a:ea typeface="Times New Roman"/>
            </a:endParaRP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/>
                <a:ea typeface="Times New Roman"/>
              </a:rPr>
              <a:t>Выигрыш </a:t>
            </a:r>
            <a:r>
              <a:rPr lang="ru-RU" sz="1400" dirty="0" smtClean="0">
                <a:latin typeface="Times New Roman"/>
                <a:ea typeface="Times New Roman"/>
              </a:rPr>
              <a:t>свыше 15 </a:t>
            </a:r>
            <a:r>
              <a:rPr lang="ru-RU" sz="1400" dirty="0">
                <a:latin typeface="Times New Roman"/>
                <a:ea typeface="Times New Roman"/>
              </a:rPr>
              <a:t>000 рублей – </a:t>
            </a:r>
            <a:r>
              <a:rPr lang="ru-RU" sz="1400" dirty="0" smtClean="0">
                <a:latin typeface="Times New Roman"/>
                <a:ea typeface="Times New Roman"/>
              </a:rPr>
              <a:t>исчисление </a:t>
            </a:r>
            <a:r>
              <a:rPr lang="ru-RU" sz="1400" dirty="0">
                <a:latin typeface="Times New Roman"/>
                <a:ea typeface="Times New Roman"/>
              </a:rPr>
              <a:t>и </a:t>
            </a:r>
            <a:r>
              <a:rPr lang="ru-RU" sz="1400" dirty="0" smtClean="0">
                <a:latin typeface="Times New Roman"/>
                <a:ea typeface="Times New Roman"/>
              </a:rPr>
              <a:t>удержание </a:t>
            </a:r>
            <a:r>
              <a:rPr lang="ru-RU" sz="1400" dirty="0">
                <a:latin typeface="Times New Roman"/>
                <a:ea typeface="Times New Roman"/>
              </a:rPr>
              <a:t>НДФЛ налоговым </a:t>
            </a:r>
            <a:r>
              <a:rPr lang="ru-RU" sz="1400" dirty="0" smtClean="0">
                <a:latin typeface="Times New Roman"/>
                <a:ea typeface="Times New Roman"/>
              </a:rPr>
              <a:t>агентом.</a:t>
            </a:r>
            <a:endParaRPr lang="ru-RU" sz="1400" dirty="0">
              <a:latin typeface="Times New Roman"/>
              <a:ea typeface="Times New Roman"/>
            </a:endParaRPr>
          </a:p>
        </p:txBody>
      </p:sp>
      <p:sp>
        <p:nvSpPr>
          <p:cNvPr id="19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677701" y="4904616"/>
            <a:ext cx="466299" cy="210274"/>
          </a:xfrm>
        </p:spPr>
        <p:txBody>
          <a:bodyPr/>
          <a:lstStyle/>
          <a:p>
            <a:r>
              <a:rPr lang="ru-RU" sz="1800" dirty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69150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499580" y="2289969"/>
            <a:ext cx="8252132" cy="276120"/>
          </a:xfrm>
          <a:prstGeom prst="rect">
            <a:avLst/>
          </a:prstGeom>
          <a:solidFill>
            <a:srgbClr val="F0F7FA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60089" tIns="30045" rIns="60089" bIns="30045">
            <a:spAutoFit/>
          </a:bodyPr>
          <a:lstStyle/>
          <a:p>
            <a:pPr algn="just"/>
            <a:r>
              <a:rPr lang="ru-RU" sz="1400" b="1" i="1" dirty="0">
                <a:latin typeface="Times New Roman"/>
                <a:ea typeface="Times New Roman"/>
              </a:rPr>
              <a:t>Освобождение субсидий при приобретении автомобиля по госпрограммам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60807" y="2859782"/>
            <a:ext cx="8190905" cy="70700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60089" tIns="30045" rIns="60089" bIns="30045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/>
                <a:ea typeface="Times New Roman"/>
              </a:rPr>
              <a:t>Освобождены от налогообложения доходы, полученные с 01.01.2017, в виде субсидий из средств федерального бюджета при приобретении автомобиля в кредит по государственным программам «Первый автомобиль» и «Семейный автомобиль»;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60173" y="755898"/>
            <a:ext cx="8289374" cy="276120"/>
          </a:xfrm>
          <a:prstGeom prst="rect">
            <a:avLst/>
          </a:prstGeom>
          <a:solidFill>
            <a:srgbClr val="F0F7FA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60089" tIns="30045" rIns="60089" bIns="30045">
            <a:spAutoFit/>
          </a:bodyPr>
          <a:lstStyle/>
          <a:p>
            <a:pPr algn="just"/>
            <a:r>
              <a:rPr lang="ru-RU" sz="1400" b="1" i="1" dirty="0">
                <a:latin typeface="Times New Roman"/>
                <a:ea typeface="Times New Roman"/>
              </a:rPr>
              <a:t>Компенсация</a:t>
            </a:r>
            <a:r>
              <a:rPr lang="ru-RU" sz="1350" b="1" i="1" dirty="0">
                <a:latin typeface="Times New Roman"/>
                <a:ea typeface="Times New Roman"/>
              </a:rPr>
              <a:t> «обманутым дольщикам» не облагается </a:t>
            </a:r>
            <a:r>
              <a:rPr lang="ru-RU" sz="1350" b="1" i="1" dirty="0" smtClean="0">
                <a:latin typeface="Times New Roman"/>
                <a:ea typeface="Times New Roman"/>
              </a:rPr>
              <a:t>НДФЛ</a:t>
            </a:r>
            <a:endParaRPr lang="ru-RU" sz="1400" dirty="0">
              <a:latin typeface="Times New Roman"/>
              <a:ea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604448" y="4876006"/>
            <a:ext cx="539552" cy="267494"/>
          </a:xfrm>
          <a:prstGeom prst="rect">
            <a:avLst/>
          </a:prstGeom>
          <a:solidFill>
            <a:srgbClr val="C80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614808" y="123478"/>
            <a:ext cx="8136904" cy="3662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части НДФЛ 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677701" y="4904616"/>
            <a:ext cx="466299" cy="210274"/>
          </a:xfrm>
        </p:spPr>
        <p:txBody>
          <a:bodyPr/>
          <a:lstStyle/>
          <a:p>
            <a:r>
              <a:rPr lang="ru-RU" sz="1800" dirty="0" smtClean="0">
                <a:solidFill>
                  <a:schemeClr val="bg1">
                    <a:lumMod val="50000"/>
                  </a:schemeClr>
                </a:solidFill>
              </a:rPr>
              <a:t>3</a:t>
            </a:r>
            <a:endParaRPr lang="ru-RU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4890" y="1341078"/>
            <a:ext cx="8275297" cy="70700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60089" tIns="30045" rIns="60089" bIns="30045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imes New Roman"/>
                <a:ea typeface="Times New Roman"/>
              </a:rPr>
              <a:t>Статья </a:t>
            </a:r>
            <a:r>
              <a:rPr lang="ru-RU" sz="1400" dirty="0">
                <a:latin typeface="Times New Roman"/>
                <a:ea typeface="Times New Roman"/>
              </a:rPr>
              <a:t>217 НК РФ дополнена новым пунктом 71, предусматривающим освобождение от налогообложения доходов физических лиц, полученных ими в виде возмещения за счет средств компенсационного фонда, созданного в целях защиты прав участников долевого строительства</a:t>
            </a:r>
          </a:p>
        </p:txBody>
      </p:sp>
    </p:spTree>
    <p:extLst>
      <p:ext uri="{BB962C8B-B14F-4D97-AF65-F5344CB8AC3E}">
        <p14:creationId xmlns:p14="http://schemas.microsoft.com/office/powerpoint/2010/main" val="248278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827585" y="411510"/>
            <a:ext cx="7459180" cy="876505"/>
          </a:xfrm>
          <a:prstGeom prst="rect">
            <a:avLst/>
          </a:prstGeom>
          <a:solidFill>
            <a:srgbClr val="F0F7FA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45067" tIns="22534" rIns="45067" bIns="22534">
            <a:spAutoFit/>
          </a:bodyPr>
          <a:lstStyle/>
          <a:p>
            <a:pPr algn="ctr"/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Segoe UI Semibold" panose="020B0702040204020203" pitchFamily="34" charset="0"/>
                <a:ea typeface="Times New Roman"/>
              </a:rPr>
              <a:t>пункт 72 статьи 217 НК РФ</a:t>
            </a:r>
          </a:p>
          <a:p>
            <a:pPr algn="ctr"/>
            <a:r>
              <a:rPr lang="ru-RU" b="1" i="1" dirty="0">
                <a:latin typeface="Times New Roman"/>
                <a:ea typeface="Times New Roman"/>
              </a:rPr>
              <a:t>Освобождение налогоплательщиков от обязанности уплачивать НДФЛ, не удержанный налоговым </a:t>
            </a:r>
            <a:r>
              <a:rPr lang="ru-RU" b="1" i="1" dirty="0" smtClean="0">
                <a:latin typeface="Times New Roman"/>
                <a:ea typeface="Times New Roman"/>
              </a:rPr>
              <a:t>агентом с </a:t>
            </a:r>
            <a:r>
              <a:rPr lang="ru-RU" b="1" i="1" dirty="0">
                <a:latin typeface="Times New Roman"/>
                <a:ea typeface="Times New Roman"/>
              </a:rPr>
              <a:t>01.01.2015 по </a:t>
            </a:r>
            <a:r>
              <a:rPr lang="ru-RU" b="1" i="1" dirty="0" smtClean="0">
                <a:latin typeface="Times New Roman"/>
                <a:ea typeface="Times New Roman"/>
              </a:rPr>
              <a:t>01.12.2017</a:t>
            </a:r>
            <a:endParaRPr lang="ru-RU" b="1" i="1" dirty="0">
              <a:latin typeface="Times New Roman"/>
              <a:ea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55577" y="2246619"/>
            <a:ext cx="7720054" cy="2538498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lIns="45067" tIns="22534" rIns="45067" bIns="22534">
            <a:spAutoFit/>
          </a:bodyPr>
          <a:lstStyle/>
          <a:p>
            <a:pPr marL="257175" indent="-257175" defTabSz="782292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ru-RU" b="1" dirty="0">
                <a:latin typeface="Times New Roman"/>
                <a:ea typeface="Times New Roman"/>
              </a:rPr>
              <a:t>«</a:t>
            </a:r>
            <a:r>
              <a:rPr lang="ru-RU" b="1" dirty="0" smtClean="0">
                <a:latin typeface="Times New Roman"/>
                <a:ea typeface="Times New Roman"/>
              </a:rPr>
              <a:t>1530» - «1543» </a:t>
            </a:r>
            <a:r>
              <a:rPr lang="ru-RU" dirty="0" smtClean="0">
                <a:latin typeface="Times New Roman"/>
                <a:ea typeface="Times New Roman"/>
              </a:rPr>
              <a:t>от </a:t>
            </a:r>
            <a:r>
              <a:rPr lang="ru-RU" dirty="0">
                <a:latin typeface="Times New Roman"/>
                <a:ea typeface="Times New Roman"/>
              </a:rPr>
              <a:t>операций с ценными бумагами; </a:t>
            </a:r>
          </a:p>
          <a:p>
            <a:pPr marL="257175" indent="-257175" defTabSz="782292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ru-RU" dirty="0" smtClean="0">
                <a:latin typeface="Times New Roman"/>
                <a:ea typeface="Times New Roman"/>
              </a:rPr>
              <a:t>в </a:t>
            </a:r>
            <a:r>
              <a:rPr lang="ru-RU" dirty="0">
                <a:latin typeface="Times New Roman"/>
                <a:ea typeface="Times New Roman"/>
              </a:rPr>
              <a:t>виде дивидендов</a:t>
            </a:r>
            <a:r>
              <a:rPr lang="ru-RU" dirty="0" smtClean="0">
                <a:latin typeface="Times New Roman"/>
                <a:ea typeface="Times New Roman"/>
              </a:rPr>
              <a:t>;</a:t>
            </a:r>
          </a:p>
          <a:p>
            <a:pPr marL="257175" indent="-257175" defTabSz="782292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ru-RU" b="1" dirty="0">
                <a:latin typeface="Times New Roman"/>
                <a:ea typeface="Times New Roman"/>
              </a:rPr>
              <a:t>«</a:t>
            </a:r>
            <a:r>
              <a:rPr lang="ru-RU" b="1" dirty="0" smtClean="0">
                <a:latin typeface="Times New Roman"/>
                <a:ea typeface="Times New Roman"/>
              </a:rPr>
              <a:t>1011»</a:t>
            </a:r>
            <a:r>
              <a:rPr lang="ru-RU" dirty="0" smtClean="0">
                <a:latin typeface="Times New Roman"/>
                <a:ea typeface="Times New Roman"/>
              </a:rPr>
              <a:t>,</a:t>
            </a:r>
            <a:r>
              <a:rPr lang="ru-RU" b="1" dirty="0" smtClean="0">
                <a:latin typeface="Times New Roman"/>
                <a:ea typeface="Times New Roman"/>
              </a:rPr>
              <a:t> «</a:t>
            </a:r>
            <a:r>
              <a:rPr lang="ru-RU" b="1" dirty="0">
                <a:latin typeface="Times New Roman"/>
                <a:ea typeface="Times New Roman"/>
              </a:rPr>
              <a:t>1010</a:t>
            </a:r>
            <a:r>
              <a:rPr lang="ru-RU" b="1" dirty="0" smtClean="0">
                <a:latin typeface="Times New Roman"/>
                <a:ea typeface="Times New Roman"/>
              </a:rPr>
              <a:t>»</a:t>
            </a:r>
            <a:r>
              <a:rPr lang="ru-RU" dirty="0" smtClean="0">
                <a:latin typeface="Times New Roman"/>
                <a:ea typeface="Times New Roman"/>
              </a:rPr>
              <a:t>,</a:t>
            </a:r>
            <a:r>
              <a:rPr lang="ru-RU" b="1" dirty="0" smtClean="0">
                <a:latin typeface="Times New Roman"/>
                <a:ea typeface="Times New Roman"/>
              </a:rPr>
              <a:t> «1110»</a:t>
            </a:r>
            <a:r>
              <a:rPr lang="ru-RU" dirty="0" smtClean="0">
                <a:latin typeface="Times New Roman"/>
                <a:ea typeface="Times New Roman"/>
              </a:rPr>
              <a:t>,</a:t>
            </a:r>
            <a:r>
              <a:rPr lang="ru-RU" b="1" dirty="0" smtClean="0">
                <a:latin typeface="Times New Roman"/>
                <a:ea typeface="Times New Roman"/>
              </a:rPr>
              <a:t> «2800» «3020» </a:t>
            </a:r>
            <a:r>
              <a:rPr lang="ru-RU" dirty="0" smtClean="0">
                <a:latin typeface="Times New Roman"/>
                <a:ea typeface="Times New Roman"/>
              </a:rPr>
              <a:t>в виде процентов; </a:t>
            </a:r>
            <a:endParaRPr lang="ru-RU" dirty="0">
              <a:latin typeface="Times New Roman"/>
              <a:ea typeface="Times New Roman"/>
            </a:endParaRPr>
          </a:p>
          <a:p>
            <a:pPr marL="257175" indent="-257175" defTabSz="782292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ru-RU" b="1" dirty="0" smtClean="0">
                <a:latin typeface="Times New Roman"/>
                <a:ea typeface="Times New Roman"/>
              </a:rPr>
              <a:t>«2000»</a:t>
            </a:r>
            <a:r>
              <a:rPr lang="ru-RU" dirty="0" smtClean="0">
                <a:latin typeface="Times New Roman"/>
                <a:ea typeface="Times New Roman"/>
              </a:rPr>
              <a:t>,</a:t>
            </a:r>
            <a:r>
              <a:rPr lang="ru-RU" b="1" dirty="0" smtClean="0">
                <a:latin typeface="Times New Roman"/>
                <a:ea typeface="Times New Roman"/>
              </a:rPr>
              <a:t> </a:t>
            </a:r>
            <a:r>
              <a:rPr lang="ru-RU" b="1" dirty="0">
                <a:latin typeface="Times New Roman"/>
                <a:ea typeface="Times New Roman"/>
              </a:rPr>
              <a:t>«</a:t>
            </a:r>
            <a:r>
              <a:rPr lang="ru-RU" b="1" dirty="0" smtClean="0">
                <a:latin typeface="Times New Roman"/>
                <a:ea typeface="Times New Roman"/>
              </a:rPr>
              <a:t>2001»</a:t>
            </a:r>
            <a:r>
              <a:rPr lang="ru-RU" dirty="0" smtClean="0">
                <a:latin typeface="Times New Roman"/>
                <a:ea typeface="Times New Roman"/>
              </a:rPr>
              <a:t>,</a:t>
            </a:r>
            <a:r>
              <a:rPr lang="ru-RU" b="1" dirty="0" smtClean="0">
                <a:latin typeface="Times New Roman"/>
                <a:ea typeface="Times New Roman"/>
              </a:rPr>
              <a:t> </a:t>
            </a:r>
            <a:r>
              <a:rPr lang="ru-RU" b="1" dirty="0">
                <a:latin typeface="Times New Roman"/>
                <a:ea typeface="Times New Roman"/>
              </a:rPr>
              <a:t>«</a:t>
            </a:r>
            <a:r>
              <a:rPr lang="ru-RU" b="1" dirty="0" smtClean="0">
                <a:latin typeface="Times New Roman"/>
                <a:ea typeface="Times New Roman"/>
              </a:rPr>
              <a:t>2010»</a:t>
            </a:r>
            <a:r>
              <a:rPr lang="ru-RU" dirty="0" smtClean="0">
                <a:latin typeface="Times New Roman"/>
                <a:ea typeface="Times New Roman"/>
              </a:rPr>
              <a:t>,</a:t>
            </a:r>
            <a:r>
              <a:rPr lang="ru-RU" b="1" dirty="0" smtClean="0">
                <a:latin typeface="Times New Roman"/>
                <a:ea typeface="Times New Roman"/>
              </a:rPr>
              <a:t> </a:t>
            </a:r>
            <a:r>
              <a:rPr lang="ru-RU" b="1" dirty="0">
                <a:latin typeface="Times New Roman"/>
                <a:ea typeface="Times New Roman"/>
              </a:rPr>
              <a:t>«</a:t>
            </a:r>
            <a:r>
              <a:rPr lang="ru-RU" b="1" dirty="0" smtClean="0">
                <a:latin typeface="Times New Roman"/>
                <a:ea typeface="Times New Roman"/>
              </a:rPr>
              <a:t>2012»  </a:t>
            </a:r>
            <a:r>
              <a:rPr lang="ru-RU" dirty="0">
                <a:latin typeface="Times New Roman"/>
                <a:ea typeface="Times New Roman"/>
              </a:rPr>
              <a:t>в виде заработной платы</a:t>
            </a:r>
            <a:r>
              <a:rPr lang="ru-RU" dirty="0" smtClean="0">
                <a:latin typeface="Times New Roman"/>
                <a:ea typeface="Times New Roman"/>
              </a:rPr>
              <a:t>;</a:t>
            </a:r>
          </a:p>
          <a:p>
            <a:pPr marL="257175" indent="-257175" defTabSz="782292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ru-RU" b="1" dirty="0" smtClean="0">
                <a:latin typeface="Times New Roman"/>
                <a:ea typeface="Times New Roman"/>
              </a:rPr>
              <a:t>«2201» - «2010» </a:t>
            </a:r>
            <a:r>
              <a:rPr lang="ru-RU" dirty="0" smtClean="0">
                <a:latin typeface="Times New Roman"/>
                <a:ea typeface="Times New Roman"/>
              </a:rPr>
              <a:t>в </a:t>
            </a:r>
            <a:r>
              <a:rPr lang="ru-RU" dirty="0">
                <a:latin typeface="Times New Roman"/>
                <a:ea typeface="Times New Roman"/>
              </a:rPr>
              <a:t>виде авторских вознаграждений; </a:t>
            </a:r>
          </a:p>
          <a:p>
            <a:pPr marL="257175" indent="-257175" defTabSz="782292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ru-RU" b="1" dirty="0">
                <a:latin typeface="Times New Roman"/>
                <a:ea typeface="Times New Roman"/>
              </a:rPr>
              <a:t>«</a:t>
            </a:r>
            <a:r>
              <a:rPr lang="ru-RU" b="1" dirty="0" smtClean="0">
                <a:latin typeface="Times New Roman"/>
                <a:ea typeface="Times New Roman"/>
              </a:rPr>
              <a:t>2610»</a:t>
            </a:r>
            <a:r>
              <a:rPr lang="ru-RU" dirty="0" smtClean="0">
                <a:latin typeface="Times New Roman"/>
                <a:ea typeface="Times New Roman"/>
              </a:rPr>
              <a:t>,</a:t>
            </a:r>
            <a:r>
              <a:rPr lang="ru-RU" b="1" dirty="0" smtClean="0">
                <a:latin typeface="Times New Roman"/>
                <a:ea typeface="Times New Roman"/>
              </a:rPr>
              <a:t> «2630»</a:t>
            </a:r>
            <a:r>
              <a:rPr lang="ru-RU" dirty="0" smtClean="0">
                <a:latin typeface="Times New Roman"/>
                <a:ea typeface="Times New Roman"/>
              </a:rPr>
              <a:t>,</a:t>
            </a:r>
            <a:r>
              <a:rPr lang="ru-RU" b="1" dirty="0" smtClean="0">
                <a:latin typeface="Times New Roman"/>
                <a:ea typeface="Times New Roman"/>
              </a:rPr>
              <a:t> «2640»</a:t>
            </a:r>
            <a:r>
              <a:rPr lang="ru-RU" dirty="0" smtClean="0">
                <a:latin typeface="Times New Roman"/>
                <a:ea typeface="Times New Roman"/>
              </a:rPr>
              <a:t>,</a:t>
            </a:r>
            <a:r>
              <a:rPr lang="ru-RU" b="1" dirty="0" smtClean="0">
                <a:latin typeface="Times New Roman"/>
                <a:ea typeface="Times New Roman"/>
              </a:rPr>
              <a:t> «2641» </a:t>
            </a:r>
            <a:r>
              <a:rPr lang="ru-RU" dirty="0" smtClean="0">
                <a:latin typeface="Times New Roman"/>
                <a:ea typeface="Times New Roman"/>
              </a:rPr>
              <a:t>в </a:t>
            </a:r>
            <a:r>
              <a:rPr lang="ru-RU" dirty="0">
                <a:latin typeface="Times New Roman"/>
                <a:ea typeface="Times New Roman"/>
              </a:rPr>
              <a:t>виде материальной выгоды;</a:t>
            </a:r>
          </a:p>
          <a:p>
            <a:pPr marL="257175" indent="-257175" defTabSz="782292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ru-RU" b="1" dirty="0">
                <a:latin typeface="Times New Roman"/>
                <a:ea typeface="Times New Roman"/>
              </a:rPr>
              <a:t>«</a:t>
            </a:r>
            <a:r>
              <a:rPr lang="ru-RU" b="1" dirty="0" smtClean="0">
                <a:latin typeface="Times New Roman"/>
                <a:ea typeface="Times New Roman"/>
              </a:rPr>
              <a:t>2720» </a:t>
            </a:r>
            <a:r>
              <a:rPr lang="ru-RU" dirty="0" smtClean="0">
                <a:latin typeface="Times New Roman"/>
                <a:ea typeface="Times New Roman"/>
              </a:rPr>
              <a:t>в </a:t>
            </a:r>
            <a:r>
              <a:rPr lang="ru-RU" dirty="0">
                <a:latin typeface="Times New Roman"/>
                <a:ea typeface="Times New Roman"/>
              </a:rPr>
              <a:t>виде подарков; </a:t>
            </a:r>
          </a:p>
          <a:p>
            <a:pPr marL="257175" indent="-257175" defTabSz="782292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ru-RU" b="1" dirty="0" smtClean="0">
                <a:latin typeface="Times New Roman"/>
                <a:ea typeface="Times New Roman"/>
              </a:rPr>
              <a:t>«2740»</a:t>
            </a:r>
            <a:r>
              <a:rPr lang="ru-RU" dirty="0" smtClean="0">
                <a:latin typeface="Times New Roman"/>
                <a:ea typeface="Times New Roman"/>
              </a:rPr>
              <a:t>,</a:t>
            </a:r>
            <a:r>
              <a:rPr lang="ru-RU" b="1" dirty="0" smtClean="0">
                <a:latin typeface="Times New Roman"/>
                <a:ea typeface="Times New Roman"/>
              </a:rPr>
              <a:t> «3010» </a:t>
            </a:r>
            <a:r>
              <a:rPr lang="ru-RU" dirty="0" smtClean="0">
                <a:latin typeface="Times New Roman"/>
                <a:ea typeface="Times New Roman"/>
              </a:rPr>
              <a:t>в </a:t>
            </a:r>
            <a:r>
              <a:rPr lang="ru-RU" dirty="0">
                <a:latin typeface="Times New Roman"/>
                <a:ea typeface="Times New Roman"/>
              </a:rPr>
              <a:t>виде выигрышей; </a:t>
            </a:r>
          </a:p>
          <a:p>
            <a:pPr marL="257175" indent="-257175" defTabSz="782292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ru-RU" b="1" dirty="0" smtClean="0">
                <a:latin typeface="Times New Roman"/>
                <a:ea typeface="Times New Roman"/>
              </a:rPr>
              <a:t>«2730»</a:t>
            </a:r>
            <a:r>
              <a:rPr lang="ru-RU" dirty="0" smtClean="0">
                <a:latin typeface="Times New Roman"/>
                <a:ea typeface="Times New Roman"/>
              </a:rPr>
              <a:t>,</a:t>
            </a:r>
            <a:r>
              <a:rPr lang="ru-RU" b="1" dirty="0" smtClean="0">
                <a:latin typeface="Times New Roman"/>
                <a:ea typeface="Times New Roman"/>
              </a:rPr>
              <a:t> «2750» </a:t>
            </a:r>
            <a:r>
              <a:rPr lang="ru-RU" dirty="0" smtClean="0">
                <a:latin typeface="Times New Roman"/>
                <a:ea typeface="Times New Roman"/>
              </a:rPr>
              <a:t>виде </a:t>
            </a:r>
            <a:r>
              <a:rPr lang="ru-RU" dirty="0">
                <a:latin typeface="Times New Roman"/>
                <a:ea typeface="Times New Roman"/>
              </a:rPr>
              <a:t>призов.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55577" y="1685578"/>
            <a:ext cx="7720054" cy="3532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 lIns="45067" tIns="22534" rIns="45067" bIns="22534">
            <a:spAutoFit/>
          </a:bodyPr>
          <a:lstStyle/>
          <a:p>
            <a:pPr algn="ctr"/>
            <a:r>
              <a:rPr lang="ru-RU" sz="2000" b="1" i="1" dirty="0">
                <a:solidFill>
                  <a:srgbClr val="C00000"/>
                </a:solidFill>
                <a:latin typeface="Times New Roman"/>
                <a:ea typeface="Times New Roman"/>
              </a:rPr>
              <a:t>Не освобождаются доходы: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604448" y="4876006"/>
            <a:ext cx="539552" cy="267494"/>
          </a:xfrm>
          <a:prstGeom prst="rect">
            <a:avLst/>
          </a:prstGeom>
          <a:solidFill>
            <a:srgbClr val="C80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611560" y="148541"/>
            <a:ext cx="8136904" cy="3662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709289">
              <a:defRPr/>
            </a:pPr>
            <a:endParaRPr lang="ru-RU" alt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93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62221"/>
            <a:ext cx="384397" cy="384397"/>
          </a:xfrm>
          <a:prstGeom prst="rect">
            <a:avLst/>
          </a:prstGeom>
        </p:spPr>
      </p:pic>
      <p:sp>
        <p:nvSpPr>
          <p:cNvPr id="1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677701" y="4904616"/>
            <a:ext cx="466299" cy="210274"/>
          </a:xfrm>
        </p:spPr>
        <p:txBody>
          <a:bodyPr/>
          <a:lstStyle/>
          <a:p>
            <a:r>
              <a:rPr lang="ru-RU" sz="1800" dirty="0" smtClean="0">
                <a:solidFill>
                  <a:schemeClr val="bg1">
                    <a:lumMod val="50000"/>
                  </a:schemeClr>
                </a:solidFill>
              </a:rPr>
              <a:t>4</a:t>
            </a:r>
            <a:endParaRPr lang="ru-RU" sz="1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51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604448" y="4876006"/>
            <a:ext cx="539552" cy="267494"/>
          </a:xfrm>
          <a:prstGeom prst="rect">
            <a:avLst/>
          </a:prstGeom>
          <a:solidFill>
            <a:srgbClr val="C80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99592" y="386608"/>
            <a:ext cx="7285433" cy="1153504"/>
          </a:xfrm>
          <a:prstGeom prst="rect">
            <a:avLst/>
          </a:prstGeom>
          <a:solidFill>
            <a:srgbClr val="F0F7FA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45067" tIns="22534" rIns="45067" bIns="22534">
            <a:spAutoFit/>
          </a:bodyPr>
          <a:lstStyle/>
          <a:p>
            <a:pPr algn="ctr"/>
            <a:r>
              <a:rPr lang="ru-RU" sz="1700" b="1" i="1" dirty="0">
                <a:solidFill>
                  <a:schemeClr val="accent2">
                    <a:lumMod val="75000"/>
                  </a:schemeClr>
                </a:solidFill>
                <a:latin typeface="Segoe UI Semibold" panose="020B0702040204020203" pitchFamily="34" charset="0"/>
                <a:ea typeface="Times New Roman"/>
              </a:rPr>
              <a:t>пункт 72 статьи 217 НК РФ</a:t>
            </a:r>
          </a:p>
          <a:p>
            <a:pPr algn="ctr"/>
            <a:r>
              <a:rPr lang="ru-RU" b="1" i="1" dirty="0">
                <a:latin typeface="Times New Roman"/>
                <a:ea typeface="Times New Roman"/>
              </a:rPr>
              <a:t>Освобождение налогоплательщиков от обязанности уплачивать НДФЛ, не удержанный налоговым </a:t>
            </a:r>
            <a:r>
              <a:rPr lang="ru-RU" b="1" i="1" dirty="0" smtClean="0">
                <a:latin typeface="Times New Roman"/>
                <a:ea typeface="Times New Roman"/>
              </a:rPr>
              <a:t>агентом с </a:t>
            </a:r>
            <a:r>
              <a:rPr lang="ru-RU" b="1" i="1" dirty="0">
                <a:latin typeface="Times New Roman"/>
                <a:ea typeface="Times New Roman"/>
              </a:rPr>
              <a:t>01.01.2015 по </a:t>
            </a:r>
            <a:r>
              <a:rPr lang="ru-RU" b="1" i="1" dirty="0" smtClean="0">
                <a:latin typeface="Times New Roman"/>
                <a:ea typeface="Times New Roman"/>
              </a:rPr>
              <a:t>01.12.2017. </a:t>
            </a:r>
          </a:p>
          <a:p>
            <a:pPr algn="ct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Главное условие – представление 2-НДФЛ в с признаком «2»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Times New Roman"/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3521" y="1689916"/>
            <a:ext cx="7992887" cy="3532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txBody>
          <a:bodyPr wrap="square" lIns="45067" tIns="22534" rIns="45067" bIns="22534" anchor="t" anchorCtr="0">
            <a:spAutoFit/>
          </a:bodyPr>
          <a:lstStyle/>
          <a:p>
            <a:pPr algn="ctr"/>
            <a:r>
              <a:rPr lang="ru-RU" sz="2000" b="1" i="1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Освобождаются доходы: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24186" y="2081782"/>
            <a:ext cx="7992888" cy="3061718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txBody>
          <a:bodyPr wrap="square" lIns="45067" tIns="22534" rIns="45067" bIns="22534">
            <a:spAutoFit/>
          </a:bodyPr>
          <a:lstStyle/>
          <a:p>
            <a:pPr marL="257175" indent="-257175" algn="just" defTabSz="782292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b="1" dirty="0">
                <a:latin typeface="Times New Roman"/>
                <a:ea typeface="Times New Roman"/>
              </a:rPr>
              <a:t>«1200» - «1203</a:t>
            </a:r>
            <a:r>
              <a:rPr lang="ru-RU" sz="1400" b="1" dirty="0" smtClean="0">
                <a:latin typeface="Times New Roman"/>
                <a:ea typeface="Times New Roman"/>
              </a:rPr>
              <a:t>» </a:t>
            </a:r>
            <a:r>
              <a:rPr lang="ru-RU" sz="1400" dirty="0" smtClean="0">
                <a:latin typeface="Times New Roman"/>
                <a:ea typeface="Times New Roman"/>
              </a:rPr>
              <a:t>в </a:t>
            </a:r>
            <a:r>
              <a:rPr lang="ru-RU" sz="1400" dirty="0">
                <a:latin typeface="Times New Roman"/>
                <a:ea typeface="Times New Roman"/>
              </a:rPr>
              <a:t>виде страховых выплат по договорам страхования; </a:t>
            </a:r>
          </a:p>
          <a:p>
            <a:pPr marL="257175" indent="-257175" algn="just" defTabSz="782292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b="1" dirty="0" smtClean="0">
                <a:latin typeface="Times New Roman"/>
                <a:ea typeface="Times New Roman"/>
              </a:rPr>
              <a:t>«1120» </a:t>
            </a:r>
            <a:r>
              <a:rPr lang="ru-RU" sz="1400" dirty="0" smtClean="0">
                <a:latin typeface="Times New Roman"/>
                <a:ea typeface="Times New Roman"/>
              </a:rPr>
              <a:t>учредителей </a:t>
            </a:r>
            <a:r>
              <a:rPr lang="ru-RU" sz="1400" dirty="0">
                <a:latin typeface="Times New Roman"/>
                <a:ea typeface="Times New Roman"/>
              </a:rPr>
              <a:t>доверительного управления ипотечным покрытием; </a:t>
            </a:r>
          </a:p>
          <a:p>
            <a:pPr marL="257175" indent="-257175" algn="just" defTabSz="782292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b="1" dirty="0" smtClean="0">
                <a:latin typeface="Times New Roman"/>
                <a:ea typeface="Times New Roman"/>
              </a:rPr>
              <a:t>«1211» - «1213»</a:t>
            </a:r>
            <a:r>
              <a:rPr lang="ru-RU" sz="1400" dirty="0" smtClean="0">
                <a:latin typeface="Times New Roman"/>
                <a:ea typeface="Times New Roman"/>
              </a:rPr>
              <a:t>,</a:t>
            </a:r>
            <a:r>
              <a:rPr lang="ru-RU" sz="1400" b="1" dirty="0" smtClean="0">
                <a:latin typeface="Times New Roman"/>
                <a:ea typeface="Times New Roman"/>
              </a:rPr>
              <a:t> «1215»</a:t>
            </a:r>
            <a:r>
              <a:rPr lang="ru-RU" sz="1400" dirty="0" smtClean="0">
                <a:latin typeface="Times New Roman"/>
                <a:ea typeface="Times New Roman"/>
              </a:rPr>
              <a:t>,</a:t>
            </a:r>
            <a:r>
              <a:rPr lang="ru-RU" sz="1400" b="1" dirty="0" smtClean="0">
                <a:latin typeface="Times New Roman"/>
                <a:ea typeface="Times New Roman"/>
              </a:rPr>
              <a:t> «1219»</a:t>
            </a:r>
            <a:r>
              <a:rPr lang="ru-RU" sz="1400" dirty="0" smtClean="0">
                <a:latin typeface="Times New Roman"/>
                <a:ea typeface="Times New Roman"/>
              </a:rPr>
              <a:t>, </a:t>
            </a:r>
            <a:r>
              <a:rPr lang="ru-RU" sz="1400" b="1" dirty="0" smtClean="0">
                <a:latin typeface="Times New Roman"/>
                <a:ea typeface="Times New Roman"/>
              </a:rPr>
              <a:t>«1220»</a:t>
            </a:r>
            <a:r>
              <a:rPr lang="ru-RU" sz="1400" dirty="0" smtClean="0">
                <a:latin typeface="Times New Roman"/>
                <a:ea typeface="Times New Roman"/>
              </a:rPr>
              <a:t>, в </a:t>
            </a:r>
            <a:r>
              <a:rPr lang="ru-RU" sz="1400" dirty="0">
                <a:latin typeface="Times New Roman"/>
                <a:ea typeface="Times New Roman"/>
              </a:rPr>
              <a:t>виде </a:t>
            </a:r>
            <a:r>
              <a:rPr lang="ru-RU" sz="1400" dirty="0" smtClean="0">
                <a:latin typeface="Times New Roman"/>
                <a:ea typeface="Times New Roman"/>
              </a:rPr>
              <a:t>сумм</a:t>
            </a:r>
            <a:r>
              <a:rPr lang="ru-RU" sz="1400" dirty="0">
                <a:latin typeface="Times New Roman"/>
                <a:ea typeface="Times New Roman"/>
              </a:rPr>
              <a:t>, выплачиваемых по дог. добр. страхования жизни/пенсионного </a:t>
            </a:r>
            <a:r>
              <a:rPr lang="ru-RU" sz="1400" dirty="0" smtClean="0">
                <a:latin typeface="Times New Roman"/>
                <a:ea typeface="Times New Roman"/>
              </a:rPr>
              <a:t>страхования / сумм страховых взносов; </a:t>
            </a:r>
            <a:endParaRPr lang="ru-RU" sz="1400" dirty="0">
              <a:latin typeface="Times New Roman"/>
              <a:ea typeface="Times New Roman"/>
            </a:endParaRPr>
          </a:p>
          <a:p>
            <a:pPr marL="257175" indent="-257175" algn="just" defTabSz="782292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b="1" dirty="0" smtClean="0">
                <a:latin typeface="Times New Roman"/>
                <a:ea typeface="Times New Roman"/>
              </a:rPr>
              <a:t>«1240» </a:t>
            </a:r>
            <a:r>
              <a:rPr lang="ru-RU" sz="1400" dirty="0" smtClean="0">
                <a:latin typeface="Times New Roman"/>
                <a:ea typeface="Times New Roman"/>
              </a:rPr>
              <a:t>суммы </a:t>
            </a:r>
            <a:r>
              <a:rPr lang="ru-RU" sz="1400" dirty="0">
                <a:latin typeface="Times New Roman"/>
                <a:ea typeface="Times New Roman"/>
              </a:rPr>
              <a:t>пенсий, выплачиваемых по договорам негосударственного пенсионного обеспечения,</a:t>
            </a:r>
          </a:p>
          <a:p>
            <a:pPr marL="257175" indent="-257175" algn="just" defTabSz="782292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b="1" dirty="0" smtClean="0">
                <a:latin typeface="Times New Roman"/>
                <a:ea typeface="Times New Roman"/>
              </a:rPr>
              <a:t>«1300»</a:t>
            </a:r>
            <a:r>
              <a:rPr lang="ru-RU" sz="1400" dirty="0" smtClean="0">
                <a:latin typeface="Times New Roman"/>
                <a:ea typeface="Times New Roman"/>
              </a:rPr>
              <a:t>,</a:t>
            </a:r>
            <a:r>
              <a:rPr lang="ru-RU" sz="1400" b="1" dirty="0" smtClean="0">
                <a:latin typeface="Times New Roman"/>
                <a:ea typeface="Times New Roman"/>
              </a:rPr>
              <a:t> «1301» </a:t>
            </a:r>
            <a:r>
              <a:rPr lang="ru-RU" sz="1400" dirty="0" smtClean="0">
                <a:latin typeface="Times New Roman"/>
                <a:ea typeface="Times New Roman"/>
              </a:rPr>
              <a:t>от </a:t>
            </a:r>
            <a:r>
              <a:rPr lang="ru-RU" sz="1400" dirty="0">
                <a:latin typeface="Times New Roman"/>
                <a:ea typeface="Times New Roman"/>
              </a:rPr>
              <a:t>использования/отчуждения авторских/иных </a:t>
            </a:r>
            <a:r>
              <a:rPr lang="ru-RU" sz="1400" dirty="0" err="1">
                <a:latin typeface="Times New Roman"/>
                <a:ea typeface="Times New Roman"/>
              </a:rPr>
              <a:t>смежн</a:t>
            </a:r>
            <a:r>
              <a:rPr lang="ru-RU" sz="1400" dirty="0">
                <a:latin typeface="Times New Roman"/>
                <a:ea typeface="Times New Roman"/>
              </a:rPr>
              <a:t>. прав; </a:t>
            </a:r>
          </a:p>
          <a:p>
            <a:pPr marL="257175" indent="-257175" algn="just" defTabSz="782292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b="1" dirty="0" smtClean="0">
                <a:latin typeface="Times New Roman"/>
                <a:ea typeface="Times New Roman"/>
              </a:rPr>
              <a:t>«2300» </a:t>
            </a:r>
            <a:r>
              <a:rPr lang="ru-RU" sz="1400" dirty="0" smtClean="0">
                <a:latin typeface="Times New Roman"/>
                <a:ea typeface="Times New Roman"/>
              </a:rPr>
              <a:t>пособия </a:t>
            </a:r>
            <a:r>
              <a:rPr lang="ru-RU" sz="1400" dirty="0">
                <a:latin typeface="Times New Roman"/>
                <a:ea typeface="Times New Roman"/>
              </a:rPr>
              <a:t>по временной нетрудоспособности; </a:t>
            </a:r>
          </a:p>
          <a:p>
            <a:pPr marL="257175" indent="-257175" algn="just" defTabSz="782292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b="1" dirty="0" smtClean="0">
                <a:latin typeface="Times New Roman"/>
                <a:ea typeface="Times New Roman"/>
              </a:rPr>
              <a:t>«2710»</a:t>
            </a:r>
            <a:r>
              <a:rPr lang="ru-RU" sz="1400" dirty="0" smtClean="0">
                <a:latin typeface="Times New Roman"/>
                <a:ea typeface="Times New Roman"/>
              </a:rPr>
              <a:t>,</a:t>
            </a:r>
            <a:r>
              <a:rPr lang="ru-RU" sz="1400" b="1" dirty="0" smtClean="0">
                <a:latin typeface="Times New Roman"/>
                <a:ea typeface="Times New Roman"/>
              </a:rPr>
              <a:t> «2760»</a:t>
            </a:r>
            <a:r>
              <a:rPr lang="ru-RU" sz="1400" dirty="0" smtClean="0">
                <a:latin typeface="Times New Roman"/>
                <a:ea typeface="Times New Roman"/>
              </a:rPr>
              <a:t>,</a:t>
            </a:r>
            <a:r>
              <a:rPr lang="ru-RU" sz="1400" b="1" dirty="0" smtClean="0">
                <a:latin typeface="Times New Roman"/>
                <a:ea typeface="Times New Roman"/>
              </a:rPr>
              <a:t> «2761»</a:t>
            </a:r>
            <a:r>
              <a:rPr lang="ru-RU" sz="1400" dirty="0" smtClean="0">
                <a:latin typeface="Times New Roman"/>
                <a:ea typeface="Times New Roman"/>
              </a:rPr>
              <a:t>, </a:t>
            </a:r>
            <a:r>
              <a:rPr lang="ru-RU" sz="1400" b="1" dirty="0" smtClean="0">
                <a:latin typeface="Times New Roman"/>
                <a:ea typeface="Times New Roman"/>
              </a:rPr>
              <a:t>«2762» </a:t>
            </a:r>
            <a:r>
              <a:rPr lang="ru-RU" sz="1400" dirty="0" smtClean="0">
                <a:latin typeface="Times New Roman"/>
                <a:ea typeface="Times New Roman"/>
              </a:rPr>
              <a:t>материальная </a:t>
            </a:r>
            <a:r>
              <a:rPr lang="ru-RU" sz="1400" dirty="0">
                <a:latin typeface="Times New Roman"/>
                <a:ea typeface="Times New Roman"/>
              </a:rPr>
              <a:t>помощь; </a:t>
            </a:r>
          </a:p>
          <a:p>
            <a:pPr marL="257175" indent="-257175" algn="just" defTabSz="782292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b="1" dirty="0" smtClean="0">
                <a:latin typeface="Times New Roman"/>
                <a:ea typeface="Times New Roman"/>
              </a:rPr>
              <a:t>«2770»</a:t>
            </a:r>
            <a:r>
              <a:rPr lang="ru-RU" sz="1400" dirty="0" smtClean="0">
                <a:latin typeface="Times New Roman"/>
                <a:ea typeface="Times New Roman"/>
              </a:rPr>
              <a:t>,</a:t>
            </a:r>
            <a:r>
              <a:rPr lang="ru-RU" sz="1400" b="1" dirty="0" smtClean="0">
                <a:latin typeface="Times New Roman"/>
                <a:ea typeface="Times New Roman"/>
              </a:rPr>
              <a:t> «2780» </a:t>
            </a:r>
            <a:r>
              <a:rPr lang="ru-RU" sz="1400" dirty="0" smtClean="0">
                <a:latin typeface="Times New Roman"/>
                <a:ea typeface="Times New Roman"/>
              </a:rPr>
              <a:t>возмещение/оплата работодателя. </a:t>
            </a:r>
            <a:r>
              <a:rPr lang="ru-RU" sz="1400" dirty="0">
                <a:latin typeface="Times New Roman"/>
                <a:ea typeface="Times New Roman"/>
              </a:rPr>
              <a:t>стоимости медикаментов;</a:t>
            </a:r>
          </a:p>
          <a:p>
            <a:pPr marL="257175" indent="-257175" algn="just" defTabSz="782292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b="1" dirty="0" smtClean="0">
                <a:latin typeface="Times New Roman"/>
                <a:ea typeface="Times New Roman"/>
              </a:rPr>
              <a:t>«2790</a:t>
            </a:r>
            <a:r>
              <a:rPr lang="ru-RU" sz="1400" dirty="0" smtClean="0">
                <a:latin typeface="Times New Roman"/>
                <a:ea typeface="Times New Roman"/>
              </a:rPr>
              <a:t>» помощь/подарки </a:t>
            </a:r>
            <a:r>
              <a:rPr lang="ru-RU" sz="1400" dirty="0">
                <a:latin typeface="Times New Roman"/>
                <a:ea typeface="Times New Roman"/>
              </a:rPr>
              <a:t>ветеранам;</a:t>
            </a:r>
          </a:p>
          <a:p>
            <a:pPr marL="257175" indent="-257175" algn="just" defTabSz="782292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b="1" dirty="0" smtClean="0">
                <a:latin typeface="Times New Roman"/>
                <a:ea typeface="Times New Roman"/>
              </a:rPr>
              <a:t>«2900» </a:t>
            </a:r>
            <a:r>
              <a:rPr lang="ru-RU" sz="1400" dirty="0" smtClean="0">
                <a:latin typeface="Times New Roman"/>
                <a:ea typeface="Times New Roman"/>
              </a:rPr>
              <a:t>от </a:t>
            </a:r>
            <a:r>
              <a:rPr lang="ru-RU" sz="1400" dirty="0">
                <a:latin typeface="Times New Roman"/>
                <a:ea typeface="Times New Roman"/>
              </a:rPr>
              <a:t>операций с иностранной валютой;</a:t>
            </a:r>
          </a:p>
          <a:p>
            <a:pPr marL="257175" indent="-257175" algn="just" defTabSz="782292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b="1" dirty="0" smtClean="0">
                <a:latin typeface="Times New Roman"/>
                <a:ea typeface="Times New Roman"/>
              </a:rPr>
              <a:t>«3022» </a:t>
            </a:r>
            <a:r>
              <a:rPr lang="ru-RU" sz="1400" dirty="0" smtClean="0">
                <a:latin typeface="Times New Roman"/>
                <a:ea typeface="Times New Roman"/>
              </a:rPr>
              <a:t>в </a:t>
            </a:r>
            <a:r>
              <a:rPr lang="ru-RU" sz="1400" dirty="0">
                <a:latin typeface="Times New Roman"/>
                <a:ea typeface="Times New Roman"/>
              </a:rPr>
              <a:t>виде платы за использование денежных средств членов кредитного потребительского </a:t>
            </a:r>
            <a:r>
              <a:rPr lang="ru-RU" sz="1400" dirty="0" smtClean="0">
                <a:latin typeface="Times New Roman"/>
                <a:ea typeface="Times New Roman"/>
              </a:rPr>
              <a:t>кооператива;</a:t>
            </a:r>
          </a:p>
          <a:p>
            <a:pPr marL="257175" indent="-257175" algn="just" defTabSz="782292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b="1" dirty="0" smtClean="0">
                <a:latin typeface="Times New Roman"/>
                <a:ea typeface="Times New Roman"/>
              </a:rPr>
              <a:t>«4800»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иные доходы </a:t>
            </a:r>
            <a:r>
              <a:rPr lang="ru-RU" sz="1400" dirty="0" smtClean="0">
                <a:latin typeface="Times New Roman"/>
                <a:ea typeface="Times New Roman"/>
              </a:rPr>
              <a:t>(в том числе списанная задолженность)</a:t>
            </a:r>
            <a:endParaRPr lang="ru-RU" sz="1400" dirty="0">
              <a:latin typeface="Times New Roman"/>
              <a:ea typeface="Times New Roman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611560" y="135303"/>
            <a:ext cx="8136904" cy="3662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709289">
              <a:defRPr/>
            </a:pPr>
            <a:endParaRPr lang="ru-RU" alt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677701" y="4904616"/>
            <a:ext cx="466299" cy="210274"/>
          </a:xfrm>
        </p:spPr>
        <p:txBody>
          <a:bodyPr/>
          <a:lstStyle/>
          <a:p>
            <a:r>
              <a:rPr lang="ru-RU" sz="1800" dirty="0" smtClean="0">
                <a:solidFill>
                  <a:schemeClr val="bg1">
                    <a:lumMod val="50000"/>
                  </a:schemeClr>
                </a:solidFill>
              </a:rPr>
              <a:t>5</a:t>
            </a:r>
            <a:endParaRPr lang="ru-RU" sz="1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46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98541" y="4235192"/>
            <a:ext cx="8374170" cy="784830"/>
          </a:xfrm>
          <a:prstGeom prst="rect">
            <a:avLst/>
          </a:prstGeom>
          <a:solidFill>
            <a:schemeClr val="accent4">
              <a:lumMod val="20000"/>
              <a:lumOff val="80000"/>
              <a:alpha val="49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500" b="1" dirty="0">
                <a:latin typeface="Times New Roman" panose="02020603050405020304" pitchFamily="18" charset="0"/>
              </a:rPr>
              <a:t>Приказ ФНС России от 17.01.2018 </a:t>
            </a:r>
            <a:r>
              <a:rPr lang="ru-RU" sz="1500" b="1" dirty="0" smtClean="0">
                <a:latin typeface="Times New Roman" panose="02020603050405020304" pitchFamily="18" charset="0"/>
              </a:rPr>
              <a:t>№ </a:t>
            </a:r>
            <a:r>
              <a:rPr lang="ru-RU" sz="1500" b="1" dirty="0">
                <a:latin typeface="Times New Roman" panose="02020603050405020304" pitchFamily="18" charset="0"/>
              </a:rPr>
              <a:t>ММВ-7-11/18@</a:t>
            </a:r>
          </a:p>
          <a:p>
            <a:pPr algn="just"/>
            <a:r>
              <a:rPr lang="ru-RU" sz="1500" dirty="0" smtClean="0">
                <a:latin typeface="Times New Roman" panose="02020603050405020304" pitchFamily="18" charset="0"/>
              </a:rPr>
              <a:t>«О </a:t>
            </a:r>
            <a:r>
              <a:rPr lang="ru-RU" sz="1500" dirty="0">
                <a:latin typeface="Times New Roman" panose="02020603050405020304" pitchFamily="18" charset="0"/>
              </a:rPr>
              <a:t>внесении изменений в приложения к приказу Федеральной налоговой службы от 14.10.2015 </a:t>
            </a:r>
            <a:r>
              <a:rPr lang="ru-RU" sz="1500" dirty="0" smtClean="0">
                <a:latin typeface="Times New Roman" panose="02020603050405020304" pitchFamily="18" charset="0"/>
              </a:rPr>
              <a:t>        № </a:t>
            </a:r>
            <a:r>
              <a:rPr lang="ru-RU" sz="1500" dirty="0">
                <a:latin typeface="Times New Roman" panose="02020603050405020304" pitchFamily="18" charset="0"/>
              </a:rPr>
              <a:t>ММВ-7-11/450</a:t>
            </a:r>
            <a:r>
              <a:rPr lang="ru-RU" sz="1500" dirty="0" smtClean="0">
                <a:latin typeface="Times New Roman" panose="02020603050405020304" pitchFamily="18" charset="0"/>
              </a:rPr>
              <a:t>@» (рег. в </a:t>
            </a:r>
            <a:r>
              <a:rPr lang="ru-RU" sz="1500" dirty="0">
                <a:latin typeface="Times New Roman" panose="02020603050405020304" pitchFamily="18" charset="0"/>
              </a:rPr>
              <a:t>Минюсте России 24.01.2018 </a:t>
            </a:r>
            <a:r>
              <a:rPr lang="ru-RU" sz="1500" dirty="0" smtClean="0">
                <a:latin typeface="Times New Roman" panose="02020603050405020304" pitchFamily="18" charset="0"/>
              </a:rPr>
              <a:t>№ </a:t>
            </a:r>
            <a:r>
              <a:rPr lang="ru-RU" sz="1500" dirty="0">
                <a:latin typeface="Times New Roman" panose="02020603050405020304" pitchFamily="18" charset="0"/>
              </a:rPr>
              <a:t>49745)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98541" y="1059582"/>
            <a:ext cx="8366052" cy="784830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500" b="1" dirty="0">
                <a:latin typeface="Times New Roman" panose="02020603050405020304" pitchFamily="18" charset="0"/>
              </a:rPr>
              <a:t>Приказ ФНС России от 24.10.2017 </a:t>
            </a:r>
            <a:r>
              <a:rPr lang="ru-RU" sz="1500" b="1" dirty="0" smtClean="0">
                <a:latin typeface="Times New Roman" panose="02020603050405020304" pitchFamily="18" charset="0"/>
              </a:rPr>
              <a:t>№ </a:t>
            </a:r>
            <a:r>
              <a:rPr lang="ru-RU" sz="1500" b="1" dirty="0">
                <a:latin typeface="Times New Roman" panose="02020603050405020304" pitchFamily="18" charset="0"/>
              </a:rPr>
              <a:t>ММВ-7-11/820@</a:t>
            </a:r>
          </a:p>
          <a:p>
            <a:r>
              <a:rPr lang="ru-RU" sz="1500" dirty="0" smtClean="0">
                <a:latin typeface="Times New Roman" panose="02020603050405020304" pitchFamily="18" charset="0"/>
              </a:rPr>
              <a:t>«О </a:t>
            </a:r>
            <a:r>
              <a:rPr lang="ru-RU" sz="1500" dirty="0">
                <a:latin typeface="Times New Roman" panose="02020603050405020304" pitchFamily="18" charset="0"/>
              </a:rPr>
              <a:t>внесении изменений в приложения </a:t>
            </a:r>
            <a:r>
              <a:rPr lang="ru-RU" sz="1500" dirty="0" smtClean="0">
                <a:latin typeface="Times New Roman" panose="02020603050405020304" pitchFamily="18" charset="0"/>
              </a:rPr>
              <a:t>№ </a:t>
            </a:r>
            <a:r>
              <a:rPr lang="ru-RU" sz="1500" dirty="0">
                <a:latin typeface="Times New Roman" panose="02020603050405020304" pitchFamily="18" charset="0"/>
              </a:rPr>
              <a:t>1 и </a:t>
            </a:r>
            <a:r>
              <a:rPr lang="ru-RU" sz="1500" dirty="0" smtClean="0">
                <a:latin typeface="Times New Roman" panose="02020603050405020304" pitchFamily="18" charset="0"/>
              </a:rPr>
              <a:t>№ </a:t>
            </a:r>
            <a:r>
              <a:rPr lang="ru-RU" sz="1500" dirty="0">
                <a:latin typeface="Times New Roman" panose="02020603050405020304" pitchFamily="18" charset="0"/>
              </a:rPr>
              <a:t>2 к приказу ФНС России от 10.09.2015 </a:t>
            </a:r>
            <a:r>
              <a:rPr lang="ru-RU" sz="1500" dirty="0" smtClean="0">
                <a:latin typeface="Times New Roman" panose="02020603050405020304" pitchFamily="18" charset="0"/>
              </a:rPr>
              <a:t>№ </a:t>
            </a:r>
            <a:r>
              <a:rPr lang="ru-RU" sz="1500" dirty="0">
                <a:latin typeface="Times New Roman" panose="02020603050405020304" pitchFamily="18" charset="0"/>
              </a:rPr>
              <a:t>ММВ-7-11/387@ </a:t>
            </a:r>
            <a:r>
              <a:rPr lang="ru-RU" sz="1500" dirty="0" smtClean="0">
                <a:latin typeface="Times New Roman" panose="02020603050405020304" pitchFamily="18" charset="0"/>
              </a:rPr>
              <a:t>«Об </a:t>
            </a:r>
            <a:r>
              <a:rPr lang="ru-RU" sz="1500" dirty="0">
                <a:latin typeface="Times New Roman" panose="02020603050405020304" pitchFamily="18" charset="0"/>
              </a:rPr>
              <a:t>утверждении кодов видов доходов и </a:t>
            </a:r>
            <a:r>
              <a:rPr lang="ru-RU" sz="1500" dirty="0" smtClean="0">
                <a:latin typeface="Times New Roman" panose="02020603050405020304" pitchFamily="18" charset="0"/>
              </a:rPr>
              <a:t>вычетов» </a:t>
            </a:r>
            <a:r>
              <a:rPr lang="ru-RU" sz="1300" dirty="0" smtClean="0">
                <a:latin typeface="Times New Roman" panose="02020603050405020304" pitchFamily="18" charset="0"/>
              </a:rPr>
              <a:t>(рег. в Минюсте России 21.12.2017 № 49351)</a:t>
            </a:r>
            <a:endParaRPr lang="ru-RU" sz="1300" dirty="0">
              <a:latin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604448" y="4876006"/>
            <a:ext cx="539552" cy="267494"/>
          </a:xfrm>
          <a:prstGeom prst="rect">
            <a:avLst/>
          </a:prstGeom>
          <a:solidFill>
            <a:srgbClr val="C80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677701" y="4904616"/>
            <a:ext cx="466299" cy="210274"/>
          </a:xfrm>
        </p:spPr>
        <p:txBody>
          <a:bodyPr/>
          <a:lstStyle/>
          <a:p>
            <a:r>
              <a:rPr lang="ru-RU" sz="1800" dirty="0" smtClean="0">
                <a:solidFill>
                  <a:schemeClr val="bg1">
                    <a:lumMod val="50000"/>
                  </a:schemeClr>
                </a:solidFill>
              </a:rPr>
              <a:t>6</a:t>
            </a:r>
            <a:endParaRPr lang="ru-RU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41586"/>
            <a:ext cx="9144000" cy="3662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709289">
              <a:defRPr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форм налоговой отчетности и </a:t>
            </a:r>
          </a:p>
          <a:p>
            <a:pPr defTabSz="709289">
              <a:defRPr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кодов доходов/вычетов </a:t>
            </a:r>
            <a:endParaRPr lang="ru-RU" alt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4311" y="2715766"/>
            <a:ext cx="8365108" cy="784830"/>
          </a:xfrm>
          <a:prstGeom prst="rect">
            <a:avLst/>
          </a:prstGeom>
          <a:solidFill>
            <a:schemeClr val="accent5">
              <a:lumMod val="20000"/>
              <a:lumOff val="80000"/>
              <a:alpha val="49000"/>
            </a:schemeClr>
          </a:solidFill>
          <a:ln>
            <a:solidFill>
              <a:schemeClr val="accent1">
                <a:shade val="95000"/>
                <a:satMod val="105000"/>
                <a:alpha val="2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500" b="1" dirty="0">
                <a:latin typeface="Times New Roman" panose="02020603050405020304" pitchFamily="18" charset="0"/>
              </a:rPr>
              <a:t>Приказ ФНС России от 17.01.2018 </a:t>
            </a:r>
            <a:r>
              <a:rPr lang="ru-RU" sz="1500" b="1" dirty="0" smtClean="0">
                <a:latin typeface="Times New Roman" panose="02020603050405020304" pitchFamily="18" charset="0"/>
              </a:rPr>
              <a:t>№ ММВ-7-11/19</a:t>
            </a:r>
            <a:r>
              <a:rPr lang="ru-RU" sz="1500" b="1" dirty="0">
                <a:latin typeface="Times New Roman" panose="02020603050405020304" pitchFamily="18" charset="0"/>
              </a:rPr>
              <a:t>@</a:t>
            </a:r>
          </a:p>
          <a:p>
            <a:pPr algn="just"/>
            <a:r>
              <a:rPr lang="ru-RU" sz="1500" dirty="0" smtClean="0">
                <a:latin typeface="Times New Roman" panose="02020603050405020304" pitchFamily="18" charset="0"/>
              </a:rPr>
              <a:t>«О </a:t>
            </a:r>
            <a:r>
              <a:rPr lang="ru-RU" sz="1500" dirty="0">
                <a:latin typeface="Times New Roman" panose="02020603050405020304" pitchFamily="18" charset="0"/>
              </a:rPr>
              <a:t>внесении изменений в приложения к приказу Федеральной налоговой службы от 30.10.2015 </a:t>
            </a:r>
            <a:r>
              <a:rPr lang="ru-RU" sz="1500" dirty="0" smtClean="0">
                <a:latin typeface="Times New Roman" panose="02020603050405020304" pitchFamily="18" charset="0"/>
              </a:rPr>
              <a:t>      № </a:t>
            </a:r>
            <a:r>
              <a:rPr lang="ru-RU" sz="1500" dirty="0">
                <a:latin typeface="Times New Roman" panose="02020603050405020304" pitchFamily="18" charset="0"/>
              </a:rPr>
              <a:t>ММВ-7-11/485</a:t>
            </a:r>
            <a:r>
              <a:rPr lang="ru-RU" sz="1500" dirty="0" smtClean="0">
                <a:latin typeface="Times New Roman" panose="02020603050405020304" pitchFamily="18" charset="0"/>
              </a:rPr>
              <a:t>@» (рег. </a:t>
            </a:r>
            <a:r>
              <a:rPr lang="ru-RU" sz="1500" dirty="0">
                <a:latin typeface="Times New Roman" panose="02020603050405020304" pitchFamily="18" charset="0"/>
              </a:rPr>
              <a:t>в Минюсте России 30.01.2018 </a:t>
            </a:r>
            <a:r>
              <a:rPr lang="ru-RU" sz="1500" dirty="0" smtClean="0">
                <a:latin typeface="Times New Roman" panose="02020603050405020304" pitchFamily="18" charset="0"/>
              </a:rPr>
              <a:t>№ </a:t>
            </a:r>
            <a:r>
              <a:rPr lang="ru-RU" sz="1500" dirty="0">
                <a:latin typeface="Times New Roman" panose="02020603050405020304" pitchFamily="18" charset="0"/>
              </a:rPr>
              <a:t>49816)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24311" y="2139702"/>
            <a:ext cx="8380340" cy="2761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lIns="60089" tIns="30045" rIns="60089" bIns="30045">
            <a:spAutoFit/>
          </a:bodyPr>
          <a:lstStyle/>
          <a:p>
            <a:pPr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Форма 2-НДФЛ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24311" y="3723878"/>
            <a:ext cx="8362178" cy="2761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lIns="60089" tIns="30045" rIns="60089" bIns="30045">
            <a:spAutoFit/>
          </a:bodyPr>
          <a:lstStyle/>
          <a:p>
            <a:pPr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Форма 6-НДФЛ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98541" y="714560"/>
            <a:ext cx="8380340" cy="2761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lIns="60089" tIns="30045" rIns="60089" bIns="30045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Коды доходов и вычетов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5452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487" y="249510"/>
            <a:ext cx="8392170" cy="1103431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Изменения 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и дополнения к приказу ФНС России от 10.09.2015 </a:t>
            </a:r>
            <a:r>
              <a:rPr lang="ru-RU" sz="2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/>
            </a:r>
            <a:br>
              <a:rPr lang="ru-RU" sz="2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</a:br>
            <a:r>
              <a:rPr lang="ru-RU" sz="2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№ 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ММВ-7-11/387@ «Об утверждении кодов видов доходов и вычетов» (Приказ ФНС России от 24.10.2017 № ММВ-7-11/820@)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84487" y="1635646"/>
            <a:ext cx="8380340" cy="2915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txBody>
          <a:bodyPr wrap="square" lIns="60089" tIns="30045" rIns="60089" bIns="30045">
            <a:spAutoFit/>
          </a:bodyPr>
          <a:lstStyle/>
          <a:p>
            <a:pPr algn="just"/>
            <a:r>
              <a:rPr lang="ru-RU" sz="1500" b="1" dirty="0" smtClean="0">
                <a:latin typeface="Times New Roman"/>
                <a:ea typeface="Times New Roman"/>
              </a:rPr>
              <a:t>«2013»</a:t>
            </a:r>
            <a:r>
              <a:rPr lang="ru-RU" sz="1500" b="1" dirty="0">
                <a:latin typeface="Times New Roman"/>
                <a:ea typeface="Times New Roman"/>
              </a:rPr>
              <a:t>	</a:t>
            </a:r>
            <a:r>
              <a:rPr lang="ru-RU" sz="1500" dirty="0">
                <a:latin typeface="Times New Roman"/>
                <a:ea typeface="Times New Roman"/>
              </a:rPr>
              <a:t>Сумма компенсации за неиспользованный отпуск</a:t>
            </a:r>
            <a:endParaRPr lang="ru-RU" sz="900" dirty="0">
              <a:latin typeface="Times New Roman"/>
              <a:ea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4487" y="2016314"/>
            <a:ext cx="8380340" cy="753174"/>
          </a:xfrm>
          <a:prstGeom prst="rect">
            <a:avLst/>
          </a:prstGeom>
          <a:solidFill>
            <a:srgbClr val="0074A8">
              <a:alpha val="6000"/>
            </a:srgb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60089" tIns="30045" rIns="60089" bIns="30045">
            <a:spAutoFit/>
          </a:bodyPr>
          <a:lstStyle/>
          <a:p>
            <a:pPr algn="just"/>
            <a:r>
              <a:rPr lang="ru-RU" sz="1500" b="1" dirty="0" smtClean="0">
                <a:latin typeface="Times New Roman"/>
                <a:ea typeface="Times New Roman"/>
              </a:rPr>
              <a:t>«2014»    </a:t>
            </a:r>
            <a:r>
              <a:rPr lang="ru-RU" sz="1500" dirty="0" smtClean="0">
                <a:latin typeface="Times New Roman"/>
                <a:ea typeface="Times New Roman"/>
              </a:rPr>
              <a:t>Сумма </a:t>
            </a:r>
            <a:r>
              <a:rPr lang="ru-RU" sz="1500" dirty="0">
                <a:latin typeface="Times New Roman"/>
                <a:ea typeface="Times New Roman"/>
              </a:rPr>
              <a:t>выплаты в виде выходного пособия, среднего месячного заработка на период трудоустройства, компенсации руководителю, заместителям руководителя и главному бухгалтеру организации в части, превышающей в целом трехкратный размер среднего месячного заработка</a:t>
            </a:r>
            <a:endParaRPr lang="ru-RU" sz="900" dirty="0">
              <a:latin typeface="Times New Roman"/>
              <a:ea typeface="Times New Roma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4487" y="2841496"/>
            <a:ext cx="8380340" cy="522342"/>
          </a:xfrm>
          <a:prstGeom prst="rect">
            <a:avLst/>
          </a:prstGeom>
          <a:solidFill>
            <a:schemeClr val="accent6">
              <a:lumMod val="20000"/>
              <a:lumOff val="80000"/>
              <a:alpha val="25000"/>
            </a:schemeClr>
          </a:solidFill>
          <a:ln>
            <a:solidFill>
              <a:srgbClr val="92D050"/>
            </a:solidFill>
          </a:ln>
        </p:spPr>
        <p:txBody>
          <a:bodyPr wrap="square" lIns="60089" tIns="30045" rIns="60089" bIns="30045">
            <a:spAutoFit/>
          </a:bodyPr>
          <a:lstStyle/>
          <a:p>
            <a:pPr algn="just"/>
            <a:r>
              <a:rPr lang="ru-RU" sz="1500" b="1" dirty="0" smtClean="0">
                <a:latin typeface="Times New Roman"/>
                <a:ea typeface="Times New Roman"/>
              </a:rPr>
              <a:t>«2301»</a:t>
            </a:r>
            <a:r>
              <a:rPr lang="ru-RU" sz="1500" b="1" dirty="0">
                <a:latin typeface="Times New Roman"/>
                <a:ea typeface="Times New Roman"/>
              </a:rPr>
              <a:t>	</a:t>
            </a:r>
            <a:r>
              <a:rPr lang="ru-RU" sz="1500" dirty="0">
                <a:latin typeface="Times New Roman"/>
                <a:ea typeface="Times New Roman"/>
              </a:rPr>
              <a:t>Суммы штрафов и неустойки, выплачиваемые организацией на основании решения суда за несоблюдение в добровольном порядке удовлетворения требований потребителей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84487" y="3435846"/>
            <a:ext cx="8380340" cy="291509"/>
          </a:xfrm>
          <a:prstGeom prst="rect">
            <a:avLst/>
          </a:prstGeom>
          <a:solidFill>
            <a:srgbClr val="F0F7FA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60089" tIns="30045" rIns="60089" bIns="30045">
            <a:spAutoFit/>
          </a:bodyPr>
          <a:lstStyle/>
          <a:p>
            <a:pPr algn="just"/>
            <a:r>
              <a:rPr lang="ru-RU" sz="1500" b="1" dirty="0" smtClean="0">
                <a:latin typeface="Times New Roman"/>
                <a:ea typeface="Times New Roman"/>
              </a:rPr>
              <a:t>«2611»</a:t>
            </a:r>
            <a:r>
              <a:rPr lang="ru-RU" sz="1500" b="1" dirty="0">
                <a:latin typeface="Times New Roman"/>
                <a:ea typeface="Times New Roman"/>
              </a:rPr>
              <a:t>	</a:t>
            </a:r>
            <a:r>
              <a:rPr lang="ru-RU" sz="1500" dirty="0">
                <a:latin typeface="Times New Roman"/>
                <a:ea typeface="Times New Roman"/>
              </a:rPr>
              <a:t>Сумма списанного в установленном порядке безнадежного долга с баланса организации</a:t>
            </a:r>
            <a:endParaRPr lang="ru-RU" sz="900" dirty="0">
              <a:latin typeface="Times New Roman"/>
              <a:ea typeface="Times New Roman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8330" y="3795886"/>
            <a:ext cx="8380340" cy="753174"/>
          </a:xfrm>
          <a:prstGeom prst="rect">
            <a:avLst/>
          </a:prstGeom>
          <a:solidFill>
            <a:schemeClr val="accent6">
              <a:lumMod val="20000"/>
              <a:lumOff val="80000"/>
              <a:alpha val="25000"/>
            </a:schemeClr>
          </a:solidFill>
          <a:ln>
            <a:solidFill>
              <a:srgbClr val="92D050"/>
            </a:solidFill>
          </a:ln>
        </p:spPr>
        <p:txBody>
          <a:bodyPr wrap="square" lIns="60089" tIns="30045" rIns="60089" bIns="30045">
            <a:spAutoFit/>
          </a:bodyPr>
          <a:lstStyle/>
          <a:p>
            <a:pPr algn="just"/>
            <a:r>
              <a:rPr lang="ru-RU" sz="1500" b="1" dirty="0" smtClean="0">
                <a:latin typeface="Times New Roman"/>
                <a:ea typeface="Times New Roman"/>
              </a:rPr>
              <a:t>«3023»</a:t>
            </a:r>
            <a:r>
              <a:rPr lang="ru-RU" sz="1500" b="1" dirty="0">
                <a:latin typeface="Times New Roman"/>
                <a:ea typeface="Times New Roman"/>
              </a:rPr>
              <a:t>	</a:t>
            </a:r>
            <a:r>
              <a:rPr lang="ru-RU" sz="1500" dirty="0">
                <a:latin typeface="Times New Roman"/>
                <a:ea typeface="Times New Roman"/>
              </a:rPr>
              <a:t>Сумма дохода в виде процента (купона) по обращающимся облигациям российских организаций, номинированным в рублях и эмитированным в период с 01.01.2017 по 31.12.2020  включительно</a:t>
            </a:r>
            <a:endParaRPr lang="ru-RU" sz="900" dirty="0"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427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306" y="405862"/>
            <a:ext cx="3210967" cy="4599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411510"/>
            <a:ext cx="3362848" cy="459352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774306" y="1923678"/>
            <a:ext cx="3227507" cy="19973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2201" tIns="31101" rIns="62201" bIns="3110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24"/>
          </a:p>
        </p:txBody>
      </p:sp>
      <p:sp>
        <p:nvSpPr>
          <p:cNvPr id="9" name="Прямоугольник 8"/>
          <p:cNvSpPr/>
          <p:nvPr/>
        </p:nvSpPr>
        <p:spPr>
          <a:xfrm flipV="1">
            <a:off x="4860755" y="2550842"/>
            <a:ext cx="1371523" cy="30893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2201" tIns="31101" rIns="62201" bIns="3110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24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4858414" y="4526437"/>
            <a:ext cx="1581000" cy="216023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2201" tIns="31101" rIns="62201" bIns="3110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24"/>
          </a:p>
        </p:txBody>
      </p:sp>
      <p:sp>
        <p:nvSpPr>
          <p:cNvPr id="14" name="Прямоугольник 13"/>
          <p:cNvSpPr/>
          <p:nvPr/>
        </p:nvSpPr>
        <p:spPr>
          <a:xfrm>
            <a:off x="2060998" y="4759135"/>
            <a:ext cx="1884741" cy="301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60" b="1" dirty="0">
                <a:solidFill>
                  <a:srgbClr val="C00000"/>
                </a:solidFill>
                <a:latin typeface="Calibri Light" panose="020F0302020204030204" pitchFamily="34" charset="0"/>
              </a:rPr>
              <a:t>До изменений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546517" y="4742460"/>
            <a:ext cx="1884741" cy="301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60" b="1" dirty="0">
                <a:solidFill>
                  <a:schemeClr val="tx2">
                    <a:lumMod val="75000"/>
                  </a:schemeClr>
                </a:solidFill>
                <a:latin typeface="Calibri Light" panose="020F0302020204030204" pitchFamily="34" charset="0"/>
              </a:rPr>
              <a:t>После изменений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395536" y="220671"/>
            <a:ext cx="8392170" cy="61072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6-НДФЛ 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ФНС России от 17.01.2018 № ММВ-7-11/18</a:t>
            </a:r>
            <a:r>
              <a:rPr lang="en-US" sz="11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1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604448" y="4876006"/>
            <a:ext cx="539552" cy="267494"/>
          </a:xfrm>
          <a:prstGeom prst="rect">
            <a:avLst/>
          </a:prstGeom>
          <a:solidFill>
            <a:srgbClr val="C80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677701" y="4904616"/>
            <a:ext cx="466299" cy="210274"/>
          </a:xfrm>
        </p:spPr>
        <p:txBody>
          <a:bodyPr/>
          <a:lstStyle/>
          <a:p>
            <a:r>
              <a:rPr lang="ru-RU" sz="1800" dirty="0" smtClean="0">
                <a:solidFill>
                  <a:schemeClr val="bg1">
                    <a:lumMod val="50000"/>
                  </a:schemeClr>
                </a:solidFill>
              </a:rPr>
              <a:t>8</a:t>
            </a:r>
            <a:endParaRPr lang="ru-RU" sz="1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47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2">
  <a:themeElements>
    <a:clrScheme name="FNS2">
      <a:dk1>
        <a:srgbClr val="FFFFFF"/>
      </a:dk1>
      <a:lt1>
        <a:srgbClr val="BFBFBF"/>
      </a:lt1>
      <a:dk2>
        <a:srgbClr val="1F497D"/>
      </a:dk2>
      <a:lt2>
        <a:srgbClr val="D8D8D8"/>
      </a:lt2>
      <a:accent1>
        <a:srgbClr val="0070C0"/>
      </a:accent1>
      <a:accent2>
        <a:srgbClr val="C00000"/>
      </a:accent2>
      <a:accent3>
        <a:srgbClr val="00B0F0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800080"/>
      </a:folHlink>
    </a:clrScheme>
    <a:fontScheme name="ФНС">
      <a:majorFont>
        <a:latin typeface="PF Din Text Cond Pro Medium"/>
        <a:ea typeface=""/>
        <a:cs typeface=""/>
      </a:majorFont>
      <a:minorFont>
        <a:latin typeface="PF Din Text Cond Pro Medium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3543</TotalTime>
  <Words>1064</Words>
  <Application>Microsoft Office PowerPoint</Application>
  <PresentationFormat>Экран (16:9)</PresentationFormat>
  <Paragraphs>142</Paragraphs>
  <Slides>15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Тема Office</vt:lpstr>
      <vt:lpstr>Тема12</vt:lpstr>
      <vt:lpstr>Лист</vt:lpstr>
      <vt:lpstr>Презентация PowerPoint</vt:lpstr>
      <vt:lpstr> Основные изменения по НДФЛ с 2018 года</vt:lpstr>
      <vt:lpstr>Изменения в части НДФЛ </vt:lpstr>
      <vt:lpstr>Презентация PowerPoint</vt:lpstr>
      <vt:lpstr>Презентация PowerPoint</vt:lpstr>
      <vt:lpstr>Презентация PowerPoint</vt:lpstr>
      <vt:lpstr>Презентация PowerPoint</vt:lpstr>
      <vt:lpstr>Изменения и дополнения к приказу ФНС России от 10.09.2015  № ММВ-7-11/387@ «Об утверждении кодов видов доходов и вычетов» (Приказ ФНС России от 24.10.2017 № ММВ-7-11/820@)</vt:lpstr>
      <vt:lpstr>Изменения Формы 6-НДФЛ (Приказ ФНС России от 17.01.2018 № ММВ-7-11/18@)   </vt:lpstr>
      <vt:lpstr>Изменения титульного листа Формы 6-НДФЛ   </vt:lpstr>
      <vt:lpstr>Изменения Формы 2-НДФЛ (Приказ ФНС России от 17.01.2018 № ММВ-7-11/19@)   </vt:lpstr>
      <vt:lpstr>Изменения Формы 2-НДФЛ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Сальников Дмитрий Сергеевич</dc:creator>
  <cp:lastModifiedBy>Вячеслав</cp:lastModifiedBy>
  <cp:revision>213</cp:revision>
  <cp:lastPrinted>2018-05-29T04:31:39Z</cp:lastPrinted>
  <dcterms:created xsi:type="dcterms:W3CDTF">2017-11-01T10:41:22Z</dcterms:created>
  <dcterms:modified xsi:type="dcterms:W3CDTF">2018-05-31T12:35:18Z</dcterms:modified>
</cp:coreProperties>
</file>