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4" r:id="rId1"/>
    <p:sldMasterId id="2147483677" r:id="rId2"/>
    <p:sldMasterId id="2147483690" r:id="rId3"/>
  </p:sldMasterIdLst>
  <p:notesMasterIdLst>
    <p:notesMasterId r:id="rId11"/>
  </p:notesMasterIdLst>
  <p:sldIdLst>
    <p:sldId id="258" r:id="rId4"/>
    <p:sldId id="283" r:id="rId5"/>
    <p:sldId id="284" r:id="rId6"/>
    <p:sldId id="285" r:id="rId7"/>
    <p:sldId id="286" r:id="rId8"/>
    <p:sldId id="287" r:id="rId9"/>
    <p:sldId id="281" r:id="rId10"/>
  </p:sldIdLst>
  <p:sldSz cx="9144000" cy="5143500" type="screen16x9"/>
  <p:notesSz cx="6858000" cy="9144000"/>
  <p:defaultTextStyle>
    <a:defPPr>
      <a:defRPr lang="ru-RU"/>
    </a:defPPr>
    <a:lvl1pPr marL="0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AA9"/>
    <a:srgbClr val="8D8C90"/>
    <a:srgbClr val="504F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70" autoAdjust="0"/>
    <p:restoredTop sz="94660"/>
  </p:normalViewPr>
  <p:slideViewPr>
    <p:cSldViewPr showGuides="1">
      <p:cViewPr>
        <p:scale>
          <a:sx n="75" d="100"/>
          <a:sy n="75" d="100"/>
        </p:scale>
        <p:origin x="-2238" y="-1104"/>
      </p:cViewPr>
      <p:guideLst>
        <p:guide orient="horz" pos="1620"/>
        <p:guide orient="horz" pos="2968"/>
        <p:guide orient="horz" pos="352"/>
        <p:guide orient="horz" pos="948"/>
        <p:guide pos="2880"/>
        <p:guide pos="385"/>
        <p:guide pos="1565"/>
        <p:guide pos="5193"/>
        <p:guide pos="40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31.05.2018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611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2588" y="685800"/>
            <a:ext cx="6096000" cy="3430588"/>
          </a:xfrm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7082" y="4345606"/>
            <a:ext cx="5483837" cy="411333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61950" y="360363"/>
            <a:ext cx="6094413" cy="3429000"/>
          </a:xfrm>
          <a:ln/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401999" y="3848713"/>
            <a:ext cx="6054003" cy="4114800"/>
          </a:xfrm>
        </p:spPr>
        <p:txBody>
          <a:bodyPr lIns="91385" tIns="45692" rIns="91385" bIns="45692">
            <a:normAutofit/>
          </a:bodyPr>
          <a:lstStyle/>
          <a:p>
            <a:pPr>
              <a:lnSpc>
                <a:spcPct val="90000"/>
              </a:lnSpc>
              <a:defRPr/>
            </a:pPr>
            <a:endParaRPr lang="ru-RU" dirty="0">
              <a:latin typeface="+mn-lt"/>
            </a:endParaRPr>
          </a:p>
        </p:txBody>
      </p:sp>
      <p:sp>
        <p:nvSpPr>
          <p:cNvPr id="43012" name="Номер слайда 3"/>
          <p:cNvSpPr txBox="1">
            <a:spLocks noGrp="1"/>
          </p:cNvSpPr>
          <p:nvPr/>
        </p:nvSpPr>
        <p:spPr bwMode="auto">
          <a:xfrm>
            <a:off x="3883852" y="8685331"/>
            <a:ext cx="297254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85" tIns="45692" rIns="91385" bIns="45692"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fld id="{0AB09BF2-F97B-4E7A-8D0D-95C97D9CABDF}" type="slidenum">
              <a:rPr lang="ru-RU" altLang="ru-RU" sz="1200">
                <a:solidFill>
                  <a:srgbClr val="000000"/>
                </a:solidFill>
              </a:rPr>
              <a:pPr algn="r" eaLnBrk="1" hangingPunct="1"/>
              <a:t>7</a:t>
            </a:fld>
            <a:endParaRPr lang="ru-RU" altLang="ru-RU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3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eaLnBrk="1" latinLnBrk="0" hangingPunct="1"/>
            <a:fld id="{C699CB88-5E1A-4FAC-892A-60949ACB1F6F}" type="datetimeFigureOut">
              <a:rPr lang="en-US" smtClean="0"/>
              <a:pPr eaLnBrk="1" latinLnBrk="0" hangingPunct="1"/>
              <a:t>5/31/2018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974DF9-AD47-4691-BA21-BBFCE3637A9A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36801996"/>
      </p:ext>
    </p:extLst>
  </p:cSld>
  <p:clrMapOvr>
    <a:masterClrMapping/>
  </p:clrMapOvr>
  <p:transition spd="slow" advClick="0" advTm="10000">
    <p:cover dir="r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4358524-75FA-4DFF-9D30-F97C17CE17A5}" type="datetime1">
              <a:rPr lang="ru-RU" smtClean="0"/>
              <a:pPr/>
              <a:t>31.05.2018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3646111"/>
      </p:ext>
    </p:extLst>
  </p:cSld>
  <p:clrMapOvr>
    <a:masterClrMapping/>
  </p:clrMapOvr>
  <p:transition spd="slow" advClick="0" advTm="10000">
    <p:cover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69B2CD-5EDF-45E0-A730-F2C3E6027E1D}" type="datetime1">
              <a:rPr lang="ru-RU" smtClean="0"/>
              <a:pPr/>
              <a:t>31.05.2018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568761"/>
      </p:ext>
    </p:extLst>
  </p:cSld>
  <p:clrMapOvr>
    <a:masterClrMapping/>
  </p:clrMapOvr>
  <p:transition spd="slow" advClick="0" advTm="10000">
    <p:cover dir="r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2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72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</p:cSld>
  <p:clrMapOvr>
    <a:masterClrMapping/>
  </p:clrMapOvr>
  <p:transition spd="slow" advClick="0" advTm="10000">
    <p:cover dir="rd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4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03"/>
            <a:ext cx="7548638" cy="946151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 advTm="10000">
    <p:cover dir="r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4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94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 advTm="10000">
    <p:cover dir="r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eaLnBrk="1" latinLnBrk="0" hangingPunct="1"/>
            <a:fld id="{C699CB88-5E1A-4FAC-892A-60949ACB1F6F}" type="datetimeFigureOut">
              <a:rPr lang="en-US" smtClean="0"/>
              <a:pPr eaLnBrk="1" latinLnBrk="0" hangingPunct="1"/>
              <a:t>5/31/2018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974DF9-AD47-4691-BA21-BBFCE3637A9A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042051279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eaLnBrk="1" latinLnBrk="0" hangingPunct="1"/>
            <a:fld id="{C699CB88-5E1A-4FAC-892A-60949ACB1F6F}" type="datetimeFigureOut">
              <a:rPr lang="en-US" smtClean="0"/>
              <a:pPr eaLnBrk="1" latinLnBrk="0" hangingPunct="1"/>
              <a:t>5/31/2018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3285568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eaLnBrk="1" latinLnBrk="0" hangingPunct="1"/>
            <a:fld id="{C699CB88-5E1A-4FAC-892A-60949ACB1F6F}" type="datetimeFigureOut">
              <a:rPr lang="en-US" smtClean="0"/>
              <a:pPr eaLnBrk="1" latinLnBrk="0" hangingPunct="1"/>
              <a:t>5/31/2018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974DF9-AD47-4691-BA21-BBFCE3637A9A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2"/>
            <a:ext cx="9144000" cy="51428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49301947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eaLnBrk="1" latinLnBrk="0" hangingPunct="1"/>
            <a:fld id="{C699CB88-5E1A-4FAC-892A-60949ACB1F6F}" type="datetimeFigureOut">
              <a:rPr lang="en-US" smtClean="0"/>
              <a:pPr eaLnBrk="1" latinLnBrk="0" hangingPunct="1"/>
              <a:t>5/31/2018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6333999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2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2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2D5A173-E5E4-4B86-BADB-BBB422306F42}" type="datetime1">
              <a:rPr lang="ru-RU" smtClean="0"/>
              <a:pPr/>
              <a:t>31.05.2018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974DF9-AD47-4691-BA21-BBFCE3637A9A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615863870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eaLnBrk="1" latinLnBrk="0" hangingPunct="1"/>
            <a:fld id="{C699CB88-5E1A-4FAC-892A-60949ACB1F6F}" type="datetimeFigureOut">
              <a:rPr lang="en-US" smtClean="0"/>
              <a:pPr eaLnBrk="1" latinLnBrk="0" hangingPunct="1"/>
              <a:t>5/31/2018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9484015"/>
      </p:ext>
    </p:extLst>
  </p:cSld>
  <p:clrMapOvr>
    <a:masterClrMapping/>
  </p:clrMapOvr>
  <p:transition spd="slow" advClick="0" advTm="10000">
    <p:cover dir="r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eaLnBrk="1" latinLnBrk="0" hangingPunct="1"/>
            <a:fld id="{C699CB88-5E1A-4FAC-892A-60949ACB1F6F}" type="datetimeFigureOut">
              <a:rPr lang="en-US" smtClean="0"/>
              <a:pPr eaLnBrk="1" latinLnBrk="0" hangingPunct="1"/>
              <a:t>5/31/2018</a:t>
            </a:fld>
            <a:endParaRPr 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5141474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7DEE4C3-B3F9-4492-AC4E-AEB8AB203703}" type="datetime1">
              <a:rPr lang="ru-RU" smtClean="0"/>
              <a:pPr/>
              <a:t>31.05.2018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974DF9-AD47-4691-BA21-BBFCE3637A9A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583864033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7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91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7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CC1266-D9B9-4642-A506-7317DD4ADF73}" type="datetime1">
              <a:rPr lang="ru-RU" smtClean="0"/>
              <a:pPr/>
              <a:t>31.05.2018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974DF9-AD47-4691-BA21-BBFCE3637A9A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516818613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6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E478A2D-CC43-4DD9-8CF9-DF5286C3CC1D}" type="datetime1">
              <a:rPr lang="ru-RU" smtClean="0"/>
              <a:pPr/>
              <a:t>31.05.2018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029713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4358524-75FA-4DFF-9D30-F97C17CE17A5}" type="datetime1">
              <a:rPr lang="ru-RU" smtClean="0"/>
              <a:pPr/>
              <a:t>31.05.2018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5771830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69B2CD-5EDF-45E0-A730-F2C3E6027E1D}" type="datetime1">
              <a:rPr lang="ru-RU" smtClean="0"/>
              <a:pPr/>
              <a:t>31.05.2018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8319137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eaLnBrk="1" latinLnBrk="0" hangingPunct="1"/>
            <a:fld id="{C699CB88-5E1A-4FAC-892A-60949ACB1F6F}" type="datetimeFigureOut">
              <a:rPr lang="en-US" smtClean="0"/>
              <a:pPr eaLnBrk="1" latinLnBrk="0" hangingPunct="1"/>
              <a:t>5/31/2018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974DF9-AD47-4691-BA21-BBFCE3637A9A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36801996"/>
      </p:ext>
    </p:extLst>
  </p:cSld>
  <p:clrMapOvr>
    <a:masterClrMapping/>
  </p:clrMapOvr>
  <p:transition spd="slow" advClick="0" advTm="10000">
    <p:cover dir="rd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eaLnBrk="1" latinLnBrk="0" hangingPunct="1"/>
            <a:fld id="{C699CB88-5E1A-4FAC-892A-60949ACB1F6F}" type="datetimeFigureOut">
              <a:rPr lang="en-US" smtClean="0"/>
              <a:pPr eaLnBrk="1" latinLnBrk="0" hangingPunct="1"/>
              <a:t>5/31/2018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9484015"/>
      </p:ext>
    </p:extLst>
  </p:cSld>
  <p:clrMapOvr>
    <a:masterClrMapping/>
  </p:clrMapOvr>
  <p:transition spd="slow" advClick="0" advTm="10000">
    <p:cover dir="rd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eaLnBrk="1" latinLnBrk="0" hangingPunct="1"/>
            <a:fld id="{C699CB88-5E1A-4FAC-892A-60949ACB1F6F}" type="datetimeFigureOut">
              <a:rPr lang="en-US" smtClean="0"/>
              <a:pPr eaLnBrk="1" latinLnBrk="0" hangingPunct="1"/>
              <a:t>5/31/2018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974DF9-AD47-4691-BA21-BBFCE3637A9A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2"/>
            <a:ext cx="9144000" cy="51428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2268354"/>
      </p:ext>
    </p:extLst>
  </p:cSld>
  <p:clrMapOvr>
    <a:masterClrMapping/>
  </p:clrMapOvr>
  <p:transition spd="slow" advClick="0" advTm="10000">
    <p:cover dir="rd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eaLnBrk="1" latinLnBrk="0" hangingPunct="1"/>
            <a:fld id="{C699CB88-5E1A-4FAC-892A-60949ACB1F6F}" type="datetimeFigureOut">
              <a:rPr lang="en-US" smtClean="0"/>
              <a:pPr eaLnBrk="1" latinLnBrk="0" hangingPunct="1"/>
              <a:t>5/31/2018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464881"/>
      </p:ext>
    </p:extLst>
  </p:cSld>
  <p:clrMapOvr>
    <a:masterClrMapping/>
  </p:clrMapOvr>
  <p:transition spd="slow" advClick="0" advTm="10000">
    <p:cover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eaLnBrk="1" latinLnBrk="0" hangingPunct="1"/>
            <a:fld id="{C699CB88-5E1A-4FAC-892A-60949ACB1F6F}" type="datetimeFigureOut">
              <a:rPr lang="en-US" smtClean="0"/>
              <a:pPr eaLnBrk="1" latinLnBrk="0" hangingPunct="1"/>
              <a:t>5/31/2018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974DF9-AD47-4691-BA21-BBFCE3637A9A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2"/>
            <a:ext cx="9144000" cy="51428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2268354"/>
      </p:ext>
    </p:extLst>
  </p:cSld>
  <p:clrMapOvr>
    <a:masterClrMapping/>
  </p:clrMapOvr>
  <p:transition spd="slow" advClick="0" advTm="10000">
    <p:cover dir="rd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2D5A173-E5E4-4B86-BADB-BBB422306F42}" type="datetime1">
              <a:rPr lang="ru-RU" smtClean="0"/>
              <a:pPr/>
              <a:t>31.05.2018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974DF9-AD47-4691-BA21-BBFCE3637A9A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935742556"/>
      </p:ext>
    </p:extLst>
  </p:cSld>
  <p:clrMapOvr>
    <a:masterClrMapping/>
  </p:clrMapOvr>
  <p:transition spd="slow" advClick="0" advTm="10000">
    <p:cover dir="rd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eaLnBrk="1" latinLnBrk="0" hangingPunct="1"/>
            <a:fld id="{C699CB88-5E1A-4FAC-892A-60949ACB1F6F}" type="datetimeFigureOut">
              <a:rPr lang="en-US" smtClean="0"/>
              <a:pPr eaLnBrk="1" latinLnBrk="0" hangingPunct="1"/>
              <a:t>5/31/2018</a:t>
            </a:fld>
            <a:endParaRPr 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2441528"/>
      </p:ext>
    </p:extLst>
  </p:cSld>
  <p:clrMapOvr>
    <a:masterClrMapping/>
  </p:clrMapOvr>
  <p:transition spd="slow" advClick="0" advTm="10000">
    <p:cover dir="rd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7DEE4C3-B3F9-4492-AC4E-AEB8AB203703}" type="datetime1">
              <a:rPr lang="ru-RU" smtClean="0"/>
              <a:pPr/>
              <a:t>31.05.2018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974DF9-AD47-4691-BA21-BBFCE3637A9A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649665889"/>
      </p:ext>
    </p:extLst>
  </p:cSld>
  <p:clrMapOvr>
    <a:masterClrMapping/>
  </p:clrMapOvr>
  <p:transition spd="slow" advClick="0" advTm="10000">
    <p:cover dir="rd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CC1266-D9B9-4642-A506-7317DD4ADF73}" type="datetime1">
              <a:rPr lang="ru-RU" smtClean="0"/>
              <a:pPr/>
              <a:t>31.05.2018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974DF9-AD47-4691-BA21-BBFCE3637A9A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565727577"/>
      </p:ext>
    </p:extLst>
  </p:cSld>
  <p:clrMapOvr>
    <a:masterClrMapping/>
  </p:clrMapOvr>
  <p:transition spd="slow" advClick="0" advTm="10000">
    <p:cover dir="rd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E478A2D-CC43-4DD9-8CF9-DF5286C3CC1D}" type="datetime1">
              <a:rPr lang="ru-RU" smtClean="0"/>
              <a:pPr/>
              <a:t>31.05.2018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648070"/>
      </p:ext>
    </p:extLst>
  </p:cSld>
  <p:clrMapOvr>
    <a:masterClrMapping/>
  </p:clrMapOvr>
  <p:transition spd="slow" advClick="0" advTm="10000">
    <p:cover dir="rd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4358524-75FA-4DFF-9D30-F97C17CE17A5}" type="datetime1">
              <a:rPr lang="ru-RU" smtClean="0"/>
              <a:pPr/>
              <a:t>31.05.2018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3646111"/>
      </p:ext>
    </p:extLst>
  </p:cSld>
  <p:clrMapOvr>
    <a:masterClrMapping/>
  </p:clrMapOvr>
  <p:transition spd="slow" advClick="0" advTm="10000">
    <p:cover dir="rd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69B2CD-5EDF-45E0-A730-F2C3E6027E1D}" type="datetime1">
              <a:rPr lang="ru-RU" smtClean="0"/>
              <a:pPr/>
              <a:t>31.05.2018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568761"/>
      </p:ext>
    </p:extLst>
  </p:cSld>
  <p:clrMapOvr>
    <a:masterClrMapping/>
  </p:clrMapOvr>
  <p:transition spd="slow" advClick="0" advTm="10000">
    <p:cover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eaLnBrk="1" latinLnBrk="0" hangingPunct="1"/>
            <a:fld id="{C699CB88-5E1A-4FAC-892A-60949ACB1F6F}" type="datetimeFigureOut">
              <a:rPr lang="en-US" smtClean="0"/>
              <a:pPr eaLnBrk="1" latinLnBrk="0" hangingPunct="1"/>
              <a:t>5/31/2018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464881"/>
      </p:ext>
    </p:extLst>
  </p:cSld>
  <p:clrMapOvr>
    <a:masterClrMapping/>
  </p:clrMapOvr>
  <p:transition spd="slow" advClick="0" advTm="10000">
    <p:cover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2D5A173-E5E4-4B86-BADB-BBB422306F42}" type="datetime1">
              <a:rPr lang="ru-RU" smtClean="0"/>
              <a:pPr/>
              <a:t>31.05.2018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974DF9-AD47-4691-BA21-BBFCE3637A9A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935742556"/>
      </p:ext>
    </p:extLst>
  </p:cSld>
  <p:clrMapOvr>
    <a:masterClrMapping/>
  </p:clrMapOvr>
  <p:transition spd="slow" advClick="0" advTm="10000">
    <p:cover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eaLnBrk="1" latinLnBrk="0" hangingPunct="1"/>
            <a:fld id="{C699CB88-5E1A-4FAC-892A-60949ACB1F6F}" type="datetimeFigureOut">
              <a:rPr lang="en-US" smtClean="0"/>
              <a:pPr eaLnBrk="1" latinLnBrk="0" hangingPunct="1"/>
              <a:t>5/31/2018</a:t>
            </a:fld>
            <a:endParaRPr 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2441528"/>
      </p:ext>
    </p:extLst>
  </p:cSld>
  <p:clrMapOvr>
    <a:masterClrMapping/>
  </p:clrMapOvr>
  <p:transition spd="slow" advClick="0" advTm="10000">
    <p:cover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7DEE4C3-B3F9-4492-AC4E-AEB8AB203703}" type="datetime1">
              <a:rPr lang="ru-RU" smtClean="0"/>
              <a:pPr/>
              <a:t>31.05.2018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974DF9-AD47-4691-BA21-BBFCE3637A9A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649665889"/>
      </p:ext>
    </p:extLst>
  </p:cSld>
  <p:clrMapOvr>
    <a:masterClrMapping/>
  </p:clrMapOvr>
  <p:transition spd="slow" advClick="0" advTm="10000">
    <p:cover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92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CC1266-D9B9-4642-A506-7317DD4ADF73}" type="datetime1">
              <a:rPr lang="ru-RU" smtClean="0"/>
              <a:pPr/>
              <a:t>31.05.2018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974DF9-AD47-4691-BA21-BBFCE3637A9A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565727577"/>
      </p:ext>
    </p:extLst>
  </p:cSld>
  <p:clrMapOvr>
    <a:masterClrMapping/>
  </p:clrMapOvr>
  <p:transition spd="slow" advClick="0" advTm="10000">
    <p:cover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7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E478A2D-CC43-4DD9-8CF9-DF5286C3CC1D}" type="datetime1">
              <a:rPr lang="ru-RU" smtClean="0"/>
              <a:pPr/>
              <a:t>31.05.2018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648070"/>
      </p:ext>
    </p:extLst>
  </p:cSld>
  <p:clrMapOvr>
    <a:masterClrMapping/>
  </p:clrMapOvr>
  <p:transition spd="slow" advClick="0" advTm="10000">
    <p:cover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4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7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461EDECA-DAED-49E8-AB44-A10369DCE766}" type="datetime1">
              <a:rPr lang="ru-RU" smtClean="0"/>
              <a:pPr/>
              <a:t>31.05.2018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7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7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60" r:id="rId12"/>
    <p:sldLayoutId id="2147483650" r:id="rId13"/>
    <p:sldLayoutId id="2147483662" r:id="rId14"/>
  </p:sldLayoutIdLst>
  <p:transition spd="slow" advClick="0" advTm="10000">
    <p:cover dir="rd"/>
  </p:transition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PF Din Text Cond Pro Medium" pitchFamily="2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PF Din Text Cond Pro Medium" pitchFamily="2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PF Din Text Cond Pro Medium" pitchFamily="2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PF Din Text Cond Pro Medium" pitchFamily="2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461EDECA-DAED-49E8-AB44-A10369DCE766}" type="datetime1">
              <a:rPr lang="ru-RU" smtClean="0"/>
              <a:pPr/>
              <a:t>31.05.2018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ransition spd="slow">
    <p:cover dir="rd"/>
  </p:transition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PF Din Text Cond Pro Medium" pitchFamily="2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PF Din Text Cond Pro Medium" pitchFamily="2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PF Din Text Cond Pro Medium" pitchFamily="2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PF Din Text Cond Pro Medium" pitchFamily="2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461EDECA-DAED-49E8-AB44-A10369DCE766}" type="datetime1">
              <a:rPr lang="ru-RU" smtClean="0"/>
              <a:pPr/>
              <a:t>31.05.2018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ransition spd="slow" advClick="0" advTm="10000">
    <p:cover dir="rd"/>
  </p:transition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PF Din Text Cond Pro Medium" pitchFamily="2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PF Din Text Cond Pro Medium" pitchFamily="2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PF Din Text Cond Pro Medium" pitchFamily="2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PF Din Text Cond Pro Medium" pitchFamily="2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8531" name="Rectangle 3"/>
          <p:cNvSpPr>
            <a:spLocks noChangeArrowheads="1"/>
          </p:cNvSpPr>
          <p:nvPr/>
        </p:nvSpPr>
        <p:spPr bwMode="auto">
          <a:xfrm>
            <a:off x="107956" y="3705225"/>
            <a:ext cx="8964613" cy="971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5680" tIns="47837" rIns="95680" bIns="47837" anchor="ctr"/>
          <a:lstStyle/>
          <a:p>
            <a:pPr algn="ctr" defTabSz="958850">
              <a:lnSpc>
                <a:spcPct val="90000"/>
              </a:lnSpc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endParaRPr lang="ru-RU" sz="2500" b="1" dirty="0">
              <a:latin typeface="+mj-lt"/>
              <a:cs typeface="+mn-cs"/>
            </a:endParaRPr>
          </a:p>
        </p:txBody>
      </p:sp>
      <p:sp>
        <p:nvSpPr>
          <p:cNvPr id="918532" name="Rectangle 4"/>
          <p:cNvSpPr>
            <a:spLocks noChangeArrowheads="1"/>
          </p:cNvSpPr>
          <p:nvPr/>
        </p:nvSpPr>
        <p:spPr bwMode="auto">
          <a:xfrm>
            <a:off x="323856" y="1007270"/>
            <a:ext cx="8639175" cy="80843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5680" tIns="47837" rIns="95680" bIns="47837" anchor="ctr"/>
          <a:lstStyle/>
          <a:p>
            <a:pPr algn="ctr" defTabSz="958850">
              <a:defRPr/>
            </a:pPr>
            <a:endParaRPr lang="ru-RU" sz="5200" dirty="0">
              <a:latin typeface="+mj-lt"/>
              <a:cs typeface="+mn-cs"/>
            </a:endParaRP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215109" y="2337724"/>
            <a:ext cx="871378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914239">
              <a:defRPr/>
            </a:pPr>
            <a:r>
              <a:rPr lang="ru-RU" sz="3200" cap="all" dirty="0"/>
              <a:t>Электронный сервис</a:t>
            </a:r>
          </a:p>
          <a:p>
            <a:pPr algn="ctr" defTabSz="914239">
              <a:defRPr/>
            </a:pPr>
            <a:r>
              <a:rPr lang="ru-RU" sz="3200" cap="all" dirty="0"/>
              <a:t>«Прозрачный бизнес»</a:t>
            </a:r>
          </a:p>
        </p:txBody>
      </p:sp>
      <p:pic>
        <p:nvPicPr>
          <p:cNvPr id="6150" name="Picture 9" descr="триколор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81039"/>
            <a:ext cx="395288" cy="551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13" descr="новый герб обводка 35x3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9247" y="465538"/>
            <a:ext cx="1205507" cy="1242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4"/>
          <p:cNvSpPr txBox="1">
            <a:spLocks noChangeArrowheads="1"/>
          </p:cNvSpPr>
          <p:nvPr/>
        </p:nvSpPr>
        <p:spPr>
          <a:xfrm>
            <a:off x="685800" y="1707655"/>
            <a:ext cx="7772400" cy="70246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F Din Text Cond Pro Medium" pitchFamily="2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F Din Text Cond Pro Medium" pitchFamily="2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F Din Text Cond Pro Medium" pitchFamily="2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F Din Text Cond Pro Medium" pitchFamily="2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altLang="ru-RU" sz="1400" b="1" dirty="0" smtClean="0">
                <a:latin typeface="Arial" pitchFamily="34" charset="0"/>
                <a:cs typeface="Arial" pitchFamily="34" charset="0"/>
              </a:rPr>
              <a:t>УФНС РОССИИ</a:t>
            </a:r>
            <a:br>
              <a:rPr lang="ru-RU" altLang="ru-RU" sz="1400" b="1" dirty="0" smtClean="0">
                <a:latin typeface="Arial" pitchFamily="34" charset="0"/>
                <a:cs typeface="Arial" pitchFamily="34" charset="0"/>
              </a:rPr>
            </a:br>
            <a:r>
              <a:rPr lang="ru-RU" altLang="ru-RU" sz="1400" b="1" dirty="0" smtClean="0">
                <a:latin typeface="Arial" pitchFamily="34" charset="0"/>
                <a:cs typeface="Arial" pitchFamily="34" charset="0"/>
              </a:rPr>
              <a:t>ПО ТЮМЕНСКОЙ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4195359031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8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8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8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8531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375802"/>
            <a:ext cx="8208912" cy="1385858"/>
          </a:xfrm>
        </p:spPr>
        <p:txBody>
          <a:bodyPr>
            <a:noAutofit/>
          </a:bodyPr>
          <a:lstStyle/>
          <a:p>
            <a:pPr algn="l"/>
            <a:r>
              <a:rPr lang="ru-RU" sz="2200" dirty="0" smtClean="0"/>
              <a:t>Сервис «Прозрачный бизнес»  </a:t>
            </a:r>
            <a:br>
              <a:rPr lang="ru-RU" sz="2200" dirty="0" smtClean="0"/>
            </a:br>
            <a:r>
              <a:rPr lang="ru-RU" sz="2200" dirty="0" smtClean="0"/>
              <a:t>ведется ФНС России, является общедоступным  и размещается на официальном сайте ФНС России</a:t>
            </a:r>
            <a:br>
              <a:rPr lang="ru-RU" sz="2200" dirty="0" smtClean="0"/>
            </a:br>
            <a:r>
              <a:rPr lang="ru-RU" sz="2200" dirty="0" smtClean="0"/>
              <a:t>                                                         (</a:t>
            </a:r>
            <a:r>
              <a:rPr lang="en-US" sz="2200" dirty="0" smtClean="0"/>
              <a:t>www.nalog.ru)</a:t>
            </a:r>
            <a:r>
              <a:rPr lang="ru-RU" sz="2200" dirty="0" smtClean="0"/>
              <a:t>                 </a:t>
            </a:r>
            <a:endParaRPr lang="ru-RU" sz="220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39552" y="2031690"/>
            <a:ext cx="8136904" cy="1998222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>
                <a:latin typeface="+mj-lt"/>
              </a:rPr>
              <a:t>Информация о юридических лицах вносится в реестр автоматически на основании сведений ЕГРЮЛ, ЕГРИП и данных налогового учета, имеющихся в ФНС России</a:t>
            </a:r>
            <a:endParaRPr lang="ru-RU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02378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1059582"/>
            <a:ext cx="7776864" cy="3510390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dirty="0" smtClean="0">
                <a:latin typeface="+mj-lt"/>
              </a:rPr>
              <a:t>Первое размещение набора открытых данных о организациях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C00000"/>
                </a:solidFill>
                <a:latin typeface="+mj-lt"/>
              </a:rPr>
              <a:t>1 июня 2018 года </a:t>
            </a:r>
          </a:p>
          <a:p>
            <a:pPr algn="ctr"/>
            <a:endParaRPr lang="ru-RU" dirty="0"/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Источник: 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пункт 1.1 статьи 102 Налогового кодекса Российской Федерации</a:t>
            </a:r>
          </a:p>
          <a:p>
            <a:pPr marL="0" indent="0">
              <a:buNone/>
            </a:pPr>
            <a:r>
              <a:rPr lang="ru-RU" sz="2400" b="1" dirty="0">
                <a:solidFill>
                  <a:schemeClr val="tx1"/>
                </a:solidFill>
              </a:rPr>
              <a:t>п</a:t>
            </a:r>
            <a:r>
              <a:rPr lang="ru-RU" sz="2400" b="1" dirty="0" smtClean="0">
                <a:solidFill>
                  <a:schemeClr val="tx1"/>
                </a:solidFill>
              </a:rPr>
              <a:t>риказ ФНС России от 29 декабря 2016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№ ММВ-7-14/729</a:t>
            </a:r>
            <a:r>
              <a:rPr lang="en-US" sz="2400" b="1" dirty="0" smtClean="0">
                <a:solidFill>
                  <a:schemeClr val="tx1"/>
                </a:solidFill>
              </a:rPr>
              <a:t>@</a:t>
            </a:r>
            <a:endParaRPr lang="ru-RU" sz="2400" b="1" dirty="0" smtClean="0">
              <a:solidFill>
                <a:schemeClr val="tx1"/>
              </a:solidFill>
            </a:endParaRPr>
          </a:p>
          <a:p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204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1437624"/>
            <a:ext cx="7776864" cy="3510390"/>
          </a:xfrm>
        </p:spPr>
        <p:txBody>
          <a:bodyPr>
            <a:normAutofit fontScale="62500" lnSpcReduction="20000"/>
          </a:bodyPr>
          <a:lstStyle/>
          <a:p>
            <a:pPr marL="1004441" lvl="0" indent="-685800">
              <a:buFont typeface="Wingdings" pitchFamily="2" charset="2"/>
              <a:buChar char="§"/>
            </a:pPr>
            <a:r>
              <a:rPr lang="ru-RU" sz="46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о среднесписочной численности работников </a:t>
            </a:r>
            <a:r>
              <a:rPr lang="ru-RU" sz="46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организации за календарный год;</a:t>
            </a:r>
            <a:endParaRPr lang="ru-RU" sz="46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pPr marL="1004441" lvl="0" indent="-685800">
              <a:buFont typeface="Wingdings" pitchFamily="2" charset="2"/>
              <a:buChar char="§"/>
            </a:pPr>
            <a:r>
              <a:rPr lang="ru-RU" sz="46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о</a:t>
            </a:r>
            <a:r>
              <a:rPr lang="ru-RU" sz="46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 суммах доходов и расходов по данным  </a:t>
            </a:r>
            <a:r>
              <a:rPr lang="ru-RU" sz="46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бухгалтерской (финансовой) отчетности </a:t>
            </a:r>
            <a:r>
              <a:rPr lang="ru-RU" sz="46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за год;</a:t>
            </a:r>
            <a:endParaRPr lang="ru-RU" sz="46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pPr marL="1004441" lvl="0" indent="-685800">
              <a:buFont typeface="Wingdings" pitchFamily="2" charset="2"/>
              <a:buChar char="§"/>
            </a:pPr>
            <a:r>
              <a:rPr lang="ru-RU" sz="46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об уплаченных организацией в календарном году суммах налогов и сборов (</a:t>
            </a:r>
            <a:r>
              <a:rPr lang="ru-RU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за исключением сумм налогов, уплаченных в связи с ввозом  товаров на территорию Евразийского экономического союза, а также сумм налогов, уплаченных налоговым агентом).</a:t>
            </a:r>
            <a:endParaRPr lang="ru-RU" sz="46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endParaRPr lang="ru-RU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2634" y="375802"/>
            <a:ext cx="8213862" cy="829352"/>
          </a:xfrm>
        </p:spPr>
        <p:txBody>
          <a:bodyPr>
            <a:noAutofit/>
          </a:bodyPr>
          <a:lstStyle/>
          <a:p>
            <a:pPr algn="l"/>
            <a:r>
              <a:rPr lang="ru-RU" sz="2800" dirty="0" smtClean="0">
                <a:solidFill>
                  <a:srgbClr val="005AA9"/>
                </a:solidFill>
              </a:rPr>
              <a:t>Ежегодно обновляемые данные: </a:t>
            </a:r>
            <a:br>
              <a:rPr lang="ru-RU" sz="2800" dirty="0" smtClean="0">
                <a:solidFill>
                  <a:srgbClr val="005AA9"/>
                </a:solidFill>
              </a:rPr>
            </a:br>
            <a:r>
              <a:rPr lang="ru-RU" sz="2800" dirty="0" smtClean="0">
                <a:solidFill>
                  <a:srgbClr val="005AA9"/>
                </a:solidFill>
              </a:rPr>
              <a:t>(</a:t>
            </a:r>
            <a:r>
              <a:rPr lang="ru-RU" sz="2400" dirty="0" smtClean="0">
                <a:solidFill>
                  <a:srgbClr val="005AA9"/>
                </a:solidFill>
              </a:rPr>
              <a:t>в рассматриваемом случае – данные за 2017 год</a:t>
            </a:r>
            <a:r>
              <a:rPr lang="ru-RU" sz="2800" dirty="0" smtClean="0">
                <a:solidFill>
                  <a:srgbClr val="005AA9"/>
                </a:solidFill>
              </a:rPr>
              <a:t>)</a:t>
            </a:r>
            <a:endParaRPr lang="ru-RU" sz="2800" dirty="0">
              <a:solidFill>
                <a:srgbClr val="005AA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428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1437624"/>
            <a:ext cx="8352928" cy="3510390"/>
          </a:xfrm>
        </p:spPr>
        <p:txBody>
          <a:bodyPr>
            <a:normAutofit fontScale="62500" lnSpcReduction="20000"/>
          </a:bodyPr>
          <a:lstStyle/>
          <a:p>
            <a:pPr marL="1004441" lvl="0" indent="-685800">
              <a:buFont typeface="Wingdings" pitchFamily="2" charset="2"/>
              <a:buChar char="§"/>
            </a:pPr>
            <a:r>
              <a:rPr lang="ru-RU" sz="4600" dirty="0">
                <a:solidFill>
                  <a:schemeClr val="tx2">
                    <a:lumMod val="85000"/>
                    <a:lumOff val="15000"/>
                  </a:schemeClr>
                </a:solidFill>
              </a:rPr>
              <a:t>о </a:t>
            </a:r>
            <a:r>
              <a:rPr lang="ru-RU" sz="4600" dirty="0" smtClean="0">
                <a:solidFill>
                  <a:schemeClr val="tx2">
                    <a:lumMod val="85000"/>
                    <a:lumOff val="15000"/>
                  </a:schemeClr>
                </a:solidFill>
              </a:rPr>
              <a:t>суммах недоимки и задолженности по пеням и штрафам;</a:t>
            </a:r>
            <a:endParaRPr lang="ru-RU" sz="4600" dirty="0">
              <a:solidFill>
                <a:schemeClr val="tx2">
                  <a:lumMod val="85000"/>
                  <a:lumOff val="15000"/>
                </a:schemeClr>
              </a:solidFill>
            </a:endParaRPr>
          </a:p>
          <a:p>
            <a:pPr marL="1004441" lvl="0" indent="-685800">
              <a:buFont typeface="Wingdings" pitchFamily="2" charset="2"/>
              <a:buChar char="§"/>
            </a:pPr>
            <a:r>
              <a:rPr lang="ru-RU" sz="4600" dirty="0">
                <a:solidFill>
                  <a:schemeClr val="tx2">
                    <a:lumMod val="85000"/>
                    <a:lumOff val="15000"/>
                  </a:schemeClr>
                </a:solidFill>
              </a:rPr>
              <a:t>о</a:t>
            </a:r>
            <a:r>
              <a:rPr lang="ru-RU" sz="4600" dirty="0" smtClean="0">
                <a:solidFill>
                  <a:schemeClr val="tx2">
                    <a:lumMod val="85000"/>
                    <a:lumOff val="15000"/>
                  </a:schemeClr>
                </a:solidFill>
              </a:rPr>
              <a:t> налоговых правонарушениях и мерах ответственности за их совершение;</a:t>
            </a:r>
            <a:endParaRPr lang="ru-RU" sz="4600" dirty="0">
              <a:solidFill>
                <a:schemeClr val="tx2">
                  <a:lumMod val="85000"/>
                  <a:lumOff val="15000"/>
                </a:schemeClr>
              </a:solidFill>
            </a:endParaRPr>
          </a:p>
          <a:p>
            <a:pPr marL="1004441" lvl="0" indent="-685800">
              <a:buFont typeface="Wingdings" pitchFamily="2" charset="2"/>
              <a:buChar char="§"/>
            </a:pPr>
            <a:r>
              <a:rPr lang="ru-RU" sz="4600" dirty="0">
                <a:solidFill>
                  <a:schemeClr val="tx2">
                    <a:lumMod val="85000"/>
                    <a:lumOff val="15000"/>
                  </a:schemeClr>
                </a:solidFill>
              </a:rPr>
              <a:t>о</a:t>
            </a:r>
            <a:r>
              <a:rPr lang="ru-RU" sz="4600" dirty="0" smtClean="0">
                <a:solidFill>
                  <a:schemeClr val="tx2">
                    <a:lumMod val="85000"/>
                    <a:lumOff val="15000"/>
                  </a:schemeClr>
                </a:solidFill>
              </a:rPr>
              <a:t> специальных налоговых режимах, применяемых налогоплательщиками;</a:t>
            </a:r>
          </a:p>
          <a:p>
            <a:pPr marL="1004441" lvl="0" indent="-685800">
              <a:buFont typeface="Wingdings" pitchFamily="2" charset="2"/>
              <a:buChar char="§"/>
            </a:pPr>
            <a:r>
              <a:rPr lang="ru-RU" sz="4600" dirty="0">
                <a:solidFill>
                  <a:schemeClr val="tx2">
                    <a:lumMod val="85000"/>
                    <a:lumOff val="15000"/>
                  </a:schemeClr>
                </a:solidFill>
              </a:rPr>
              <a:t>о</a:t>
            </a:r>
            <a:r>
              <a:rPr lang="ru-RU" sz="4600" dirty="0" smtClean="0">
                <a:solidFill>
                  <a:schemeClr val="tx2">
                    <a:lumMod val="85000"/>
                    <a:lumOff val="15000"/>
                  </a:schemeClr>
                </a:solidFill>
              </a:rPr>
              <a:t>б участии налогоплательщика в консолидированной группе налогоплательщиков.</a:t>
            </a:r>
            <a:endParaRPr lang="ru-RU" dirty="0">
              <a:solidFill>
                <a:schemeClr val="tx2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2634" y="375802"/>
            <a:ext cx="8213862" cy="829352"/>
          </a:xfrm>
        </p:spPr>
        <p:txBody>
          <a:bodyPr>
            <a:noAutofit/>
          </a:bodyPr>
          <a:lstStyle/>
          <a:p>
            <a:pPr algn="l"/>
            <a:r>
              <a:rPr lang="ru-RU" sz="2800" dirty="0" smtClean="0">
                <a:solidFill>
                  <a:srgbClr val="005AA9"/>
                </a:solidFill>
              </a:rPr>
              <a:t>Ежемесячно  обновляемые данные: </a:t>
            </a:r>
            <a:br>
              <a:rPr lang="ru-RU" sz="2800" dirty="0" smtClean="0">
                <a:solidFill>
                  <a:srgbClr val="005AA9"/>
                </a:solidFill>
              </a:rPr>
            </a:br>
            <a:r>
              <a:rPr lang="ru-RU" sz="2800" dirty="0" smtClean="0">
                <a:solidFill>
                  <a:srgbClr val="005AA9"/>
                </a:solidFill>
              </a:rPr>
              <a:t>(</a:t>
            </a:r>
            <a:r>
              <a:rPr lang="ru-RU" sz="2400" dirty="0" smtClean="0">
                <a:solidFill>
                  <a:srgbClr val="005AA9"/>
                </a:solidFill>
              </a:rPr>
              <a:t>в рассматриваемом случае – данные за 2017 год</a:t>
            </a:r>
            <a:r>
              <a:rPr lang="ru-RU" sz="2800" dirty="0" smtClean="0">
                <a:solidFill>
                  <a:srgbClr val="005AA9"/>
                </a:solidFill>
              </a:rPr>
              <a:t>)</a:t>
            </a:r>
            <a:endParaRPr lang="ru-RU" sz="2800" dirty="0">
              <a:solidFill>
                <a:srgbClr val="005AA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3467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1437624"/>
            <a:ext cx="8352928" cy="3510390"/>
          </a:xfrm>
        </p:spPr>
        <p:txBody>
          <a:bodyPr>
            <a:normAutofit fontScale="62500" lnSpcReduction="20000"/>
          </a:bodyPr>
          <a:lstStyle/>
          <a:p>
            <a:pPr marL="1004441" lvl="0" indent="-685800">
              <a:buFont typeface="Wingdings" pitchFamily="2" charset="2"/>
              <a:buChar char="§"/>
            </a:pPr>
            <a:r>
              <a:rPr lang="ru-RU" sz="4600" dirty="0" smtClean="0">
                <a:solidFill>
                  <a:schemeClr val="tx2">
                    <a:lumMod val="85000"/>
                    <a:lumOff val="15000"/>
                  </a:schemeClr>
                </a:solidFill>
              </a:rPr>
              <a:t>о полном и сокращенном наименовании организации;</a:t>
            </a:r>
            <a:endParaRPr lang="en-US" sz="4600" dirty="0" smtClean="0">
              <a:solidFill>
                <a:schemeClr val="tx2">
                  <a:lumMod val="85000"/>
                  <a:lumOff val="15000"/>
                </a:schemeClr>
              </a:solidFill>
            </a:endParaRPr>
          </a:p>
          <a:p>
            <a:pPr marL="1004441" lvl="0" indent="-685800">
              <a:buFont typeface="Wingdings" pitchFamily="2" charset="2"/>
              <a:buChar char="§"/>
            </a:pPr>
            <a:r>
              <a:rPr lang="ru-RU" sz="4600" dirty="0">
                <a:solidFill>
                  <a:schemeClr val="tx2">
                    <a:lumMod val="85000"/>
                    <a:lumOff val="15000"/>
                  </a:schemeClr>
                </a:solidFill>
              </a:rPr>
              <a:t>о</a:t>
            </a:r>
            <a:r>
              <a:rPr lang="ru-RU" sz="4600" dirty="0" smtClean="0">
                <a:solidFill>
                  <a:schemeClr val="tx2">
                    <a:lumMod val="85000"/>
                    <a:lumOff val="15000"/>
                  </a:schemeClr>
                </a:solidFill>
              </a:rPr>
              <a:t> дате государственной регистрации;</a:t>
            </a:r>
            <a:endParaRPr lang="ru-RU" sz="4600" dirty="0">
              <a:solidFill>
                <a:schemeClr val="tx2">
                  <a:lumMod val="85000"/>
                  <a:lumOff val="15000"/>
                </a:schemeClr>
              </a:solidFill>
            </a:endParaRPr>
          </a:p>
          <a:p>
            <a:pPr marL="1004441" lvl="0" indent="-685800">
              <a:buFont typeface="Wingdings" pitchFamily="2" charset="2"/>
              <a:buChar char="§"/>
            </a:pPr>
            <a:r>
              <a:rPr lang="ru-RU" sz="4600" dirty="0">
                <a:solidFill>
                  <a:schemeClr val="tx2">
                    <a:lumMod val="85000"/>
                    <a:lumOff val="15000"/>
                  </a:schemeClr>
                </a:solidFill>
              </a:rPr>
              <a:t>о</a:t>
            </a:r>
            <a:r>
              <a:rPr lang="ru-RU" sz="4600" dirty="0" smtClean="0">
                <a:solidFill>
                  <a:schemeClr val="tx2">
                    <a:lumMod val="85000"/>
                    <a:lumOff val="15000"/>
                  </a:schemeClr>
                </a:solidFill>
              </a:rPr>
              <a:t>б учете организации в налоговом органе; </a:t>
            </a:r>
          </a:p>
          <a:p>
            <a:pPr marL="1004441" lvl="0" indent="-685800">
              <a:buFont typeface="Wingdings" pitchFamily="2" charset="2"/>
              <a:buChar char="§"/>
            </a:pPr>
            <a:r>
              <a:rPr lang="ru-RU" sz="4600" dirty="0">
                <a:solidFill>
                  <a:schemeClr val="tx2">
                    <a:lumMod val="85000"/>
                    <a:lumOff val="15000"/>
                  </a:schemeClr>
                </a:solidFill>
              </a:rPr>
              <a:t>о</a:t>
            </a:r>
            <a:r>
              <a:rPr lang="ru-RU" sz="4600" dirty="0" smtClean="0">
                <a:solidFill>
                  <a:schemeClr val="tx2">
                    <a:lumMod val="85000"/>
                    <a:lumOff val="15000"/>
                  </a:schemeClr>
                </a:solidFill>
              </a:rPr>
              <a:t> состоянии юридического  лица;</a:t>
            </a:r>
            <a:endParaRPr lang="ru-RU" sz="4600" dirty="0">
              <a:solidFill>
                <a:schemeClr val="tx2">
                  <a:lumMod val="85000"/>
                  <a:lumOff val="15000"/>
                </a:schemeClr>
              </a:solidFill>
            </a:endParaRPr>
          </a:p>
          <a:p>
            <a:pPr marL="1004441" lvl="0" indent="-685800">
              <a:buFont typeface="Wingdings" pitchFamily="2" charset="2"/>
              <a:buChar char="§"/>
            </a:pPr>
            <a:r>
              <a:rPr lang="ru-RU" sz="4600" dirty="0">
                <a:solidFill>
                  <a:schemeClr val="tx2">
                    <a:lumMod val="85000"/>
                    <a:lumOff val="15000"/>
                  </a:schemeClr>
                </a:solidFill>
              </a:rPr>
              <a:t>о</a:t>
            </a:r>
            <a:r>
              <a:rPr lang="ru-RU" sz="4600" dirty="0" smtClean="0">
                <a:solidFill>
                  <a:schemeClr val="tx2">
                    <a:lumMod val="85000"/>
                    <a:lumOff val="15000"/>
                  </a:schemeClr>
                </a:solidFill>
              </a:rPr>
              <a:t>б адресе юридического лица;</a:t>
            </a:r>
          </a:p>
          <a:p>
            <a:pPr marL="1004441" lvl="0" indent="-685800">
              <a:buFont typeface="Wingdings" pitchFamily="2" charset="2"/>
              <a:buChar char="§"/>
            </a:pPr>
            <a:r>
              <a:rPr lang="ru-RU" sz="4600" dirty="0">
                <a:solidFill>
                  <a:schemeClr val="tx2">
                    <a:lumMod val="85000"/>
                    <a:lumOff val="15000"/>
                  </a:schemeClr>
                </a:solidFill>
              </a:rPr>
              <a:t>о</a:t>
            </a:r>
            <a:r>
              <a:rPr lang="ru-RU" sz="4600" dirty="0" smtClean="0">
                <a:solidFill>
                  <a:schemeClr val="tx2">
                    <a:lumMod val="85000"/>
                    <a:lumOff val="15000"/>
                  </a:schemeClr>
                </a:solidFill>
              </a:rPr>
              <a:t> размере уставного капитала;</a:t>
            </a:r>
          </a:p>
          <a:p>
            <a:pPr marL="1004441" lvl="0" indent="-685800">
              <a:buFont typeface="Wingdings" pitchFamily="2" charset="2"/>
              <a:buChar char="§"/>
            </a:pPr>
            <a:r>
              <a:rPr lang="ru-RU" sz="4600" dirty="0">
                <a:solidFill>
                  <a:schemeClr val="tx2">
                    <a:lumMod val="85000"/>
                    <a:lumOff val="15000"/>
                  </a:schemeClr>
                </a:solidFill>
              </a:rPr>
              <a:t>о</a:t>
            </a:r>
            <a:r>
              <a:rPr lang="ru-RU" sz="4600" dirty="0" smtClean="0">
                <a:solidFill>
                  <a:schemeClr val="tx2">
                    <a:lumMod val="85000"/>
                    <a:lumOff val="15000"/>
                  </a:schemeClr>
                </a:solidFill>
              </a:rPr>
              <a:t>б основном виде деятельности (ОКВЭД);</a:t>
            </a:r>
          </a:p>
          <a:p>
            <a:pPr marL="1004441" lvl="0" indent="-685800">
              <a:buFont typeface="Wingdings" pitchFamily="2" charset="2"/>
              <a:buChar char="§"/>
            </a:pPr>
            <a:endParaRPr lang="ru-RU" dirty="0">
              <a:solidFill>
                <a:schemeClr val="tx2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2634" y="375802"/>
            <a:ext cx="8213862" cy="829352"/>
          </a:xfrm>
        </p:spPr>
        <p:txBody>
          <a:bodyPr>
            <a:noAutofit/>
          </a:bodyPr>
          <a:lstStyle/>
          <a:p>
            <a:pPr algn="l"/>
            <a:r>
              <a:rPr lang="ru-RU" sz="2800" dirty="0" smtClean="0">
                <a:solidFill>
                  <a:srgbClr val="005AA9"/>
                </a:solidFill>
              </a:rPr>
              <a:t>Ежедневно  обновляемые данные: </a:t>
            </a:r>
            <a:br>
              <a:rPr lang="ru-RU" sz="2800" dirty="0" smtClean="0">
                <a:solidFill>
                  <a:srgbClr val="005AA9"/>
                </a:solidFill>
              </a:rPr>
            </a:br>
            <a:r>
              <a:rPr lang="ru-RU" sz="2800" dirty="0" smtClean="0">
                <a:solidFill>
                  <a:srgbClr val="005AA9"/>
                </a:solidFill>
              </a:rPr>
              <a:t>(</a:t>
            </a:r>
            <a:r>
              <a:rPr lang="ru-RU" sz="2400" dirty="0" smtClean="0">
                <a:solidFill>
                  <a:srgbClr val="005AA9"/>
                </a:solidFill>
              </a:rPr>
              <a:t>по мере обновления реестров ЕГРЮЛ, ЕГРН и Реестра МСП</a:t>
            </a:r>
            <a:r>
              <a:rPr lang="ru-RU" sz="2800" dirty="0" smtClean="0">
                <a:solidFill>
                  <a:srgbClr val="005AA9"/>
                </a:solidFill>
              </a:rPr>
              <a:t>)</a:t>
            </a:r>
            <a:endParaRPr lang="ru-RU" sz="2800" dirty="0">
              <a:solidFill>
                <a:srgbClr val="005AA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0195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592932" y="2020094"/>
            <a:ext cx="7958137" cy="1103313"/>
          </a:xfrm>
        </p:spPr>
        <p:txBody>
          <a:bodyPr/>
          <a:lstStyle/>
          <a:p>
            <a:pPr eaLnBrk="1" hangingPunct="1">
              <a:defRPr/>
            </a:pPr>
            <a:r>
              <a:rPr lang="ru-RU" sz="4500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Спасибо за внимание!</a:t>
            </a:r>
            <a:endParaRPr lang="ru-RU" sz="4500" dirty="0">
              <a:solidFill>
                <a:schemeClr val="bg1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9699" name="Рисунок 9" descr="Безымянный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" y="642939"/>
            <a:ext cx="466725" cy="1321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3495258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2">
  <a:themeElements>
    <a:clrScheme name="FNS2">
      <a:dk1>
        <a:srgbClr val="FFFFFF"/>
      </a:dk1>
      <a:lt1>
        <a:srgbClr val="BFBFBF"/>
      </a:lt1>
      <a:dk2>
        <a:srgbClr val="1F497D"/>
      </a:dk2>
      <a:lt2>
        <a:srgbClr val="D8D8D8"/>
      </a:lt2>
      <a:accent1>
        <a:srgbClr val="0070C0"/>
      </a:accent1>
      <a:accent2>
        <a:srgbClr val="C00000"/>
      </a:accent2>
      <a:accent3>
        <a:srgbClr val="00B0F0"/>
      </a:accent3>
      <a:accent4>
        <a:srgbClr val="8064A2"/>
      </a:accent4>
      <a:accent5>
        <a:srgbClr val="4BACC6"/>
      </a:accent5>
      <a:accent6>
        <a:srgbClr val="F79646"/>
      </a:accent6>
      <a:hlink>
        <a:srgbClr val="0070C0"/>
      </a:hlink>
      <a:folHlink>
        <a:srgbClr val="800080"/>
      </a:folHlink>
    </a:clrScheme>
    <a:fontScheme name="ФНС">
      <a:majorFont>
        <a:latin typeface="PF Din Text Cond Pro Medium"/>
        <a:ea typeface=""/>
        <a:cs typeface=""/>
      </a:majorFont>
      <a:minorFont>
        <a:latin typeface="PF Din Text Cond Pro Medium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1">
  <a:themeElements>
    <a:clrScheme name="FNS">
      <a:dk1>
        <a:srgbClr val="005EA4"/>
      </a:dk1>
      <a:lt1>
        <a:srgbClr val="FFFFFF"/>
      </a:lt1>
      <a:dk2>
        <a:srgbClr val="000000"/>
      </a:dk2>
      <a:lt2>
        <a:srgbClr val="D8D8D8"/>
      </a:lt2>
      <a:accent1>
        <a:srgbClr val="0070C0"/>
      </a:accent1>
      <a:accent2>
        <a:srgbClr val="C00000"/>
      </a:accent2>
      <a:accent3>
        <a:srgbClr val="00B0F0"/>
      </a:accent3>
      <a:accent4>
        <a:srgbClr val="31859B"/>
      </a:accent4>
      <a:accent5>
        <a:srgbClr val="B7DDE8"/>
      </a:accent5>
      <a:accent6>
        <a:srgbClr val="E36C09"/>
      </a:accent6>
      <a:hlink>
        <a:srgbClr val="0070C0"/>
      </a:hlink>
      <a:folHlink>
        <a:srgbClr val="800080"/>
      </a:folHlink>
    </a:clrScheme>
    <a:fontScheme name="FNS">
      <a:majorFont>
        <a:latin typeface="PF Din Text Cond Pro Medium"/>
        <a:ea typeface=""/>
        <a:cs typeface=""/>
      </a:majorFont>
      <a:minorFont>
        <a:latin typeface="PF Din Text Cond Pro Light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12">
  <a:themeElements>
    <a:clrScheme name="FNS2">
      <a:dk1>
        <a:srgbClr val="FFFFFF"/>
      </a:dk1>
      <a:lt1>
        <a:srgbClr val="BFBFBF"/>
      </a:lt1>
      <a:dk2>
        <a:srgbClr val="1F497D"/>
      </a:dk2>
      <a:lt2>
        <a:srgbClr val="D8D8D8"/>
      </a:lt2>
      <a:accent1>
        <a:srgbClr val="0070C0"/>
      </a:accent1>
      <a:accent2>
        <a:srgbClr val="C00000"/>
      </a:accent2>
      <a:accent3>
        <a:srgbClr val="00B0F0"/>
      </a:accent3>
      <a:accent4>
        <a:srgbClr val="8064A2"/>
      </a:accent4>
      <a:accent5>
        <a:srgbClr val="4BACC6"/>
      </a:accent5>
      <a:accent6>
        <a:srgbClr val="F79646"/>
      </a:accent6>
      <a:hlink>
        <a:srgbClr val="0070C0"/>
      </a:hlink>
      <a:folHlink>
        <a:srgbClr val="800080"/>
      </a:folHlink>
    </a:clrScheme>
    <a:fontScheme name="ФНС">
      <a:majorFont>
        <a:latin typeface="PF Din Text Cond Pro Medium"/>
        <a:ea typeface=""/>
        <a:cs typeface=""/>
      </a:majorFont>
      <a:minorFont>
        <a:latin typeface="PF Din Text Cond Pro Medium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Тема12</Template>
  <TotalTime>154</TotalTime>
  <Words>222</Words>
  <Application>Microsoft Office PowerPoint</Application>
  <PresentationFormat>Экран (16:9)</PresentationFormat>
  <Paragraphs>31</Paragraphs>
  <Slides>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Тема12</vt:lpstr>
      <vt:lpstr>Тема1</vt:lpstr>
      <vt:lpstr>1_Тема12</vt:lpstr>
      <vt:lpstr>Презентация PowerPoint</vt:lpstr>
      <vt:lpstr>Сервис «Прозрачный бизнес»   ведется ФНС России, является общедоступным  и размещается на официальном сайте ФНС России                                                          (www.nalog.ru)                 </vt:lpstr>
      <vt:lpstr>Презентация PowerPoint</vt:lpstr>
      <vt:lpstr>Ежегодно обновляемые данные:  (в рассматриваемом случае – данные за 2017 год)</vt:lpstr>
      <vt:lpstr>Ежемесячно  обновляемые данные:  (в рассматриваемом случае – данные за 2017 год)</vt:lpstr>
      <vt:lpstr>Ежедневно  обновляемые данные:  (по мере обновления реестров ЕГРЮЛ, ЕГРН и Реестра МСП)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Вячеслав</dc:creator>
  <cp:lastModifiedBy>Вячеслав</cp:lastModifiedBy>
  <cp:revision>15</cp:revision>
  <dcterms:created xsi:type="dcterms:W3CDTF">2018-05-29T10:40:20Z</dcterms:created>
  <dcterms:modified xsi:type="dcterms:W3CDTF">2018-05-31T12:35:02Z</dcterms:modified>
</cp:coreProperties>
</file>