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5" r:id="rId2"/>
  </p:sldMasterIdLst>
  <p:notesMasterIdLst>
    <p:notesMasterId r:id="rId10"/>
  </p:notesMasterIdLst>
  <p:sldIdLst>
    <p:sldId id="261" r:id="rId3"/>
    <p:sldId id="262" r:id="rId4"/>
    <p:sldId id="263" r:id="rId5"/>
    <p:sldId id="264" r:id="rId6"/>
    <p:sldId id="265" r:id="rId7"/>
    <p:sldId id="266" r:id="rId8"/>
    <p:sldId id="267" r:id="rId9"/>
  </p:sldIdLst>
  <p:sldSz cx="9144000" cy="5143500" type="screen16x9"/>
  <p:notesSz cx="6858000" cy="914400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8D8C90"/>
    <a:srgbClr val="50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588" y="-294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27.08.2018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398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79413" y="685800"/>
            <a:ext cx="6099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30288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30288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30288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30288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30288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302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302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302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302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14F074AC-9E3E-406A-A2C5-CE5D6BCCA5EC}" type="slidenum">
              <a:rPr lang="ru-RU" altLang="ru-RU" sz="1200" smtClean="0">
                <a:solidFill>
                  <a:srgbClr val="000000"/>
                </a:solidFill>
                <a:latin typeface="Calibri" pitchFamily="34" charset="0"/>
              </a:rPr>
              <a:pPr/>
              <a:t>1</a:t>
            </a:fld>
            <a:endParaRPr lang="ru-RU" altLang="ru-RU" sz="1200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77772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8/27/2018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pic>
        <p:nvPicPr>
          <p:cNvPr id="7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36801996"/>
      </p:ext>
    </p:extLst>
  </p:cSld>
  <p:clrMapOvr>
    <a:masterClrMapping/>
  </p:clrMapOvr>
  <p:transition spd="slow" advClick="0" advTm="10000">
    <p:cover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8/27/2018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9484015"/>
      </p:ext>
    </p:extLst>
  </p:cSld>
  <p:clrMapOvr>
    <a:masterClrMapping/>
  </p:clrMapOvr>
  <p:transition spd="slow" advClick="0" advTm="10000">
    <p:cover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8/27/2018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2268354"/>
      </p:ext>
    </p:extLst>
  </p:cSld>
  <p:clrMapOvr>
    <a:masterClrMapping/>
  </p:clrMapOvr>
  <p:transition spd="slow" advClick="0" advTm="10000">
    <p:cover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8/27/2018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464881"/>
      </p:ext>
    </p:extLst>
  </p:cSld>
  <p:clrMapOvr>
    <a:masterClrMapping/>
  </p:clrMapOvr>
  <p:transition spd="slow" advClick="0" advTm="10000">
    <p:cover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2D5A173-E5E4-4B86-BADB-BBB422306F42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35742556"/>
      </p:ext>
    </p:extLst>
  </p:cSld>
  <p:clrMapOvr>
    <a:masterClrMapping/>
  </p:clrMapOvr>
  <p:transition spd="slow" advClick="0" advTm="10000">
    <p:cover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8/27/2018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2441528"/>
      </p:ext>
    </p:extLst>
  </p:cSld>
  <p:clrMapOvr>
    <a:masterClrMapping/>
  </p:clrMapOvr>
  <p:transition spd="slow" advClick="0" advTm="10000">
    <p:cover dir="r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DEE4C3-B3F9-4492-AC4E-AEB8AB203703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49665889"/>
      </p:ext>
    </p:extLst>
  </p:cSld>
  <p:clrMapOvr>
    <a:masterClrMapping/>
  </p:clrMapOvr>
  <p:transition spd="slow" advClick="0" advTm="10000">
    <p:cover dir="r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CC1266-D9B9-4642-A506-7317DD4ADF73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65727577"/>
      </p:ext>
    </p:extLst>
  </p:cSld>
  <p:clrMapOvr>
    <a:masterClrMapping/>
  </p:clrMapOvr>
  <p:transition spd="slow" advClick="0" advTm="10000">
    <p:cover dir="r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478A2D-CC43-4DD9-8CF9-DF5286C3CC1D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648070"/>
      </p:ext>
    </p:extLst>
  </p:cSld>
  <p:clrMapOvr>
    <a:masterClrMapping/>
  </p:clrMapOvr>
  <p:transition spd="slow" advClick="0" advTm="10000">
    <p:cover dir="r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358524-75FA-4DFF-9D30-F97C17CE17A5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646111"/>
      </p:ext>
    </p:extLst>
  </p:cSld>
  <p:clrMapOvr>
    <a:masterClrMapping/>
  </p:clrMapOvr>
  <p:transition spd="slow" advClick="0" advTm="10000">
    <p:cover dir="r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69B2CD-5EDF-45E0-A730-F2C3E6027E1D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68761"/>
      </p:ext>
    </p:extLst>
  </p:cSld>
  <p:clrMapOvr>
    <a:masterClrMapping/>
  </p:clrMapOvr>
  <p:transition spd="slow" advClick="0" advTm="10000">
    <p:cover dir="r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7777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4" r:id="rId16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461EDECA-DAED-49E8-AB44-A10369DCE766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</p:sldLayoutIdLst>
  <p:transition spd="slow" advClick="0" advTm="10000">
    <p:cover dir="rd"/>
  </p:transition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Box 42"/>
          <p:cNvSpPr txBox="1">
            <a:spLocks noChangeArrowheads="1"/>
          </p:cNvSpPr>
          <p:nvPr/>
        </p:nvSpPr>
        <p:spPr bwMode="auto">
          <a:xfrm>
            <a:off x="803630" y="4603498"/>
            <a:ext cx="7536741" cy="344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327" tIns="48672" rIns="97327" bIns="48672">
            <a:spAutoFit/>
          </a:bodyPr>
          <a:lstStyle>
            <a:lvl1pPr defTabSz="1247775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247775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247775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247775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247775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2477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2477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2477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2477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600" b="1" dirty="0">
                <a:latin typeface="Arial Narrow" pitchFamily="34" charset="0"/>
              </a:rPr>
              <a:t>2018</a:t>
            </a:r>
          </a:p>
        </p:txBody>
      </p:sp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4572000" y="3396243"/>
            <a:ext cx="3906453" cy="1255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271" tIns="42645" rIns="85271" bIns="42645">
            <a:spAutoFit/>
          </a:bodyPr>
          <a:lstStyle>
            <a:lvl1pPr defTabSz="1027113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27113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27113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27113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27113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 typeface="+mj-lt"/>
              <a:buNone/>
            </a:pPr>
            <a:r>
              <a:rPr lang="ru-RU" altLang="ru-RU" sz="1900" b="1" dirty="0">
                <a:latin typeface="Arial Narrow" pitchFamily="34" charset="0"/>
                <a:cs typeface="Aharoni" pitchFamily="2" charset="-79"/>
              </a:rPr>
              <a:t>Начальник отдела регистрации и учёта налогоплательщиков Управления </a:t>
            </a:r>
          </a:p>
          <a:p>
            <a:pPr eaLnBrk="1" hangingPunct="1">
              <a:buFont typeface="+mj-lt"/>
              <a:buNone/>
            </a:pPr>
            <a:r>
              <a:rPr lang="ru-RU" altLang="ru-RU" sz="1900" b="1" dirty="0">
                <a:latin typeface="Arial Narrow" pitchFamily="34" charset="0"/>
                <a:cs typeface="Aharoni" pitchFamily="2" charset="-79"/>
              </a:rPr>
              <a:t>ФНС России по Тюменской области</a:t>
            </a:r>
          </a:p>
          <a:p>
            <a:pPr eaLnBrk="1" hangingPunct="1">
              <a:buFont typeface="+mj-lt"/>
              <a:buNone/>
            </a:pPr>
            <a:r>
              <a:rPr lang="ru-RU" altLang="ru-RU" sz="1900" b="1" dirty="0">
                <a:latin typeface="Arial Narrow" pitchFamily="34" charset="0"/>
                <a:cs typeface="Aharoni" pitchFamily="2" charset="-79"/>
              </a:rPr>
              <a:t>К.Ж. Акишева</a:t>
            </a:r>
          </a:p>
        </p:txBody>
      </p:sp>
      <p:sp>
        <p:nvSpPr>
          <p:cNvPr id="19461" name="TextBox 42"/>
          <p:cNvSpPr txBox="1">
            <a:spLocks noChangeArrowheads="1"/>
          </p:cNvSpPr>
          <p:nvPr/>
        </p:nvSpPr>
        <p:spPr bwMode="auto">
          <a:xfrm>
            <a:off x="754760" y="2240567"/>
            <a:ext cx="7732219" cy="76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271" tIns="42645" rIns="85271" bIns="42645">
            <a:spAutoFit/>
          </a:bodyPr>
          <a:lstStyle>
            <a:lvl1pPr defTabSz="1027113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27113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27113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27113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27113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2200" b="1" dirty="0">
                <a:latin typeface="Arial Narrow" pitchFamily="34" charset="0"/>
                <a:cs typeface="Aharoni" pitchFamily="2" charset="-79"/>
              </a:rPr>
              <a:t>Повышение качества сведений открытых и общедоступных</a:t>
            </a:r>
            <a:r>
              <a:rPr lang="en-US" altLang="ru-RU" sz="2200" b="1" dirty="0">
                <a:latin typeface="Arial Narrow" pitchFamily="34" charset="0"/>
                <a:cs typeface="Aharoni" pitchFamily="2" charset="-79"/>
              </a:rPr>
              <a:t> </a:t>
            </a:r>
            <a:r>
              <a:rPr lang="ru-RU" altLang="ru-RU" sz="2200" b="1" dirty="0">
                <a:latin typeface="Arial Narrow" pitchFamily="34" charset="0"/>
                <a:cs typeface="Aharoni" pitchFamily="2" charset="-79"/>
              </a:rPr>
              <a:t>реестров ЕГРЮЛ/ЕГРИП – общая задача.</a:t>
            </a:r>
          </a:p>
        </p:txBody>
      </p:sp>
      <p:sp>
        <p:nvSpPr>
          <p:cNvPr id="10" name="TextBox 42"/>
          <p:cNvSpPr txBox="1">
            <a:spLocks noChangeArrowheads="1"/>
          </p:cNvSpPr>
          <p:nvPr/>
        </p:nvSpPr>
        <p:spPr bwMode="auto">
          <a:xfrm>
            <a:off x="705891" y="1779662"/>
            <a:ext cx="7732219" cy="455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271" tIns="42645" rIns="85271" bIns="42645">
            <a:spAutoFit/>
          </a:bodyPr>
          <a:lstStyle>
            <a:lvl1pPr defTabSz="1027113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27113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27113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27113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27113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200" b="1" dirty="0" smtClean="0">
                <a:latin typeface="Arial Narrow" pitchFamily="34" charset="0"/>
                <a:cs typeface="Aharoni" pitchFamily="2" charset="-79"/>
              </a:rPr>
              <a:t>УФНС РОССИИ </a:t>
            </a:r>
          </a:p>
          <a:p>
            <a:pPr algn="ctr" eaLnBrk="1" hangingPunct="1"/>
            <a:r>
              <a:rPr lang="ru-RU" altLang="ru-RU" sz="1200" b="1" dirty="0" smtClean="0">
                <a:latin typeface="Arial Narrow" pitchFamily="34" charset="0"/>
                <a:cs typeface="Aharoni" pitchFamily="2" charset="-79"/>
              </a:rPr>
              <a:t>ПО ТЮМЕНСКОЙ ОБЛАСТИ</a:t>
            </a:r>
            <a:endParaRPr lang="ru-RU" altLang="ru-RU" sz="1200" b="1" dirty="0">
              <a:latin typeface="Arial Narrow" pitchFamily="34" charset="0"/>
              <a:cs typeface="Aharoni" pitchFamily="2" charset="-79"/>
            </a:endParaRPr>
          </a:p>
        </p:txBody>
      </p:sp>
      <p:pic>
        <p:nvPicPr>
          <p:cNvPr id="7" name="Picture 2" descr="C:\Users\Вячеслав\Desktop\Никита\фирменный стиль\FNS_logo\Безымянный-1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643" y="411510"/>
            <a:ext cx="1366715" cy="1366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12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0" y="468585"/>
            <a:ext cx="8128000" cy="735013"/>
          </a:xfrm>
        </p:spPr>
        <p:txBody>
          <a:bodyPr/>
          <a:lstStyle/>
          <a:p>
            <a:pPr algn="ctr">
              <a:lnSpc>
                <a:spcPts val="1957"/>
              </a:lnSpc>
              <a:defRPr/>
            </a:pPr>
            <a:r>
              <a:rPr lang="ru-RU" sz="2200" cap="none" dirty="0">
                <a:latin typeface="Arial Narrow" panose="020B0606020202030204" pitchFamily="34" charset="0"/>
                <a:ea typeface="+mn-ea"/>
                <a:cs typeface="Arial" pitchFamily="34" charset="0"/>
              </a:rPr>
              <a:t>ОПТИМИЗАЦИЯ ПРОЦЕДУР, СВЯЗАННЫХ С РЕГИСТРАЦИЕЙ ЮРИДИЧЕСКИХ ЛИЦ И ИНДИВИДУАЛЬНЫХ ПРЕДПРИНИМАТЕЛЕЙ</a:t>
            </a:r>
            <a:r>
              <a:rPr lang="ru-RU" sz="1600" cap="none" dirty="0">
                <a:latin typeface="Arial Narrow" panose="020B0606020202030204" pitchFamily="34" charset="0"/>
                <a:ea typeface="+mn-ea"/>
                <a:cs typeface="Arial" pitchFamily="34" charset="0"/>
              </a:rPr>
              <a:t/>
            </a:r>
            <a:br>
              <a:rPr lang="ru-RU" sz="1600" cap="none" dirty="0">
                <a:latin typeface="Arial Narrow" panose="020B0606020202030204" pitchFamily="34" charset="0"/>
                <a:ea typeface="+mn-ea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1110506" y="4138613"/>
            <a:ext cx="6773862" cy="377353"/>
          </a:xfrm>
        </p:spPr>
        <p:txBody>
          <a:bodyPr/>
          <a:lstStyle/>
          <a:p>
            <a:pPr algn="just">
              <a:lnSpc>
                <a:spcPts val="1957"/>
              </a:lnSpc>
              <a:spcBef>
                <a:spcPct val="0"/>
              </a:spcBef>
              <a:defRPr/>
            </a:pPr>
            <a:r>
              <a:rPr lang="ru-RU" sz="2200" b="1" dirty="0">
                <a:solidFill>
                  <a:prstClr val="black"/>
                </a:solidFill>
                <a:latin typeface="Arial Narrow" panose="020B0606020202030204" pitchFamily="34" charset="0"/>
                <a:cs typeface="Arial" pitchFamily="34" charset="0"/>
              </a:rPr>
              <a:t>2. Обеспечение достоверности реестров ЕГРЮЛ/ЕГРИП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69700" y="1004294"/>
            <a:ext cx="7081984" cy="3150024"/>
          </a:xfrm>
          <a:prstGeom prst="rect">
            <a:avLst/>
          </a:prstGeom>
        </p:spPr>
        <p:txBody>
          <a:bodyPr lIns="71561" tIns="35780" rIns="71561" bIns="35780">
            <a:spAutoFit/>
          </a:bodyPr>
          <a:lstStyle/>
          <a:p>
            <a:pPr marL="402530" indent="-402530" algn="just">
              <a:lnSpc>
                <a:spcPts val="1957"/>
              </a:lnSpc>
              <a:buFontTx/>
              <a:buAutoNum type="arabicPeriod"/>
              <a:defRPr/>
            </a:pPr>
            <a:r>
              <a:rPr lang="ru-RU" sz="2200" b="1" dirty="0">
                <a:latin typeface="Arial Narrow" panose="020B0606020202030204" pitchFamily="34" charset="0"/>
              </a:rPr>
              <a:t>Совершенствование процедур государственной регистрации:</a:t>
            </a:r>
          </a:p>
          <a:p>
            <a:pPr algn="ctr">
              <a:lnSpc>
                <a:spcPts val="1957"/>
              </a:lnSpc>
              <a:defRPr/>
            </a:pPr>
            <a:endParaRPr lang="ru-RU" sz="2200" b="1" dirty="0">
              <a:latin typeface="Arial Narrow" panose="020B0606020202030204" pitchFamily="34" charset="0"/>
            </a:endParaRPr>
          </a:p>
          <a:p>
            <a:pPr algn="just">
              <a:lnSpc>
                <a:spcPts val="1957"/>
              </a:lnSpc>
              <a:defRPr/>
            </a:pPr>
            <a:r>
              <a:rPr lang="ru-RU" sz="1900" b="1" dirty="0">
                <a:latin typeface="Arial Narrow" panose="020B0606020202030204" pitchFamily="34" charset="0"/>
              </a:rPr>
              <a:t>- На всей территории РФ централизованы функции государственной регистрации путём создания Единых Центров Регистрации в регионах.</a:t>
            </a:r>
          </a:p>
          <a:p>
            <a:pPr algn="just">
              <a:lnSpc>
                <a:spcPts val="1957"/>
              </a:lnSpc>
              <a:defRPr/>
            </a:pPr>
            <a:r>
              <a:rPr lang="ru-RU" sz="1900" b="1" dirty="0">
                <a:latin typeface="Arial Narrow" panose="020B0606020202030204" pitchFamily="34" charset="0"/>
              </a:rPr>
              <a:t>- Значительно автоматизированы процессы внесения сведений в ЕГРЮЛ/ ЕГРИП.</a:t>
            </a:r>
          </a:p>
          <a:p>
            <a:pPr algn="just">
              <a:lnSpc>
                <a:spcPts val="1957"/>
              </a:lnSpc>
              <a:defRPr/>
            </a:pPr>
            <a:r>
              <a:rPr lang="ru-RU" sz="1900" b="1" dirty="0">
                <a:latin typeface="Arial Narrow" panose="020B0606020202030204" pitchFamily="34" charset="0"/>
              </a:rPr>
              <a:t>- Автоматизировано большое количество проверок, вносимых в ЕГРЮЛ сведений – подтверждение идёт от нотариата, МВД, РДЛ, ЕГРН, ПФР и т.д.</a:t>
            </a:r>
          </a:p>
          <a:p>
            <a:pPr algn="just">
              <a:lnSpc>
                <a:spcPts val="1957"/>
              </a:lnSpc>
              <a:defRPr/>
            </a:pPr>
            <a:r>
              <a:rPr lang="ru-RU" sz="1900" b="1" dirty="0">
                <a:latin typeface="Arial Narrow" panose="020B0606020202030204" pitchFamily="34" charset="0"/>
              </a:rPr>
              <a:t>- Разработаны и успешно функционируют электронные сервисы в сфере государственной регистрации.</a:t>
            </a:r>
          </a:p>
        </p:txBody>
      </p:sp>
      <p:pic>
        <p:nvPicPr>
          <p:cNvPr id="20485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80" y="1151159"/>
            <a:ext cx="707248" cy="3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6" name="Группа 3"/>
          <p:cNvGrpSpPr>
            <a:grpSpLocks/>
          </p:cNvGrpSpPr>
          <p:nvPr/>
        </p:nvGrpSpPr>
        <p:grpSpPr bwMode="auto">
          <a:xfrm>
            <a:off x="708494" y="4083918"/>
            <a:ext cx="551138" cy="383360"/>
            <a:chOff x="937692" y="2537617"/>
            <a:chExt cx="525831" cy="621260"/>
          </a:xfrm>
        </p:grpSpPr>
        <p:pic>
          <p:nvPicPr>
            <p:cNvPr id="20487" name="Рисунок 5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8466" y="2537617"/>
              <a:ext cx="405057" cy="487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8" name="Рисунок 6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1316" y="2593479"/>
              <a:ext cx="405057" cy="487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9" name="Рисунок 6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7692" y="2670967"/>
              <a:ext cx="405057" cy="487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Номер слайда 3"/>
          <p:cNvSpPr txBox="1">
            <a:spLocks/>
          </p:cNvSpPr>
          <p:nvPr/>
        </p:nvSpPr>
        <p:spPr bwMode="auto">
          <a:xfrm>
            <a:off x="8344118" y="4473943"/>
            <a:ext cx="620370" cy="474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71561" tIns="35780" rIns="71561" bIns="35780" rtlCol="0" anchor="ctr"/>
          <a:lstStyle>
            <a:defPPr>
              <a:defRPr lang="ru-RU"/>
            </a:defPPr>
            <a:lvl1pPr marL="0" algn="ctr" defTabSz="726791" rtl="0" eaLnBrk="1" latinLnBrk="0" hangingPunct="1">
              <a:lnSpc>
                <a:spcPts val="1878"/>
              </a:lnSpc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81433" indent="-223628" algn="l" defTabSz="726791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894512" indent="-178902" algn="l" defTabSz="726791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252317" indent="-178902" algn="l" defTabSz="726791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610121" indent="-178902" algn="l" defTabSz="726791" rtl="0" eaLnBrk="1" latinLnBrk="0" hangingPunct="1"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1967926" indent="-178902" algn="l" defTabSz="726791" rtl="0" eaLnBrk="0" fontAlgn="base" latinLnBrk="0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325731" indent="-178902" algn="l" defTabSz="726791" rtl="0" eaLnBrk="0" fontAlgn="base" latinLnBrk="0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2683535" indent="-178902" algn="l" defTabSz="726791" rtl="0" eaLnBrk="0" fontAlgn="base" latinLnBrk="0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041340" indent="-178902" algn="l" defTabSz="726791" rtl="0" eaLnBrk="0" fontAlgn="base" latinLnBrk="0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lnSpc>
                <a:spcPts val="2143"/>
              </a:lnSpc>
            </a:pPr>
            <a:fld id="{E0716C94-1EC7-490C-A7D0-795EB0F89013}" type="slidenum">
              <a:rPr lang="ru-RU" altLang="ru-RU" sz="2000" smtClean="0">
                <a:solidFill>
                  <a:srgbClr val="FFFFFF"/>
                </a:solidFill>
                <a:latin typeface="Calibri" pitchFamily="34" charset="0"/>
              </a:rPr>
              <a:pPr>
                <a:lnSpc>
                  <a:spcPts val="2143"/>
                </a:lnSpc>
              </a:pPr>
              <a:t>2</a:t>
            </a:fld>
            <a:endParaRPr lang="ru-RU" altLang="ru-RU" sz="2000" dirty="0">
              <a:solidFill>
                <a:srgbClr val="FFFFFF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12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44118" y="4473943"/>
            <a:ext cx="620370" cy="474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561" tIns="35780" rIns="71561" bIns="35780"/>
          <a:lstStyle>
            <a:lvl1pPr defTabSz="726791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81433" indent="-223628" defTabSz="726791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94512" indent="-178902" defTabSz="726791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252317" indent="-178902" defTabSz="726791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610121" indent="-178902" defTabSz="726791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1967926" indent="-178902" defTabSz="726791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325731" indent="-178902" defTabSz="726791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2683535" indent="-178902" defTabSz="726791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041340" indent="-178902" defTabSz="726791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ts val="2143"/>
              </a:lnSpc>
            </a:pPr>
            <a:fld id="{E0716C94-1EC7-490C-A7D0-795EB0F89013}" type="slidenum">
              <a:rPr lang="ru-RU" altLang="ru-RU" sz="2000">
                <a:solidFill>
                  <a:srgbClr val="FFFFFF"/>
                </a:solidFill>
                <a:latin typeface="Calibri" pitchFamily="34" charset="0"/>
              </a:rPr>
              <a:pPr algn="ctr">
                <a:lnSpc>
                  <a:spcPts val="2143"/>
                </a:lnSpc>
              </a:pPr>
              <a:t>3</a:t>
            </a:fld>
            <a:endParaRPr lang="ru-RU" altLang="ru-RU" sz="20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TextBox 5">
            <a:extLst>
              <a:ext uri="{FF2B5EF4-FFF2-40B4-BE49-F238E27FC236}"/>
            </a:extLst>
          </p:cNvPr>
          <p:cNvSpPr txBox="1"/>
          <p:nvPr/>
        </p:nvSpPr>
        <p:spPr>
          <a:xfrm>
            <a:off x="2106812" y="2082021"/>
            <a:ext cx="897296" cy="501067"/>
          </a:xfrm>
          <a:prstGeom prst="rect">
            <a:avLst/>
          </a:prstGeom>
        </p:spPr>
        <p:txBody>
          <a:bodyPr wrap="none" lIns="91354" tIns="45671" rIns="91354" bIns="45671" anchor="ctr"/>
          <a:lstStyle/>
          <a:p>
            <a:pPr algn="ctr" defTabSz="913338">
              <a:defRPr/>
            </a:pPr>
            <a:endParaRPr lang="ru-RU" sz="17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/>
            </a:extLst>
          </p:cNvPr>
          <p:cNvSpPr txBox="1"/>
          <p:nvPr/>
        </p:nvSpPr>
        <p:spPr>
          <a:xfrm>
            <a:off x="3543029" y="2470781"/>
            <a:ext cx="895938" cy="501067"/>
          </a:xfrm>
          <a:prstGeom prst="rect">
            <a:avLst/>
          </a:prstGeom>
        </p:spPr>
        <p:txBody>
          <a:bodyPr wrap="none" lIns="91354" tIns="45671" rIns="91354" bIns="45671" anchor="ctr"/>
          <a:lstStyle/>
          <a:p>
            <a:pPr algn="ctr" defTabSz="913338">
              <a:defRPr/>
            </a:pPr>
            <a:endParaRPr lang="ru-RU" sz="17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/>
            </a:extLst>
          </p:cNvPr>
          <p:cNvSpPr txBox="1"/>
          <p:nvPr/>
        </p:nvSpPr>
        <p:spPr>
          <a:xfrm>
            <a:off x="4669739" y="2914614"/>
            <a:ext cx="897296" cy="501067"/>
          </a:xfrm>
          <a:prstGeom prst="rect">
            <a:avLst/>
          </a:prstGeom>
        </p:spPr>
        <p:txBody>
          <a:bodyPr wrap="none" lIns="91354" tIns="45671" rIns="91354" bIns="45671" anchor="ctr"/>
          <a:lstStyle/>
          <a:p>
            <a:pPr algn="ctr" defTabSz="913338">
              <a:defRPr/>
            </a:pPr>
            <a:endParaRPr lang="ru-RU" sz="17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3258018"/>
            <a:ext cx="1770157" cy="1468646"/>
          </a:xfrm>
        </p:spPr>
        <p:txBody>
          <a:bodyPr rtlCol="0">
            <a:normAutofit fontScale="90000"/>
          </a:bodyPr>
          <a:lstStyle/>
          <a:p>
            <a:pPr algn="ctr">
              <a:lnSpc>
                <a:spcPts val="2129"/>
              </a:lnSpc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a typeface="+mn-ea"/>
                <a:cs typeface="Aharoni" pitchFamily="2" charset="-79"/>
              </a:rPr>
              <a:t>Сведения вносятся в реестры только на основании заявлений</a:t>
            </a:r>
            <a:endParaRPr lang="ru-RU" sz="2200" dirty="0">
              <a:solidFill>
                <a:schemeClr val="accent1">
                  <a:lumMod val="50000"/>
                </a:schemeClr>
              </a:solidFill>
              <a:ea typeface="+mn-ea"/>
              <a:cs typeface="Aharoni" pitchFamily="2" charset="-79"/>
            </a:endParaRPr>
          </a:p>
        </p:txBody>
      </p:sp>
      <p:sp>
        <p:nvSpPr>
          <p:cNvPr id="16" name="Заголовок 2">
            <a:extLst>
              <a:ext uri="{FF2B5EF4-FFF2-40B4-BE49-F238E27FC236}"/>
            </a:extLst>
          </p:cNvPr>
          <p:cNvSpPr txBox="1">
            <a:spLocks/>
          </p:cNvSpPr>
          <p:nvPr/>
        </p:nvSpPr>
        <p:spPr bwMode="auto">
          <a:xfrm>
            <a:off x="1304541" y="269972"/>
            <a:ext cx="6268853" cy="587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087" tIns="40040" rIns="80087" bIns="40040" anchor="ctr">
            <a:normAutofit/>
          </a:bodyPr>
          <a:lstStyle>
            <a:lvl1pPr marL="0" marR="0" indent="0" algn="l" defTabSz="128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8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1284288" rtl="0" eaLnBrk="0" fontAlgn="base" hangingPunct="0">
              <a:lnSpc>
                <a:spcPts val="6475"/>
              </a:lnSpc>
              <a:spcBef>
                <a:spcPct val="0"/>
              </a:spcBef>
              <a:spcAft>
                <a:spcPct val="0"/>
              </a:spcAft>
              <a:defRPr sz="52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284288" rtl="0" eaLnBrk="0" fontAlgn="base" hangingPunct="0">
              <a:lnSpc>
                <a:spcPts val="6475"/>
              </a:lnSpc>
              <a:spcBef>
                <a:spcPct val="0"/>
              </a:spcBef>
              <a:spcAft>
                <a:spcPct val="0"/>
              </a:spcAft>
              <a:defRPr sz="52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284288" rtl="0" eaLnBrk="0" fontAlgn="base" hangingPunct="0">
              <a:lnSpc>
                <a:spcPts val="6475"/>
              </a:lnSpc>
              <a:spcBef>
                <a:spcPct val="0"/>
              </a:spcBef>
              <a:spcAft>
                <a:spcPct val="0"/>
              </a:spcAft>
              <a:defRPr sz="52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284288" rtl="0" eaLnBrk="0" fontAlgn="base" hangingPunct="0">
              <a:lnSpc>
                <a:spcPts val="6475"/>
              </a:lnSpc>
              <a:spcBef>
                <a:spcPct val="0"/>
              </a:spcBef>
              <a:spcAft>
                <a:spcPct val="0"/>
              </a:spcAft>
              <a:defRPr sz="5200" b="1">
                <a:solidFill>
                  <a:srgbClr val="005AA9"/>
                </a:solidFill>
                <a:latin typeface="Calibri" pitchFamily="34" charset="0"/>
              </a:defRPr>
            </a:lvl5pPr>
            <a:lvl6pPr marL="455422" algn="l" defTabSz="1285642" rtl="0" fontAlgn="base">
              <a:lnSpc>
                <a:spcPts val="6475"/>
              </a:lnSpc>
              <a:spcBef>
                <a:spcPct val="0"/>
              </a:spcBef>
              <a:spcAft>
                <a:spcPct val="0"/>
              </a:spcAft>
              <a:defRPr sz="5200" b="1">
                <a:solidFill>
                  <a:srgbClr val="005AA9"/>
                </a:solidFill>
                <a:latin typeface="Calibri" pitchFamily="34" charset="0"/>
              </a:defRPr>
            </a:lvl6pPr>
            <a:lvl7pPr marL="910848" algn="l" defTabSz="1285642" rtl="0" fontAlgn="base">
              <a:lnSpc>
                <a:spcPts val="6475"/>
              </a:lnSpc>
              <a:spcBef>
                <a:spcPct val="0"/>
              </a:spcBef>
              <a:spcAft>
                <a:spcPct val="0"/>
              </a:spcAft>
              <a:defRPr sz="5200" b="1">
                <a:solidFill>
                  <a:srgbClr val="005AA9"/>
                </a:solidFill>
                <a:latin typeface="Calibri" pitchFamily="34" charset="0"/>
              </a:defRPr>
            </a:lvl7pPr>
            <a:lvl8pPr marL="1366283" algn="l" defTabSz="1285642" rtl="0" fontAlgn="base">
              <a:lnSpc>
                <a:spcPts val="6475"/>
              </a:lnSpc>
              <a:spcBef>
                <a:spcPct val="0"/>
              </a:spcBef>
              <a:spcAft>
                <a:spcPct val="0"/>
              </a:spcAft>
              <a:defRPr sz="5200" b="1">
                <a:solidFill>
                  <a:srgbClr val="005AA9"/>
                </a:solidFill>
                <a:latin typeface="Calibri" pitchFamily="34" charset="0"/>
              </a:defRPr>
            </a:lvl8pPr>
            <a:lvl9pPr marL="1821712" algn="l" defTabSz="1285642" rtl="0" fontAlgn="base">
              <a:lnSpc>
                <a:spcPts val="6475"/>
              </a:lnSpc>
              <a:spcBef>
                <a:spcPct val="0"/>
              </a:spcBef>
              <a:spcAft>
                <a:spcPct val="0"/>
              </a:spcAft>
              <a:defRPr sz="52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129"/>
              </a:lnSpc>
              <a:defRPr/>
            </a:pPr>
            <a:r>
              <a:rPr lang="ru-RU" sz="2200" dirty="0">
                <a:solidFill>
                  <a:schemeClr val="accent6">
                    <a:lumMod val="50000"/>
                  </a:schemeClr>
                </a:solidFill>
                <a:ea typeface="+mn-ea"/>
                <a:cs typeface="Aharoni" pitchFamily="2" charset="-79"/>
              </a:rPr>
              <a:t>Сведения, содержащиеся в реестрах</a:t>
            </a:r>
            <a:endParaRPr lang="ru-RU" sz="2200" dirty="0">
              <a:solidFill>
                <a:schemeClr val="accent1">
                  <a:lumMod val="50000"/>
                </a:schemeClr>
              </a:solidFill>
              <a:ea typeface="+mn-ea"/>
              <a:cs typeface="Aharoni" pitchFamily="2" charset="-79"/>
            </a:endParaRPr>
          </a:p>
        </p:txBody>
      </p:sp>
      <p:cxnSp>
        <p:nvCxnSpPr>
          <p:cNvPr id="13" name="Прямая со стрелкой 12">
            <a:extLst>
              <a:ext uri="{FF2B5EF4-FFF2-40B4-BE49-F238E27FC236}"/>
            </a:extLst>
          </p:cNvPr>
          <p:cNvCxnSpPr>
            <a:endCxn id="18" idx="1"/>
          </p:cNvCxnSpPr>
          <p:nvPr/>
        </p:nvCxnSpPr>
        <p:spPr>
          <a:xfrm flipV="1">
            <a:off x="1259632" y="2806034"/>
            <a:ext cx="665278" cy="341780"/>
          </a:xfrm>
          <a:prstGeom prst="straightConnector1">
            <a:avLst/>
          </a:prstGeom>
          <a:ln w="762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Левая фигурная скобка 17">
            <a:extLst>
              <a:ext uri="{FF2B5EF4-FFF2-40B4-BE49-F238E27FC236}"/>
            </a:extLst>
          </p:cNvPr>
          <p:cNvSpPr/>
          <p:nvPr/>
        </p:nvSpPr>
        <p:spPr>
          <a:xfrm>
            <a:off x="1924910" y="710566"/>
            <a:ext cx="631230" cy="4193200"/>
          </a:xfrm>
          <a:prstGeom prst="leftBrace">
            <a:avLst>
              <a:gd name="adj1" fmla="val 8333"/>
              <a:gd name="adj2" fmla="val 49973"/>
            </a:avLst>
          </a:prstGeom>
          <a:ln w="762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1561" tIns="35780" rIns="71561" bIns="35780"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008281"/>
              </p:ext>
            </p:extLst>
          </p:nvPr>
        </p:nvGraphicFramePr>
        <p:xfrm>
          <a:off x="2478763" y="685729"/>
          <a:ext cx="5849392" cy="4236393"/>
        </p:xfrm>
        <a:graphic>
          <a:graphicData uri="http://schemas.openxmlformats.org/drawingml/2006/table">
            <a:tbl>
              <a:tblPr>
                <a:effectLst/>
                <a:tableStyleId>{5C22544A-7EE6-4342-B048-85BDC9FD1C3A}</a:tableStyleId>
              </a:tblPr>
              <a:tblGrid>
                <a:gridCol w="4369842"/>
                <a:gridCol w="1479550"/>
              </a:tblGrid>
              <a:tr h="2613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по </a:t>
                      </a:r>
                      <a:r>
                        <a:rPr lang="ru-RU" sz="1600" b="1" u="none" strike="noStrike" dirty="0" smtClean="0">
                          <a:effectLst/>
                        </a:rPr>
                        <a:t>ЮЛ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648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по ИП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648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1609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i="1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1600" i="1" u="none" strike="noStrike" dirty="0" smtClean="0">
                          <a:effectLst/>
                        </a:rPr>
                        <a:t>наименование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648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i="1" u="none" strike="noStrike" dirty="0" smtClean="0">
                          <a:effectLst/>
                        </a:rPr>
                        <a:t> сведения </a:t>
                      </a:r>
                      <a:r>
                        <a:rPr lang="ru-RU" sz="1600" i="1" u="none" strike="noStrike" dirty="0">
                          <a:effectLst/>
                        </a:rPr>
                        <a:t>об ОКВЭД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648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6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i="1" u="none" strike="noStrike" dirty="0" smtClean="0">
                          <a:effectLst/>
                        </a:rPr>
                        <a:t> организационно-правовая    форма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648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i="1" u="none" strike="noStrike" dirty="0">
                          <a:effectLst/>
                        </a:rPr>
                        <a:t> 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648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181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i="1" u="none" strike="noStrike" dirty="0" smtClean="0">
                          <a:effectLst/>
                        </a:rPr>
                        <a:t> адрес 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648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i="1" u="none" strike="noStrike" dirty="0">
                          <a:effectLst/>
                        </a:rPr>
                        <a:t> 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648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1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i="1" u="none" strike="noStrike" dirty="0" smtClean="0">
                          <a:effectLst/>
                        </a:rPr>
                        <a:t> сведения </a:t>
                      </a:r>
                      <a:r>
                        <a:rPr lang="ru-RU" sz="1600" i="1" u="none" strike="noStrike" dirty="0">
                          <a:effectLst/>
                        </a:rPr>
                        <a:t>о руководителе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648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i="1" u="none" strike="noStrike" dirty="0">
                          <a:effectLst/>
                        </a:rPr>
                        <a:t> 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648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1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сведения об учредителях</a:t>
                      </a:r>
                    </a:p>
                  </a:txBody>
                  <a:tcPr marL="8145" marR="8145" marT="648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648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1756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i="1" u="none" strike="noStrike" dirty="0" smtClean="0">
                          <a:effectLst/>
                        </a:rPr>
                        <a:t> сведения </a:t>
                      </a:r>
                      <a:r>
                        <a:rPr lang="ru-RU" sz="1600" i="1" u="none" strike="noStrike" dirty="0">
                          <a:effectLst/>
                        </a:rPr>
                        <a:t>об уставном </a:t>
                      </a:r>
                      <a:r>
                        <a:rPr lang="ru-RU" sz="1600" i="1" u="none" strike="noStrike" dirty="0" smtClean="0">
                          <a:effectLst/>
                        </a:rPr>
                        <a:t> капитале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648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i="1" u="none" strike="noStrike" dirty="0">
                          <a:effectLst/>
                        </a:rPr>
                        <a:t> 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648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02554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сведения о размерах и номинальной стоимости долей в уставном капитале ООО, принадлежащих обществу и учредителям</a:t>
                      </a:r>
                    </a:p>
                  </a:txBody>
                  <a:tcPr marL="8145" marR="8145" marT="648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i="1" u="none" strike="noStrike" dirty="0">
                          <a:effectLst/>
                        </a:rPr>
                        <a:t> 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648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1608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i="1" u="none" strike="noStrike" dirty="0" smtClean="0">
                          <a:effectLst/>
                        </a:rPr>
                        <a:t> сведения </a:t>
                      </a:r>
                      <a:r>
                        <a:rPr lang="ru-RU" sz="1600" i="1" u="none" strike="noStrike" dirty="0">
                          <a:effectLst/>
                        </a:rPr>
                        <a:t>об </a:t>
                      </a:r>
                      <a:r>
                        <a:rPr lang="ru-RU" sz="1600" i="1" u="none" strike="noStrike" dirty="0" smtClean="0">
                          <a:effectLst/>
                        </a:rPr>
                        <a:t>ОКВЭД (виды деятельности)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648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i="1" u="none" strike="noStrike" dirty="0">
                          <a:effectLst/>
                        </a:rPr>
                        <a:t> 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648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1724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i="1" u="none" strike="noStrike" dirty="0" smtClean="0">
                          <a:effectLst/>
                        </a:rPr>
                        <a:t> сведения </a:t>
                      </a:r>
                      <a:r>
                        <a:rPr lang="ru-RU" sz="1600" i="1" u="none" strike="noStrike" dirty="0">
                          <a:effectLst/>
                        </a:rPr>
                        <a:t>о держателе реестра </a:t>
                      </a:r>
                      <a:r>
                        <a:rPr lang="ru-RU" sz="1600" i="1" u="none" strike="noStrike" dirty="0" smtClean="0">
                          <a:effectLst/>
                        </a:rPr>
                        <a:t>акционеров</a:t>
                      </a:r>
                    </a:p>
                  </a:txBody>
                  <a:tcPr marL="8145" marR="8145" marT="648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i="1" u="none" strike="noStrike" dirty="0">
                          <a:effectLst/>
                        </a:rPr>
                        <a:t> 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145" marR="8145" marT="648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125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/>
            </a:extLst>
          </p:cNvPr>
          <p:cNvSpPr txBox="1"/>
          <p:nvPr/>
        </p:nvSpPr>
        <p:spPr>
          <a:xfrm>
            <a:off x="2367449" y="2130617"/>
            <a:ext cx="897296" cy="501067"/>
          </a:xfrm>
          <a:prstGeom prst="rect">
            <a:avLst/>
          </a:prstGeom>
        </p:spPr>
        <p:txBody>
          <a:bodyPr wrap="none" lIns="91354" tIns="45671" rIns="91354" bIns="45671" anchor="ctr"/>
          <a:lstStyle/>
          <a:p>
            <a:pPr algn="ctr" defTabSz="913338">
              <a:defRPr/>
            </a:pPr>
            <a:endParaRPr lang="ru-RU" sz="17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/>
            </a:extLst>
          </p:cNvPr>
          <p:cNvSpPr txBox="1"/>
          <p:nvPr/>
        </p:nvSpPr>
        <p:spPr>
          <a:xfrm>
            <a:off x="4688744" y="2914614"/>
            <a:ext cx="897296" cy="501067"/>
          </a:xfrm>
          <a:prstGeom prst="rect">
            <a:avLst/>
          </a:prstGeom>
        </p:spPr>
        <p:txBody>
          <a:bodyPr wrap="none" lIns="91354" tIns="45671" rIns="91354" bIns="45671" anchor="ctr"/>
          <a:lstStyle/>
          <a:p>
            <a:pPr algn="ctr" defTabSz="913338">
              <a:defRPr/>
            </a:pPr>
            <a:endParaRPr lang="ru-RU" sz="17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760" y="269972"/>
            <a:ext cx="7942629" cy="538864"/>
          </a:xfrm>
        </p:spPr>
        <p:txBody>
          <a:bodyPr rtlCol="0">
            <a:normAutofit fontScale="90000"/>
          </a:bodyPr>
          <a:lstStyle/>
          <a:p>
            <a:pPr algn="ctr">
              <a:lnSpc>
                <a:spcPts val="2129"/>
              </a:lnSpc>
              <a:defRPr/>
            </a:pPr>
            <a:r>
              <a:rPr lang="ru-RU" sz="2800" dirty="0">
                <a:solidFill>
                  <a:srgbClr val="002060"/>
                </a:solidFill>
                <a:ea typeface="+mn-ea"/>
                <a:cs typeface="Aharoni" pitchFamily="2" charset="-79"/>
              </a:rPr>
              <a:t>НЕПРЕДСТАВЛЕНИЕ </a:t>
            </a:r>
            <a:br>
              <a:rPr lang="ru-RU" sz="2800" dirty="0">
                <a:solidFill>
                  <a:srgbClr val="002060"/>
                </a:solidFill>
                <a:ea typeface="+mn-ea"/>
                <a:cs typeface="Aharoni" pitchFamily="2" charset="-79"/>
              </a:rPr>
            </a:br>
            <a:r>
              <a:rPr lang="ru-RU" sz="2800" dirty="0">
                <a:solidFill>
                  <a:srgbClr val="002060"/>
                </a:solidFill>
                <a:ea typeface="+mn-ea"/>
                <a:cs typeface="Aharoni" pitchFamily="2" charset="-79"/>
              </a:rPr>
              <a:t>(НЕСВОЕВРЕМЕННОЕ ПРЕДСТАВЛЕНИЕ) СВЕДЕНИЙ</a:t>
            </a:r>
            <a:endParaRPr lang="ru-RU" sz="2800" dirty="0">
              <a:solidFill>
                <a:srgbClr val="104E72"/>
              </a:solidFill>
              <a:ea typeface="+mn-ea"/>
              <a:cs typeface="Aharoni" pitchFamily="2" charset="-79"/>
            </a:endParaRPr>
          </a:p>
        </p:txBody>
      </p:sp>
      <p:sp>
        <p:nvSpPr>
          <p:cNvPr id="8" name="TextBox 7">
            <a:extLst>
              <a:ext uri="{FF2B5EF4-FFF2-40B4-BE49-F238E27FC236}"/>
            </a:extLst>
          </p:cNvPr>
          <p:cNvSpPr txBox="1"/>
          <p:nvPr/>
        </p:nvSpPr>
        <p:spPr>
          <a:xfrm>
            <a:off x="1493231" y="1533616"/>
            <a:ext cx="2214054" cy="426202"/>
          </a:xfrm>
          <a:prstGeom prst="rect">
            <a:avLst/>
          </a:prstGeom>
          <a:noFill/>
        </p:spPr>
        <p:txBody>
          <a:bodyPr lIns="71561" tIns="35780" rIns="71561" bIns="35780" anchor="ctr">
            <a:spAutoFit/>
          </a:bodyPr>
          <a:lstStyle/>
          <a:p>
            <a:pPr algn="ctr" eaLnBrk="1" hangingPunct="1">
              <a:defRPr/>
            </a:pPr>
            <a:r>
              <a:rPr lang="ru-RU" sz="2300" b="1" dirty="0">
                <a:latin typeface="Century Gothic" panose="020B0502020202020204" pitchFamily="34" charset="0"/>
              </a:rPr>
              <a:t>Для ЮЛ</a:t>
            </a:r>
            <a:endParaRPr lang="ru-RU" sz="2300" b="1" dirty="0">
              <a:solidFill>
                <a:schemeClr val="accent6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Rectangle 12">
            <a:extLst>
              <a:ext uri="{FF2B5EF4-FFF2-40B4-BE49-F238E27FC236}"/>
            </a:extLst>
          </p:cNvPr>
          <p:cNvSpPr/>
          <p:nvPr/>
        </p:nvSpPr>
        <p:spPr bwMode="auto">
          <a:xfrm>
            <a:off x="446613" y="1935157"/>
            <a:ext cx="4926302" cy="29880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anchor="ctr"/>
          <a:lstStyle/>
          <a:p>
            <a:pPr eaLnBrk="1" hangingPunct="1">
              <a:defRPr/>
            </a:pPr>
            <a:r>
              <a:rPr lang="ru-RU" sz="1900" dirty="0">
                <a:solidFill>
                  <a:schemeClr val="tx1"/>
                </a:solidFill>
                <a:latin typeface="Century Gothic" panose="020B0502020202020204" pitchFamily="34" charset="0"/>
              </a:rPr>
              <a:t>- Привлечение к административной ответственности;</a:t>
            </a:r>
          </a:p>
          <a:p>
            <a:pPr eaLnBrk="1" hangingPunct="1">
              <a:defRPr/>
            </a:pPr>
            <a:r>
              <a:rPr lang="ru-RU" sz="1900" dirty="0">
                <a:solidFill>
                  <a:schemeClr val="tx1"/>
                </a:solidFill>
                <a:latin typeface="Century Gothic" panose="020B0502020202020204" pitchFamily="34" charset="0"/>
              </a:rPr>
              <a:t>- Внесение в ЕГРЮЛ записи о недостоверности сведений;</a:t>
            </a:r>
          </a:p>
          <a:p>
            <a:pPr marL="134177" indent="-134177">
              <a:buFontTx/>
              <a:buChar char="-"/>
              <a:defRPr/>
            </a:pPr>
            <a:r>
              <a:rPr lang="ru-RU" sz="1900" dirty="0">
                <a:solidFill>
                  <a:schemeClr val="tx1"/>
                </a:solidFill>
                <a:latin typeface="Century Gothic" panose="020B0502020202020204" pitchFamily="34" charset="0"/>
              </a:rPr>
              <a:t>Плохая репутация;</a:t>
            </a:r>
          </a:p>
          <a:p>
            <a:pPr marL="134177" indent="-134177">
              <a:buFontTx/>
              <a:buChar char="-"/>
              <a:defRPr/>
            </a:pPr>
            <a:r>
              <a:rPr lang="ru-RU" sz="1900" dirty="0">
                <a:solidFill>
                  <a:schemeClr val="tx1"/>
                </a:solidFill>
                <a:latin typeface="Century Gothic" panose="020B0502020202020204" pitchFamily="34" charset="0"/>
              </a:rPr>
              <a:t>Перспектива исключения из ЕГРЮЛ;</a:t>
            </a:r>
          </a:p>
          <a:p>
            <a:pPr marL="134177" indent="-134177">
              <a:buFontTx/>
              <a:buChar char="-"/>
              <a:defRPr/>
            </a:pPr>
            <a:r>
              <a:rPr lang="ru-RU" sz="1900" dirty="0">
                <a:solidFill>
                  <a:schemeClr val="tx1"/>
                </a:solidFill>
                <a:latin typeface="Century Gothic" panose="020B0502020202020204" pitchFamily="34" charset="0"/>
              </a:rPr>
              <a:t>Лишение права в течении  3 лет учреждать ЮЛ и становится руководителем ЮЛ</a:t>
            </a:r>
            <a:r>
              <a:rPr lang="ru-RU" sz="900" b="1" dirty="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7" name="Rectangle 20">
            <a:extLst>
              <a:ext uri="{FF2B5EF4-FFF2-40B4-BE49-F238E27FC236}"/>
            </a:extLst>
          </p:cNvPr>
          <p:cNvSpPr/>
          <p:nvPr/>
        </p:nvSpPr>
        <p:spPr>
          <a:xfrm>
            <a:off x="927161" y="808836"/>
            <a:ext cx="7524523" cy="3909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8" name="TextBox 17">
            <a:extLst>
              <a:ext uri="{FF2B5EF4-FFF2-40B4-BE49-F238E27FC236}"/>
            </a:extLst>
          </p:cNvPr>
          <p:cNvSpPr txBox="1"/>
          <p:nvPr/>
        </p:nvSpPr>
        <p:spPr>
          <a:xfrm>
            <a:off x="939378" y="816706"/>
            <a:ext cx="7812310" cy="410813"/>
          </a:xfrm>
          <a:prstGeom prst="rect">
            <a:avLst/>
          </a:prstGeom>
          <a:noFill/>
        </p:spPr>
        <p:txBody>
          <a:bodyPr lIns="71561" tIns="35780" rIns="71561" bIns="35780" anchor="ctr">
            <a:spAutoFit/>
          </a:bodyPr>
          <a:lstStyle/>
          <a:p>
            <a:pPr algn="ctr" eaLnBrk="1" hangingPunct="1">
              <a:defRPr/>
            </a:pPr>
            <a:r>
              <a:rPr lang="ru-RU" sz="2200" b="1" dirty="0">
                <a:latin typeface="Century Gothic" panose="020B0502020202020204" pitchFamily="34" charset="0"/>
              </a:rPr>
              <a:t>НЕГАТИВНЫЕ ПОСЛЕДСТВИЯ</a:t>
            </a:r>
            <a:endParaRPr lang="ru-RU" sz="2200" b="1" dirty="0">
              <a:solidFill>
                <a:schemeClr val="accent6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/>
            </a:extLst>
          </p:cNvPr>
          <p:cNvSpPr txBox="1"/>
          <p:nvPr/>
        </p:nvSpPr>
        <p:spPr>
          <a:xfrm>
            <a:off x="6419534" y="1808810"/>
            <a:ext cx="1847533" cy="426202"/>
          </a:xfrm>
          <a:prstGeom prst="rect">
            <a:avLst/>
          </a:prstGeom>
          <a:noFill/>
        </p:spPr>
        <p:txBody>
          <a:bodyPr lIns="71561" tIns="35780" rIns="71561" bIns="35780">
            <a:spAutoFit/>
          </a:bodyPr>
          <a:lstStyle/>
          <a:p>
            <a:pPr algn="ctr" eaLnBrk="1" hangingPunct="1">
              <a:defRPr/>
            </a:pPr>
            <a:r>
              <a:rPr lang="ru-RU" sz="2300" b="1" dirty="0">
                <a:latin typeface="Century Gothic" panose="020B0502020202020204" pitchFamily="34" charset="0"/>
              </a:rPr>
              <a:t>Для ИП</a:t>
            </a:r>
            <a:endParaRPr lang="ru-RU" sz="2300" b="1" dirty="0">
              <a:solidFill>
                <a:schemeClr val="accent6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Rectangle 30">
            <a:extLst>
              <a:ext uri="{FF2B5EF4-FFF2-40B4-BE49-F238E27FC236}"/>
            </a:extLst>
          </p:cNvPr>
          <p:cNvSpPr/>
          <p:nvPr/>
        </p:nvSpPr>
        <p:spPr bwMode="auto">
          <a:xfrm>
            <a:off x="5573822" y="2198649"/>
            <a:ext cx="2955239" cy="25074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anchor="ctr"/>
          <a:lstStyle/>
          <a:p>
            <a:pPr marL="134177" indent="-134177">
              <a:buFontTx/>
              <a:buChar char="-"/>
              <a:defRPr/>
            </a:pPr>
            <a:r>
              <a:rPr lang="ru-RU" sz="1900" dirty="0">
                <a:solidFill>
                  <a:schemeClr val="tx1"/>
                </a:solidFill>
                <a:latin typeface="Century Gothic" panose="020B0502020202020204" pitchFamily="34" charset="0"/>
              </a:rPr>
              <a:t>Привлечение к административной ответственности;</a:t>
            </a:r>
          </a:p>
          <a:p>
            <a:pPr marL="134177" indent="-134177">
              <a:buFontTx/>
              <a:buChar char="-"/>
              <a:defRPr/>
            </a:pPr>
            <a:r>
              <a:rPr lang="ru-RU" sz="1900" dirty="0">
                <a:solidFill>
                  <a:schemeClr val="tx1"/>
                </a:solidFill>
                <a:latin typeface="Century Gothic" panose="020B0502020202020204" pitchFamily="34" charset="0"/>
              </a:rPr>
              <a:t>Рост задолженности.</a:t>
            </a:r>
            <a:endParaRPr lang="en-US" sz="19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Выгнутая вправо стрелка 1"/>
          <p:cNvSpPr/>
          <p:nvPr/>
        </p:nvSpPr>
        <p:spPr>
          <a:xfrm rot="2705733">
            <a:off x="3644253" y="1167226"/>
            <a:ext cx="512946" cy="115250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Выгнутая влево стрелка 2"/>
          <p:cNvSpPr/>
          <p:nvPr/>
        </p:nvSpPr>
        <p:spPr>
          <a:xfrm rot="19931100">
            <a:off x="5592827" y="1267787"/>
            <a:ext cx="757475" cy="101293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44118" y="4443958"/>
            <a:ext cx="620370" cy="474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561" tIns="35780" rIns="71561" bIns="35780"/>
          <a:lstStyle>
            <a:lvl1pPr defTabSz="726791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81433" indent="-223628" defTabSz="726791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94512" indent="-178902" defTabSz="726791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252317" indent="-178902" defTabSz="726791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610121" indent="-178902" defTabSz="726791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1967926" indent="-178902" defTabSz="726791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325731" indent="-178902" defTabSz="726791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2683535" indent="-178902" defTabSz="726791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041340" indent="-178902" defTabSz="726791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ts val="2143"/>
              </a:lnSpc>
            </a:pPr>
            <a:fld id="{E0716C94-1EC7-490C-A7D0-795EB0F89013}" type="slidenum">
              <a:rPr lang="ru-RU" altLang="ru-RU" sz="2000">
                <a:solidFill>
                  <a:srgbClr val="FFFFFF"/>
                </a:solidFill>
                <a:latin typeface="Calibri" pitchFamily="34" charset="0"/>
              </a:rPr>
              <a:pPr algn="ctr">
                <a:lnSpc>
                  <a:spcPts val="2143"/>
                </a:lnSpc>
              </a:pPr>
              <a:t>4</a:t>
            </a:fld>
            <a:endParaRPr lang="ru-RU" altLang="ru-RU" sz="2000" dirty="0">
              <a:solidFill>
                <a:srgbClr val="FFFFFF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17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452" y="387680"/>
            <a:ext cx="7819097" cy="829353"/>
          </a:xfrm>
        </p:spPr>
        <p:txBody>
          <a:bodyPr rtlCol="0">
            <a:noAutofit/>
          </a:bodyPr>
          <a:lstStyle/>
          <a:p>
            <a:pPr algn="ctr">
              <a:lnSpc>
                <a:spcPts val="2129"/>
              </a:lnSpc>
              <a:defRPr/>
            </a:pPr>
            <a:r>
              <a:rPr lang="ru-RU" sz="1800" cap="all" dirty="0">
                <a:latin typeface="Arial Narrow" pitchFamily="34" charset="0"/>
                <a:cs typeface="Times New Roman" panose="02020603050405020304" pitchFamily="18" charset="0"/>
              </a:rPr>
              <a:t>Динамика отказов по </a:t>
            </a:r>
            <a:r>
              <a:rPr lang="ru-RU" sz="1800" cap="all" dirty="0" err="1">
                <a:latin typeface="Arial Narrow" pitchFamily="34" charset="0"/>
                <a:cs typeface="Times New Roman" panose="02020603050405020304" pitchFamily="18" charset="0"/>
              </a:rPr>
              <a:t>пп</a:t>
            </a:r>
            <a:r>
              <a:rPr lang="ru-RU" sz="1800" cap="all" dirty="0">
                <a:latin typeface="Arial Narrow" pitchFamily="34" charset="0"/>
                <a:cs typeface="Times New Roman" panose="02020603050405020304" pitchFamily="18" charset="0"/>
              </a:rPr>
              <a:t>. «ф» ст. 23 Федерального закона №129-ФЗ «о государственной регистрации юридических лиц и индивидуальных предпринимателей»</a:t>
            </a:r>
          </a:p>
        </p:txBody>
      </p:sp>
      <p:sp>
        <p:nvSpPr>
          <p:cNvPr id="16" name="Прямоугольник 15">
            <a:extLst>
              <a:ext uri="{FF2B5EF4-FFF2-40B4-BE49-F238E27FC236}"/>
            </a:extLst>
          </p:cNvPr>
          <p:cNvSpPr/>
          <p:nvPr/>
        </p:nvSpPr>
        <p:spPr>
          <a:xfrm>
            <a:off x="4004573" y="3208343"/>
            <a:ext cx="1429429" cy="68572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655" tIns="32328" rIns="64655" bIns="32328" anchor="ctr"/>
          <a:lstStyle/>
          <a:p>
            <a:pPr algn="ctr" defTabSz="727049">
              <a:defRPr/>
            </a:pPr>
            <a:endParaRPr lang="ru-RU" sz="2800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/>
            </a:extLst>
          </p:cNvPr>
          <p:cNvSpPr/>
          <p:nvPr/>
        </p:nvSpPr>
        <p:spPr>
          <a:xfrm>
            <a:off x="5943057" y="1839047"/>
            <a:ext cx="1462009" cy="88010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655" tIns="32328" rIns="64655" bIns="32328" anchor="ctr"/>
          <a:lstStyle/>
          <a:p>
            <a:pPr algn="ctr" defTabSz="727049">
              <a:defRPr/>
            </a:pPr>
            <a:endParaRPr lang="ru-RU" sz="2800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TextBox 167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3995936" y="3943746"/>
            <a:ext cx="1440160" cy="622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752" tIns="36876" rIns="73752" bIns="36876" anchor="ctr"/>
          <a:lstStyle>
            <a:lvl1pPr defTabSz="1042988" eaLnBrk="0" hangingPunct="0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anose="020F0502020204030204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Font typeface="Arial" panose="020B0604020202020204" pitchFamily="34" charset="0"/>
              <a:defRPr sz="2900">
                <a:solidFill>
                  <a:srgbClr val="504F53"/>
                </a:solidFill>
                <a:latin typeface="Calibri" panose="020F0502020204030204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900">
                <a:solidFill>
                  <a:srgbClr val="504F53"/>
                </a:solidFill>
                <a:latin typeface="Calibri" panose="020F0502020204030204" pitchFamily="34" charset="0"/>
              </a:defRPr>
            </a:lvl3pPr>
            <a:lvl4pPr marL="1600200" indent="-228600" algn="just" defTabSz="1042988" eaLnBrk="0" hangingPunct="0">
              <a:lnSpc>
                <a:spcPts val="2263"/>
              </a:lnSpc>
              <a:spcBef>
                <a:spcPts val="500"/>
              </a:spcBef>
              <a:buFont typeface="Arial" panose="020B0604020202020204" pitchFamily="34" charset="0"/>
              <a:defRPr sz="2100">
                <a:solidFill>
                  <a:srgbClr val="504F53"/>
                </a:solidFill>
                <a:latin typeface="Calibri" panose="020F0502020204030204" pitchFamily="34" charset="0"/>
              </a:defRPr>
            </a:lvl4pPr>
            <a:lvl5pPr marL="2057400" indent="-228600" defTabSz="1042988" eaLnBrk="0" hangingPunct="0">
              <a:lnSpc>
                <a:spcPts val="2263"/>
              </a:lnSpc>
              <a:spcBef>
                <a:spcPts val="500"/>
              </a:spcBef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5pPr>
            <a:lvl6pPr marL="2514600" indent="-228600" defTabSz="1042988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6pPr>
            <a:lvl7pPr marL="2971800" indent="-228600" defTabSz="1042988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7pPr>
            <a:lvl8pPr marL="3429000" indent="-228600" defTabSz="1042988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8pPr>
            <a:lvl9pPr marL="3886200" indent="-228600" defTabSz="1042988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100" b="1" dirty="0" smtClean="0">
                <a:solidFill>
                  <a:srgbClr val="7F7F7F"/>
                </a:solidFill>
                <a:latin typeface="Arial Narrow" panose="020B0606020202030204" pitchFamily="34" charset="0"/>
              </a:rPr>
              <a:t>1 полугодие </a:t>
            </a:r>
            <a:r>
              <a:rPr lang="ru-RU" altLang="ru-RU" sz="2100" b="1" dirty="0">
                <a:solidFill>
                  <a:srgbClr val="7F7F7F"/>
                </a:solidFill>
                <a:latin typeface="Arial Narrow" panose="020B0606020202030204" pitchFamily="34" charset="0"/>
              </a:rPr>
              <a:t>2017</a:t>
            </a:r>
          </a:p>
        </p:txBody>
      </p:sp>
      <p:sp>
        <p:nvSpPr>
          <p:cNvPr id="20" name="TextBox 167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5926769" y="2802641"/>
            <a:ext cx="1453544" cy="489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752" tIns="36876" rIns="73752" bIns="36876" anchor="ctr"/>
          <a:lstStyle>
            <a:lvl1pPr defTabSz="1042988" eaLnBrk="0" hangingPunct="0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anose="020F0502020204030204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Font typeface="Arial" panose="020B0604020202020204" pitchFamily="34" charset="0"/>
              <a:defRPr sz="2900">
                <a:solidFill>
                  <a:srgbClr val="504F53"/>
                </a:solidFill>
                <a:latin typeface="Calibri" panose="020F0502020204030204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900">
                <a:solidFill>
                  <a:srgbClr val="504F53"/>
                </a:solidFill>
                <a:latin typeface="Calibri" panose="020F0502020204030204" pitchFamily="34" charset="0"/>
              </a:defRPr>
            </a:lvl3pPr>
            <a:lvl4pPr marL="1600200" indent="-228600" algn="just" defTabSz="1042988" eaLnBrk="0" hangingPunct="0">
              <a:lnSpc>
                <a:spcPts val="2263"/>
              </a:lnSpc>
              <a:spcBef>
                <a:spcPts val="500"/>
              </a:spcBef>
              <a:buFont typeface="Arial" panose="020B0604020202020204" pitchFamily="34" charset="0"/>
              <a:defRPr sz="2100">
                <a:solidFill>
                  <a:srgbClr val="504F53"/>
                </a:solidFill>
                <a:latin typeface="Calibri" panose="020F0502020204030204" pitchFamily="34" charset="0"/>
              </a:defRPr>
            </a:lvl4pPr>
            <a:lvl5pPr marL="2057400" indent="-228600" defTabSz="1042988" eaLnBrk="0" hangingPunct="0">
              <a:lnSpc>
                <a:spcPts val="2263"/>
              </a:lnSpc>
              <a:spcBef>
                <a:spcPts val="500"/>
              </a:spcBef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5pPr>
            <a:lvl6pPr marL="2514600" indent="-228600" defTabSz="1042988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6pPr>
            <a:lvl7pPr marL="2971800" indent="-228600" defTabSz="1042988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7pPr>
            <a:lvl8pPr marL="3429000" indent="-228600" defTabSz="1042988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8pPr>
            <a:lvl9pPr marL="3886200" indent="-228600" defTabSz="1042988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8D8C9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100" b="1" dirty="0" smtClean="0">
                <a:solidFill>
                  <a:srgbClr val="7F7F7F"/>
                </a:solidFill>
                <a:latin typeface="Arial Narrow" panose="020B0606020202030204" pitchFamily="34" charset="0"/>
              </a:rPr>
              <a:t>1 полугодие</a:t>
            </a:r>
            <a:endParaRPr lang="ru-RU" altLang="ru-RU" sz="2100" b="1" dirty="0">
              <a:solidFill>
                <a:srgbClr val="7F7F7F"/>
              </a:solidFill>
              <a:latin typeface="Arial Narrow" panose="020B0606020202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100" b="1" dirty="0">
                <a:solidFill>
                  <a:srgbClr val="7F7F7F"/>
                </a:solidFill>
                <a:latin typeface="Arial Narrow" panose="020B0606020202030204" pitchFamily="34" charset="0"/>
              </a:rPr>
              <a:t> 2018</a:t>
            </a:r>
          </a:p>
        </p:txBody>
      </p:sp>
      <p:sp>
        <p:nvSpPr>
          <p:cNvPr id="21" name="TextBox 20">
            <a:extLst>
              <a:ext uri="{FF2B5EF4-FFF2-40B4-BE49-F238E27FC236}"/>
            </a:extLst>
          </p:cNvPr>
          <p:cNvSpPr txBox="1"/>
          <p:nvPr/>
        </p:nvSpPr>
        <p:spPr bwMode="auto">
          <a:xfrm>
            <a:off x="6115077" y="1494563"/>
            <a:ext cx="1193227" cy="344484"/>
          </a:xfrm>
          <a:prstGeom prst="rect">
            <a:avLst/>
          </a:prstGeom>
        </p:spPr>
        <p:txBody>
          <a:bodyPr wrap="none" lIns="73610" tIns="36805" rIns="73610" bIns="36805" anchor="ctr">
            <a:normAutofit fontScale="92500" lnSpcReduction="20000"/>
          </a:bodyPr>
          <a:lstStyle/>
          <a:p>
            <a:pPr algn="ctr" defTabSz="736079">
              <a:defRPr/>
            </a:pPr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11.5%</a:t>
            </a:r>
            <a:endParaRPr lang="ru-RU" sz="22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2" name="TextBox 21">
            <a:extLst>
              <a:ext uri="{FF2B5EF4-FFF2-40B4-BE49-F238E27FC236}"/>
            </a:extLst>
          </p:cNvPr>
          <p:cNvSpPr txBox="1"/>
          <p:nvPr/>
        </p:nvSpPr>
        <p:spPr bwMode="auto">
          <a:xfrm>
            <a:off x="4139952" y="2816344"/>
            <a:ext cx="1163363" cy="363922"/>
          </a:xfrm>
          <a:prstGeom prst="rect">
            <a:avLst/>
          </a:prstGeom>
        </p:spPr>
        <p:txBody>
          <a:bodyPr wrap="none" lIns="73610" tIns="36805" rIns="73610" bIns="36805" anchor="ctr">
            <a:normAutofit fontScale="92500" lnSpcReduction="10000"/>
          </a:bodyPr>
          <a:lstStyle/>
          <a:p>
            <a:pPr algn="ctr" defTabSz="736079">
              <a:defRPr/>
            </a:pP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9.7%</a:t>
            </a:r>
            <a:endParaRPr lang="ru-RU" sz="22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3" name="TextBox 22">
            <a:extLst>
              <a:ext uri="{FF2B5EF4-FFF2-40B4-BE49-F238E27FC236}"/>
            </a:extLst>
          </p:cNvPr>
          <p:cNvSpPr txBox="1"/>
          <p:nvPr/>
        </p:nvSpPr>
        <p:spPr bwMode="auto">
          <a:xfrm>
            <a:off x="1976494" y="3491273"/>
            <a:ext cx="1366985" cy="622015"/>
          </a:xfrm>
          <a:prstGeom prst="rect">
            <a:avLst/>
          </a:prstGeom>
        </p:spPr>
        <p:txBody>
          <a:bodyPr wrap="none" lIns="73610" tIns="36805" rIns="73610" bIns="36805" anchor="ctr">
            <a:normAutofit/>
          </a:bodyPr>
          <a:lstStyle/>
          <a:p>
            <a:pPr defTabSz="736079">
              <a:defRPr/>
            </a:pPr>
            <a:endParaRPr lang="ru-RU" sz="22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cxnSp>
        <p:nvCxnSpPr>
          <p:cNvPr id="4" name="Прямая со стрелкой 3">
            <a:extLst>
              <a:ext uri="{FF2B5EF4-FFF2-40B4-BE49-F238E27FC236}"/>
            </a:extLst>
          </p:cNvPr>
          <p:cNvCxnSpPr/>
          <p:nvPr/>
        </p:nvCxnSpPr>
        <p:spPr>
          <a:xfrm flipV="1">
            <a:off x="1432144" y="1839047"/>
            <a:ext cx="0" cy="2468621"/>
          </a:xfrm>
          <a:prstGeom prst="straightConnector1">
            <a:avLst/>
          </a:prstGeom>
          <a:ln w="76200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/>
            </a:extLst>
          </p:cNvPr>
          <p:cNvSpPr txBox="1"/>
          <p:nvPr/>
        </p:nvSpPr>
        <p:spPr bwMode="auto">
          <a:xfrm rot="16200000">
            <a:off x="-446755" y="2568474"/>
            <a:ext cx="2929733" cy="781910"/>
          </a:xfrm>
          <a:prstGeom prst="rect">
            <a:avLst/>
          </a:prstGeom>
        </p:spPr>
        <p:txBody>
          <a:bodyPr wrap="none" lIns="73610" tIns="36805" rIns="73610" bIns="36805" anchor="ctr">
            <a:normAutofit/>
          </a:bodyPr>
          <a:lstStyle/>
          <a:p>
            <a:pPr defTabSz="736079">
              <a:defRPr/>
            </a:pP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% соотношение от общего </a:t>
            </a:r>
          </a:p>
          <a:p>
            <a:pPr defTabSz="736079">
              <a:defRPr/>
            </a:pP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количества отказов</a:t>
            </a:r>
            <a:endParaRPr lang="ru-RU" sz="2200" b="1" dirty="0">
              <a:solidFill>
                <a:schemeClr val="accent6">
                  <a:lumMod val="50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>
            <a:off x="1432144" y="1839047"/>
            <a:ext cx="4510913" cy="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/>
            </a:extLst>
          </p:cNvPr>
          <p:cNvCxnSpPr/>
          <p:nvPr/>
        </p:nvCxnSpPr>
        <p:spPr>
          <a:xfrm>
            <a:off x="1409067" y="3208343"/>
            <a:ext cx="2505912" cy="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44118" y="4443958"/>
            <a:ext cx="620370" cy="474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561" tIns="35780" rIns="71561" bIns="35780"/>
          <a:lstStyle>
            <a:lvl1pPr defTabSz="726791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81433" indent="-223628" defTabSz="726791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94512" indent="-178902" defTabSz="726791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252317" indent="-178902" defTabSz="726791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610121" indent="-178902" defTabSz="726791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1967926" indent="-178902" defTabSz="726791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325731" indent="-178902" defTabSz="726791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2683535" indent="-178902" defTabSz="726791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041340" indent="-178902" defTabSz="726791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ts val="2143"/>
              </a:lnSpc>
            </a:pPr>
            <a:fld id="{E0716C94-1EC7-490C-A7D0-795EB0F89013}" type="slidenum">
              <a:rPr lang="ru-RU" altLang="ru-RU" sz="2000" b="1">
                <a:solidFill>
                  <a:srgbClr val="FFFFFF"/>
                </a:solidFill>
                <a:latin typeface="Arial Narrow" pitchFamily="34" charset="0"/>
              </a:rPr>
              <a:pPr algn="ctr">
                <a:lnSpc>
                  <a:spcPts val="2143"/>
                </a:lnSpc>
              </a:pPr>
              <a:t>5</a:t>
            </a:fld>
            <a:endParaRPr lang="ru-RU" altLang="ru-RU" sz="2000" b="1" dirty="0">
              <a:solidFill>
                <a:srgbClr val="FFFFFF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43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/>
            </a:extLst>
          </p:cNvPr>
          <p:cNvSpPr txBox="1"/>
          <p:nvPr/>
        </p:nvSpPr>
        <p:spPr>
          <a:xfrm>
            <a:off x="2367449" y="2130617"/>
            <a:ext cx="897296" cy="501067"/>
          </a:xfrm>
          <a:prstGeom prst="rect">
            <a:avLst/>
          </a:prstGeom>
        </p:spPr>
        <p:txBody>
          <a:bodyPr wrap="none" lIns="91354" tIns="45671" rIns="91354" bIns="45671" anchor="ctr"/>
          <a:lstStyle/>
          <a:p>
            <a:pPr algn="ctr" defTabSz="913338">
              <a:defRPr/>
            </a:pPr>
            <a:endParaRPr lang="ru-RU" sz="17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/>
            </a:extLst>
          </p:cNvPr>
          <p:cNvSpPr txBox="1"/>
          <p:nvPr/>
        </p:nvSpPr>
        <p:spPr>
          <a:xfrm>
            <a:off x="3543029" y="2470781"/>
            <a:ext cx="895938" cy="501067"/>
          </a:xfrm>
          <a:prstGeom prst="rect">
            <a:avLst/>
          </a:prstGeom>
        </p:spPr>
        <p:txBody>
          <a:bodyPr wrap="none" lIns="91354" tIns="45671" rIns="91354" bIns="45671" anchor="ctr"/>
          <a:lstStyle/>
          <a:p>
            <a:pPr algn="ctr" defTabSz="913338">
              <a:defRPr/>
            </a:pPr>
            <a:endParaRPr lang="ru-RU" sz="17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/>
            </a:extLst>
          </p:cNvPr>
          <p:cNvSpPr txBox="1"/>
          <p:nvPr/>
        </p:nvSpPr>
        <p:spPr>
          <a:xfrm>
            <a:off x="4669739" y="2914614"/>
            <a:ext cx="897296" cy="501067"/>
          </a:xfrm>
          <a:prstGeom prst="rect">
            <a:avLst/>
          </a:prstGeom>
        </p:spPr>
        <p:txBody>
          <a:bodyPr wrap="none" lIns="91354" tIns="45671" rIns="91354" bIns="45671" anchor="ctr"/>
          <a:lstStyle/>
          <a:p>
            <a:pPr algn="ctr" defTabSz="913338">
              <a:defRPr/>
            </a:pPr>
            <a:endParaRPr lang="ru-RU" sz="17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7574" y="375801"/>
            <a:ext cx="6268853" cy="726764"/>
          </a:xfrm>
        </p:spPr>
        <p:txBody>
          <a:bodyPr rtlCol="0">
            <a:normAutofit/>
          </a:bodyPr>
          <a:lstStyle/>
          <a:p>
            <a:pPr algn="ctr">
              <a:lnSpc>
                <a:spcPts val="2129"/>
              </a:lnSpc>
              <a:defRPr/>
            </a:pPr>
            <a:r>
              <a:rPr lang="ru-RU" sz="2800" dirty="0" smtClean="0">
                <a:solidFill>
                  <a:srgbClr val="C00000"/>
                </a:solidFill>
                <a:latin typeface="Arial Narrow" pitchFamily="34" charset="0"/>
                <a:ea typeface="+mn-ea"/>
                <a:cs typeface="Aharoni" pitchFamily="2" charset="-79"/>
              </a:rPr>
              <a:t>КРАТКИЙ ВЫВОД</a:t>
            </a:r>
            <a:endParaRPr lang="ru-RU" sz="2800" dirty="0">
              <a:solidFill>
                <a:srgbClr val="C00000"/>
              </a:solidFill>
              <a:latin typeface="Arial Narrow" pitchFamily="34" charset="0"/>
              <a:ea typeface="+mn-ea"/>
              <a:cs typeface="Aharoni" pitchFamily="2" charset="-79"/>
            </a:endParaRPr>
          </a:p>
        </p:txBody>
      </p:sp>
      <p:sp>
        <p:nvSpPr>
          <p:cNvPr id="2" name="Прямоугольник 1">
            <a:extLst>
              <a:ext uri="{FF2B5EF4-FFF2-40B4-BE49-F238E27FC236}"/>
            </a:extLst>
          </p:cNvPr>
          <p:cNvSpPr/>
          <p:nvPr/>
        </p:nvSpPr>
        <p:spPr>
          <a:xfrm>
            <a:off x="1062909" y="1220272"/>
            <a:ext cx="7326331" cy="1426476"/>
          </a:xfrm>
          <a:prstGeom prst="rect">
            <a:avLst/>
          </a:prstGeom>
        </p:spPr>
        <p:txBody>
          <a:bodyPr lIns="71561" tIns="35780" rIns="71561" bIns="35780">
            <a:spAutoFit/>
          </a:bodyPr>
          <a:lstStyle/>
          <a:p>
            <a:pPr algn="just" eaLnBrk="1" hangingPunct="1">
              <a:defRPr/>
            </a:pPr>
            <a:r>
              <a:rPr lang="ru-RU" sz="2200" b="1" dirty="0">
                <a:solidFill>
                  <a:srgbClr val="005AA9"/>
                </a:solidFill>
                <a:latin typeface="Arial Narrow" pitchFamily="34" charset="0"/>
                <a:cs typeface="Aharoni" pitchFamily="2" charset="-79"/>
              </a:rPr>
              <a:t>Обеспечение достоверности ЕГРЮЛ может и должно обеспечиваться без нарушений законодательства. Добросовестность заявителей, достоверность сведений в ЕГРЮЛ - реалии современного бизнеса в России.</a:t>
            </a:r>
          </a:p>
        </p:txBody>
      </p:sp>
      <p:pic>
        <p:nvPicPr>
          <p:cNvPr id="24584" name="Рисунок 9" descr="Рукопожатие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9690" y="3702932"/>
            <a:ext cx="1300702" cy="1116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44118" y="4443958"/>
            <a:ext cx="620370" cy="474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561" tIns="35780" rIns="71561" bIns="35780"/>
          <a:lstStyle>
            <a:lvl1pPr defTabSz="726791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81433" indent="-223628" defTabSz="726791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94512" indent="-178902" defTabSz="726791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252317" indent="-178902" defTabSz="726791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610121" indent="-178902" defTabSz="726791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1967926" indent="-178902" defTabSz="726791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325731" indent="-178902" defTabSz="726791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2683535" indent="-178902" defTabSz="726791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041340" indent="-178902" defTabSz="726791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ts val="2143"/>
              </a:lnSpc>
            </a:pPr>
            <a:fld id="{E0716C94-1EC7-490C-A7D0-795EB0F89013}" type="slidenum">
              <a:rPr lang="ru-RU" altLang="ru-RU" sz="2000">
                <a:solidFill>
                  <a:srgbClr val="FFFFFF"/>
                </a:solidFill>
                <a:latin typeface="Calibri" pitchFamily="34" charset="0"/>
              </a:rPr>
              <a:pPr algn="ctr">
                <a:lnSpc>
                  <a:spcPts val="2143"/>
                </a:lnSpc>
              </a:pPr>
              <a:t>6</a:t>
            </a:fld>
            <a:endParaRPr lang="ru-RU" altLang="ru-RU" sz="2000" dirty="0">
              <a:solidFill>
                <a:srgbClr val="FFFFFF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299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/>
            </a:extLst>
          </p:cNvPr>
          <p:cNvSpPr txBox="1"/>
          <p:nvPr/>
        </p:nvSpPr>
        <p:spPr>
          <a:xfrm>
            <a:off x="2367449" y="2130617"/>
            <a:ext cx="897296" cy="501067"/>
          </a:xfrm>
          <a:prstGeom prst="rect">
            <a:avLst/>
          </a:prstGeom>
        </p:spPr>
        <p:txBody>
          <a:bodyPr wrap="none" lIns="91354" tIns="45671" rIns="91354" bIns="45671" anchor="ctr"/>
          <a:lstStyle/>
          <a:p>
            <a:pPr algn="ctr" defTabSz="913338">
              <a:defRPr/>
            </a:pPr>
            <a:endParaRPr lang="ru-RU" sz="17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/>
            </a:extLst>
          </p:cNvPr>
          <p:cNvSpPr txBox="1"/>
          <p:nvPr/>
        </p:nvSpPr>
        <p:spPr>
          <a:xfrm>
            <a:off x="3543029" y="2470781"/>
            <a:ext cx="895938" cy="501067"/>
          </a:xfrm>
          <a:prstGeom prst="rect">
            <a:avLst/>
          </a:prstGeom>
        </p:spPr>
        <p:txBody>
          <a:bodyPr wrap="none" lIns="91354" tIns="45671" rIns="91354" bIns="45671" anchor="ctr"/>
          <a:lstStyle/>
          <a:p>
            <a:pPr algn="ctr" defTabSz="913338">
              <a:defRPr/>
            </a:pPr>
            <a:endParaRPr lang="ru-RU" sz="17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/>
            </a:extLst>
          </p:cNvPr>
          <p:cNvSpPr txBox="1"/>
          <p:nvPr/>
        </p:nvSpPr>
        <p:spPr>
          <a:xfrm>
            <a:off x="4669739" y="2914614"/>
            <a:ext cx="897296" cy="501067"/>
          </a:xfrm>
          <a:prstGeom prst="rect">
            <a:avLst/>
          </a:prstGeom>
        </p:spPr>
        <p:txBody>
          <a:bodyPr wrap="none" lIns="91354" tIns="45671" rIns="91354" bIns="45671" anchor="ctr"/>
          <a:lstStyle/>
          <a:p>
            <a:pPr algn="ctr" defTabSz="913338">
              <a:defRPr/>
            </a:pPr>
            <a:endParaRPr lang="ru-RU" sz="17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5313" y="2130617"/>
            <a:ext cx="6268853" cy="726763"/>
          </a:xfrm>
        </p:spPr>
        <p:txBody>
          <a:bodyPr rtlCol="0">
            <a:normAutofit/>
          </a:bodyPr>
          <a:lstStyle/>
          <a:p>
            <a:pPr algn="ctr">
              <a:lnSpc>
                <a:spcPts val="2129"/>
              </a:lnSpc>
              <a:defRPr/>
            </a:pPr>
            <a:r>
              <a:rPr lang="ru-RU" sz="3200" dirty="0">
                <a:latin typeface="Arial Narrow" pitchFamily="34" charset="0"/>
                <a:ea typeface="+mn-ea"/>
                <a:cs typeface="Aharoni" pitchFamily="2" charset="-79"/>
              </a:rPr>
              <a:t>СПАСИБО ЗА ВАШЕ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66065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12">
  <a:themeElements>
    <a:clrScheme name="FNS2">
      <a:dk1>
        <a:srgbClr val="FFFFFF"/>
      </a:dk1>
      <a:lt1>
        <a:srgbClr val="BFBFBF"/>
      </a:lt1>
      <a:dk2>
        <a:srgbClr val="1F497D"/>
      </a:dk2>
      <a:lt2>
        <a:srgbClr val="D8D8D8"/>
      </a:lt2>
      <a:accent1>
        <a:srgbClr val="0070C0"/>
      </a:accent1>
      <a:accent2>
        <a:srgbClr val="C00000"/>
      </a:accent2>
      <a:accent3>
        <a:srgbClr val="00B0F0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800080"/>
      </a:folHlink>
    </a:clrScheme>
    <a:fontScheme name="ФНС">
      <a:majorFont>
        <a:latin typeface="PF Din Text Cond Pro Medium"/>
        <a:ea typeface=""/>
        <a:cs typeface=""/>
      </a:majorFont>
      <a:minorFont>
        <a:latin typeface="PF Din Text Cond Pro Medium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13</TotalTime>
  <Words>324</Words>
  <Application>Microsoft Office PowerPoint</Application>
  <PresentationFormat>Экран (16:9)</PresentationFormat>
  <Paragraphs>64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Present_FNS2012_16-9</vt:lpstr>
      <vt:lpstr>Тема12</vt:lpstr>
      <vt:lpstr>Презентация PowerPoint</vt:lpstr>
      <vt:lpstr>ОПТИМИЗАЦИЯ ПРОЦЕДУР, СВЯЗАННЫХ С РЕГИСТРАЦИЕЙ ЮРИДИЧЕСКИХ ЛИЦ И ИНДИВИДУАЛЬНЫХ ПРЕДПРИНИМАТЕЛЕЙ </vt:lpstr>
      <vt:lpstr>Сведения вносятся в реестры только на основании заявлений</vt:lpstr>
      <vt:lpstr>НЕПРЕДСТАВЛЕНИЕ  (НЕСВОЕВРЕМЕННОЕ ПРЕДСТАВЛЕНИЕ) СВЕДЕНИЙ</vt:lpstr>
      <vt:lpstr>Динамика отказов по пп. «ф» ст. 23 Федерального закона №129-ФЗ «о государственной регистрации юридических лиц и индивидуальных предпринимателей»</vt:lpstr>
      <vt:lpstr>КРАТКИЙ ВЫВОД</vt:lpstr>
      <vt:lpstr>СПАСИБО ЗА ВАШЕ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Вячеслав</dc:creator>
  <cp:lastModifiedBy>Вячеслав</cp:lastModifiedBy>
  <cp:revision>6</cp:revision>
  <dcterms:created xsi:type="dcterms:W3CDTF">2018-08-27T09:46:27Z</dcterms:created>
  <dcterms:modified xsi:type="dcterms:W3CDTF">2018-08-27T10:56:46Z</dcterms:modified>
</cp:coreProperties>
</file>