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5" r:id="rId2"/>
  </p:sldMasterIdLst>
  <p:notesMasterIdLst>
    <p:notesMasterId r:id="rId10"/>
  </p:notesMasterIdLst>
  <p:sldIdLst>
    <p:sldId id="261" r:id="rId3"/>
    <p:sldId id="262" r:id="rId4"/>
    <p:sldId id="263" r:id="rId5"/>
    <p:sldId id="264" r:id="rId6"/>
    <p:sldId id="265" r:id="rId7"/>
    <p:sldId id="266" r:id="rId8"/>
    <p:sldId id="267" r:id="rId9"/>
  </p:sldIdLst>
  <p:sldSz cx="9144000" cy="5143500" type="screen16x9"/>
  <p:notesSz cx="6858000" cy="9144000"/>
  <p:defaultTextStyle>
    <a:defPPr>
      <a:defRPr lang="ru-RU"/>
    </a:defPPr>
    <a:lvl1pPr marL="0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8C90"/>
    <a:srgbClr val="504F53"/>
    <a:srgbClr val="005A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588" y="-294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7232-00219\AppData\Local\Temp\notes1ABA62\&#1057;&#1090;&#1072;&#1090;&#1080;&#1089;&#1090;&#1080;&#1082;&#1072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2790353677516678E-2"/>
          <c:y val="0.13483078977539659"/>
          <c:w val="0.9353585835595456"/>
          <c:h val="0.671030252685917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Лист1!$A$5</c:f>
              <c:strCache>
                <c:ptCount val="1"/>
                <c:pt idx="0">
                  <c:v>%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>
                        <a:latin typeface="Arial Narrow" pitchFamily="34" charset="0"/>
                      </a:rPr>
                      <a:t>1</a:t>
                    </a:r>
                    <a:r>
                      <a:rPr lang="ru-RU" smtClean="0">
                        <a:latin typeface="Arial Narrow" pitchFamily="34" charset="0"/>
                      </a:rPr>
                      <a:t>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>
                        <a:latin typeface="Arial Narrow" pitchFamily="34" charset="0"/>
                      </a:rPr>
                      <a:t>2,2</a:t>
                    </a:r>
                    <a:r>
                      <a:rPr lang="ru-RU" smtClean="0">
                        <a:latin typeface="Arial Narrow" pitchFamily="34" charset="0"/>
                      </a:rPr>
                      <a:t>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>
                        <a:latin typeface="Arial Narrow" pitchFamily="34" charset="0"/>
                      </a:rPr>
                      <a:t>7</a:t>
                    </a:r>
                    <a:r>
                      <a:rPr lang="ru-RU" smtClean="0">
                        <a:latin typeface="Arial Narrow" pitchFamily="34" charset="0"/>
                      </a:rPr>
                      <a:t>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>
                        <a:latin typeface="Arial Narrow" pitchFamily="34" charset="0"/>
                      </a:rPr>
                      <a:t>12,9</a:t>
                    </a:r>
                    <a:r>
                      <a:rPr lang="ru-RU" smtClean="0">
                        <a:latin typeface="Arial Narrow" pitchFamily="34" charset="0"/>
                      </a:rPr>
                      <a:t>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5607901973528177E-3"/>
                  <c:y val="1.8600273292204435E-2"/>
                </c:manualLayout>
              </c:layout>
              <c:tx>
                <c:rich>
                  <a:bodyPr/>
                  <a:lstStyle/>
                  <a:p>
                    <a:r>
                      <a:rPr lang="en-US" smtClean="0">
                        <a:latin typeface="Arial Narrow" pitchFamily="34" charset="0"/>
                      </a:rPr>
                      <a:t>16,6</a:t>
                    </a:r>
                    <a:r>
                      <a:rPr lang="ru-RU" smtClean="0">
                        <a:latin typeface="Arial Narrow" pitchFamily="34" charset="0"/>
                      </a:rPr>
                      <a:t>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800">
                    <a:latin typeface="Arial Narrow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Лист1!$B$1:$F$1</c:f>
              <c:strCach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1 п/г 2018</c:v>
                </c:pt>
              </c:strCache>
            </c:strRef>
          </c:cat>
          <c:val>
            <c:numRef>
              <c:f>Лист1!$B$5:$F$5</c:f>
              <c:numCache>
                <c:formatCode>General</c:formatCode>
                <c:ptCount val="5"/>
                <c:pt idx="0">
                  <c:v>1</c:v>
                </c:pt>
                <c:pt idx="1">
                  <c:v>2.2000000000000002</c:v>
                </c:pt>
                <c:pt idx="2">
                  <c:v>7</c:v>
                </c:pt>
                <c:pt idx="3">
                  <c:v>12.9</c:v>
                </c:pt>
                <c:pt idx="4">
                  <c:v>16.600000000000001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8113024"/>
        <c:axId val="98114560"/>
      </c:barChart>
      <c:catAx>
        <c:axId val="9811302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Arial Narrow" pitchFamily="34" charset="0"/>
              </a:defRPr>
            </a:pPr>
            <a:endParaRPr lang="ru-RU"/>
          </a:p>
        </c:txPr>
        <c:crossAx val="98114560"/>
        <c:crosses val="autoZero"/>
        <c:auto val="1"/>
        <c:lblAlgn val="ctr"/>
        <c:lblOffset val="100"/>
        <c:noMultiLvlLbl val="0"/>
      </c:catAx>
      <c:valAx>
        <c:axId val="981145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811302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0.07965</cdr:x>
      <cdr:y>0.56246</cdr:y>
    </cdr:from>
    <cdr:to>
      <cdr:x>0.19203</cdr:x>
      <cdr:y>0.64294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48072" y="2304256"/>
          <a:ext cx="914425" cy="32970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2800" b="1" dirty="0" smtClean="0">
              <a:latin typeface="Arial Narrow" pitchFamily="34" charset="0"/>
            </a:rPr>
            <a:t>468</a:t>
          </a:r>
          <a:endParaRPr lang="ru-RU" sz="2800" b="1" dirty="0">
            <a:latin typeface="Arial Narrow" pitchFamily="34" charset="0"/>
          </a:endParaRPr>
        </a:p>
      </cdr:txBody>
    </cdr:sp>
  </cdr:relSizeAnchor>
  <cdr:relSizeAnchor xmlns:cdr="http://schemas.openxmlformats.org/drawingml/2006/chartDrawing">
    <cdr:from>
      <cdr:x>0.26549</cdr:x>
      <cdr:y>0.50973</cdr:y>
    </cdr:from>
    <cdr:to>
      <cdr:x>0.37787</cdr:x>
      <cdr:y>0.59021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2160240" y="2088232"/>
          <a:ext cx="914425" cy="32970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2800" b="1" dirty="0" smtClean="0">
              <a:latin typeface="Arial Narrow" pitchFamily="34" charset="0"/>
            </a:rPr>
            <a:t>846</a:t>
          </a:r>
          <a:endParaRPr lang="ru-RU" sz="2800" b="1" dirty="0">
            <a:latin typeface="Arial Narrow" pitchFamily="34" charset="0"/>
          </a:endParaRPr>
        </a:p>
      </cdr:txBody>
    </cdr:sp>
  </cdr:relSizeAnchor>
  <cdr:relSizeAnchor xmlns:cdr="http://schemas.openxmlformats.org/drawingml/2006/chartDrawing">
    <cdr:from>
      <cdr:x>0.46018</cdr:x>
      <cdr:y>0.33396</cdr:y>
    </cdr:from>
    <cdr:to>
      <cdr:x>0.57256</cdr:x>
      <cdr:y>0.41445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3744416" y="1368152"/>
          <a:ext cx="914425" cy="32974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ru-RU" sz="2800" b="1" dirty="0" smtClean="0">
              <a:latin typeface="Arial Narrow" pitchFamily="34" charset="0"/>
            </a:rPr>
            <a:t>2729</a:t>
          </a:r>
          <a:endParaRPr lang="ru-RU" sz="2800" b="1" dirty="0">
            <a:latin typeface="Arial Narrow" pitchFamily="34" charset="0"/>
          </a:endParaRPr>
        </a:p>
      </cdr:txBody>
    </cdr:sp>
  </cdr:relSizeAnchor>
  <cdr:relSizeAnchor xmlns:cdr="http://schemas.openxmlformats.org/drawingml/2006/chartDrawing">
    <cdr:from>
      <cdr:x>0.64602</cdr:x>
      <cdr:y>0.12304</cdr:y>
    </cdr:from>
    <cdr:to>
      <cdr:x>0.7584</cdr:x>
      <cdr:y>0.20353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5256584" y="504056"/>
          <a:ext cx="914425" cy="32974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ru-RU" sz="2800" b="1" dirty="0" smtClean="0">
              <a:latin typeface="Arial Narrow" pitchFamily="34" charset="0"/>
            </a:rPr>
            <a:t>5392</a:t>
          </a:r>
          <a:endParaRPr lang="ru-RU" sz="2800" b="1" dirty="0">
            <a:latin typeface="Arial Narrow" pitchFamily="34" charset="0"/>
          </a:endParaRPr>
        </a:p>
      </cdr:txBody>
    </cdr:sp>
  </cdr:relSizeAnchor>
  <cdr:relSizeAnchor xmlns:cdr="http://schemas.openxmlformats.org/drawingml/2006/chartDrawing">
    <cdr:from>
      <cdr:x>0.83186</cdr:x>
      <cdr:y>0</cdr:y>
    </cdr:from>
    <cdr:to>
      <cdr:x>0.94424</cdr:x>
      <cdr:y>0.06291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6768752" y="-915566"/>
          <a:ext cx="914425" cy="25773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ru-RU" sz="2800" b="1" dirty="0" smtClean="0">
              <a:latin typeface="Arial Narrow" pitchFamily="34" charset="0"/>
            </a:rPr>
            <a:t>3500</a:t>
          </a:r>
          <a:endParaRPr lang="ru-RU" sz="2800" b="1" dirty="0">
            <a:latin typeface="Arial Narrow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27.08.2018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798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8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7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5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/>
              <a:pPr/>
              <a:t>27.08.2018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/>
              <a:pPr/>
              <a:t>27.08.2018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/>
              <a:pPr/>
              <a:t>27.08.2018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/>
              <a:pPr/>
              <a:t>27.08.2018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/>
              <a:pPr/>
              <a:t>27.08.2018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" y="8"/>
            <a:ext cx="9142643" cy="5142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50" y="1205169"/>
            <a:ext cx="7320689" cy="3621940"/>
          </a:xfrm>
        </p:spPr>
        <p:txBody>
          <a:bodyPr/>
          <a:lstStyle>
            <a:lvl1pPr marL="347529" indent="0">
              <a:buFontTx/>
              <a:buNone/>
              <a:defRPr b="1">
                <a:latin typeface="+mj-lt"/>
              </a:defRPr>
            </a:lvl1pPr>
            <a:lvl2pPr marL="347529" indent="0">
              <a:defRPr>
                <a:latin typeface="+mj-lt"/>
              </a:defRPr>
            </a:lvl2pPr>
            <a:lvl3pPr marL="600971" indent="-248887">
              <a:defRPr>
                <a:latin typeface="+mj-lt"/>
              </a:defRPr>
            </a:lvl3pPr>
            <a:lvl4pPr marL="0" indent="344494">
              <a:defRPr>
                <a:latin typeface="+mj-lt"/>
              </a:defRPr>
            </a:lvl4pPr>
            <a:lvl5pPr marL="137191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7" y="375817"/>
            <a:ext cx="7337901" cy="829352"/>
          </a:xfrm>
        </p:spPr>
        <p:txBody>
          <a:bodyPr/>
          <a:lstStyle>
            <a:lvl1pPr marL="0" marR="0" indent="0" defTabSz="99713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200"/>
            </a:lvl1pPr>
          </a:lstStyle>
          <a:p>
            <a:pPr lvl="0"/>
            <a:r>
              <a:rPr lang="en-US" noProof="0" dirty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73658-2CDB-4875-8459-2D8D4CCDDA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51476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8/27/2018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74DF9-AD47-4691-BA21-BBFCE3637A9A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pic>
        <p:nvPicPr>
          <p:cNvPr id="7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8"/>
            <a:ext cx="9144000" cy="51428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36801996"/>
      </p:ext>
    </p:extLst>
  </p:cSld>
  <p:clrMapOvr>
    <a:masterClrMapping/>
  </p:clrMapOvr>
  <p:transition spd="slow" advClick="0" advTm="10000">
    <p:cover dir="r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8/27/2018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9484015"/>
      </p:ext>
    </p:extLst>
  </p:cSld>
  <p:clrMapOvr>
    <a:masterClrMapping/>
  </p:clrMapOvr>
  <p:transition spd="slow" advClick="0" advTm="10000">
    <p:cover dir="r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8/27/2018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74DF9-AD47-4691-BA21-BBFCE3637A9A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2268354"/>
      </p:ext>
    </p:extLst>
  </p:cSld>
  <p:clrMapOvr>
    <a:masterClrMapping/>
  </p:clrMapOvr>
  <p:transition spd="slow" advClick="0" advTm="10000">
    <p:cover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6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8/27/2018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464881"/>
      </p:ext>
    </p:extLst>
  </p:cSld>
  <p:clrMapOvr>
    <a:masterClrMapping/>
  </p:clrMapOvr>
  <p:transition spd="slow" advClick="0" advTm="10000">
    <p:cover dir="r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2D5A173-E5E4-4B86-BADB-BBB422306F42}" type="datetime1">
              <a:rPr lang="ru-RU" smtClean="0"/>
              <a:pPr/>
              <a:t>27.08.2018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74DF9-AD47-4691-BA21-BBFCE3637A9A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935742556"/>
      </p:ext>
    </p:extLst>
  </p:cSld>
  <p:clrMapOvr>
    <a:masterClrMapping/>
  </p:clrMapOvr>
  <p:transition spd="slow" advClick="0" advTm="10000">
    <p:cover dir="r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eaLnBrk="1" latinLnBrk="0" hangingPunct="1"/>
            <a:fld id="{C699CB88-5E1A-4FAC-892A-60949ACB1F6F}" type="datetimeFigureOut">
              <a:rPr lang="en-US" smtClean="0"/>
              <a:pPr eaLnBrk="1" latinLnBrk="0" hangingPunct="1"/>
              <a:t>8/27/2018</a:t>
            </a:fld>
            <a:endParaRPr 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2441528"/>
      </p:ext>
    </p:extLst>
  </p:cSld>
  <p:clrMapOvr>
    <a:masterClrMapping/>
  </p:clrMapOvr>
  <p:transition spd="slow" advClick="0" advTm="10000">
    <p:cover dir="rd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DEE4C3-B3F9-4492-AC4E-AEB8AB203703}" type="datetime1">
              <a:rPr lang="ru-RU" smtClean="0"/>
              <a:pPr/>
              <a:t>27.08.2018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74DF9-AD47-4691-BA21-BBFCE3637A9A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649665889"/>
      </p:ext>
    </p:extLst>
  </p:cSld>
  <p:clrMapOvr>
    <a:masterClrMapping/>
  </p:clrMapOvr>
  <p:transition spd="slow" advClick="0" advTm="10000">
    <p:cover dir="rd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CC1266-D9B9-4642-A506-7317DD4ADF73}" type="datetime1">
              <a:rPr lang="ru-RU" smtClean="0"/>
              <a:pPr/>
              <a:t>27.08.2018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74DF9-AD47-4691-BA21-BBFCE3637A9A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565727577"/>
      </p:ext>
    </p:extLst>
  </p:cSld>
  <p:clrMapOvr>
    <a:masterClrMapping/>
  </p:clrMapOvr>
  <p:transition spd="slow" advClick="0" advTm="10000">
    <p:cover dir="rd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478A2D-CC43-4DD9-8CF9-DF5286C3CC1D}" type="datetime1">
              <a:rPr lang="ru-RU" smtClean="0"/>
              <a:pPr/>
              <a:t>27.08.2018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648070"/>
      </p:ext>
    </p:extLst>
  </p:cSld>
  <p:clrMapOvr>
    <a:masterClrMapping/>
  </p:clrMapOvr>
  <p:transition spd="slow" advClick="0" advTm="10000">
    <p:cover dir="rd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358524-75FA-4DFF-9D30-F97C17CE17A5}" type="datetime1">
              <a:rPr lang="ru-RU" smtClean="0"/>
              <a:pPr/>
              <a:t>27.08.2018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3646111"/>
      </p:ext>
    </p:extLst>
  </p:cSld>
  <p:clrMapOvr>
    <a:masterClrMapping/>
  </p:clrMapOvr>
  <p:transition spd="slow" advClick="0" advTm="10000">
    <p:cover dir="r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69B2CD-5EDF-45E0-A730-F2C3E6027E1D}" type="datetime1">
              <a:rPr lang="ru-RU" smtClean="0"/>
              <a:pPr/>
              <a:t>27.08.2018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568761"/>
      </p:ext>
    </p:extLst>
  </p:cSld>
  <p:clrMapOvr>
    <a:masterClrMapping/>
  </p:clrMapOvr>
  <p:transition spd="slow" advClick="0" advTm="10000">
    <p:cover dir="r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0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6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6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79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0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0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/>
              <a:pPr/>
              <a:t>27.08.2018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image" Target="../media/image6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8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89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EDECA-DAED-49E8-AB44-A10369DCE766}" type="datetime1">
              <a:rPr lang="ru-RU" smtClean="0"/>
              <a:pPr/>
              <a:t>27.08.2018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1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  <p:sldLayoutId id="2147483664" r:id="rId16"/>
  </p:sldLayoutIdLst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461EDECA-DAED-49E8-AB44-A10369DCE766}" type="datetime1">
              <a:rPr lang="ru-RU" smtClean="0"/>
              <a:pPr/>
              <a:t>27.08.2018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</p:sldLayoutIdLst>
  <p:transition spd="slow" advClick="0" advTm="10000">
    <p:cover dir="rd"/>
  </p:transition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F Din Text Cond Pro Medium" pitchFamily="2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F Din Text Cond Pro Medium" pitchFamily="2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F Din Text Cond Pro Medium" pitchFamily="2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PF Din Text Cond Pro Medium" pitchFamily="2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113" name="Заголовок 2"/>
          <p:cNvSpPr>
            <a:spLocks noGrp="1"/>
          </p:cNvSpPr>
          <p:nvPr>
            <p:ph type="title"/>
          </p:nvPr>
        </p:nvSpPr>
        <p:spPr>
          <a:xfrm>
            <a:off x="323528" y="2169095"/>
            <a:ext cx="8496944" cy="1554783"/>
          </a:xfrm>
        </p:spPr>
        <p:txBody>
          <a:bodyPr>
            <a:noAutofit/>
          </a:bodyPr>
          <a:lstStyle/>
          <a:p>
            <a:pPr algn="ctr" defTabSz="995786" eaLnBrk="0" fontAlgn="base" hangingPunct="0">
              <a:spcAft>
                <a:spcPct val="0"/>
              </a:spcAft>
            </a:pPr>
            <a:r>
              <a:rPr lang="ru-RU" sz="2800" b="1" dirty="0" smtClean="0">
                <a:latin typeface="Arial Narrow" pitchFamily="34" charset="0"/>
              </a:rPr>
              <a:t>Перспективы использования </a:t>
            </a:r>
            <a:r>
              <a:rPr lang="ru-RU" sz="2800" b="1" dirty="0" smtClean="0">
                <a:latin typeface="Arial Narrow" pitchFamily="34" charset="0"/>
              </a:rPr>
              <a:t>электронного взаимодействия при государственной регистрации юридических лиц и индивидуальных </a:t>
            </a:r>
            <a:r>
              <a:rPr lang="ru-RU" sz="2800" b="1" dirty="0" smtClean="0">
                <a:latin typeface="Arial Narrow" pitchFamily="34" charset="0"/>
              </a:rPr>
              <a:t>предпринимателей</a:t>
            </a:r>
            <a:endParaRPr lang="ru-RU" sz="1800" dirty="0"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80811" y="1217039"/>
            <a:ext cx="781910" cy="781951"/>
          </a:xfrm>
          <a:prstGeom prst="rect">
            <a:avLst/>
          </a:prstGeom>
        </p:spPr>
        <p:txBody>
          <a:bodyPr vert="horz" wrap="none" lIns="99892" tIns="49946" rIns="99892" bIns="49946" rtlCol="0" anchor="ctr">
            <a:normAutofit/>
          </a:bodyPr>
          <a:lstStyle/>
          <a:p>
            <a:pPr defTabSz="998892"/>
            <a:endParaRPr lang="ru-RU" sz="3100" b="1" dirty="0">
              <a:solidFill>
                <a:srgbClr val="005AA9"/>
              </a:solidFill>
              <a:latin typeface="Calibri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7" y="3666314"/>
            <a:ext cx="7572427" cy="993668"/>
          </a:xfrm>
          <a:prstGeom prst="rect">
            <a:avLst/>
          </a:prstGeom>
        </p:spPr>
        <p:txBody>
          <a:bodyPr wrap="square" lIns="69659" tIns="34829" rIns="69659" bIns="34829">
            <a:spAutoFit/>
          </a:bodyPr>
          <a:lstStyle/>
          <a:p>
            <a:pPr algn="ctr"/>
            <a:r>
              <a:rPr lang="ru-RU" sz="2000" b="1" dirty="0" smtClean="0">
                <a:latin typeface="Arial Narrow" pitchFamily="34" charset="0"/>
              </a:rPr>
              <a:t>Кулешова Ж.А. </a:t>
            </a:r>
          </a:p>
          <a:p>
            <a:pPr algn="ctr"/>
            <a:r>
              <a:rPr lang="ru-RU" sz="2000" b="1" dirty="0" smtClean="0">
                <a:latin typeface="Arial Narrow" pitchFamily="34" charset="0"/>
              </a:rPr>
              <a:t>начальник Межрайонной ИФНС России № 14 </a:t>
            </a:r>
          </a:p>
          <a:p>
            <a:pPr algn="ctr"/>
            <a:r>
              <a:rPr lang="ru-RU" sz="2000" b="1" dirty="0" smtClean="0">
                <a:latin typeface="Arial Narrow" pitchFamily="34" charset="0"/>
              </a:rPr>
              <a:t>по Тюменской области</a:t>
            </a:r>
            <a:endParaRPr lang="ru-RU" sz="1800" b="1" dirty="0">
              <a:latin typeface="Arial Narrow" pitchFamily="34" charset="0"/>
            </a:endParaRPr>
          </a:p>
        </p:txBody>
      </p:sp>
      <p:pic>
        <p:nvPicPr>
          <p:cNvPr id="2050" name="Picture 2" descr="C:\Users\Вячеслав\Desktop\Никита\фирменный стиль\FNS_logo\Безымянный-1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916" y="267494"/>
            <a:ext cx="1512168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86000" y="1779662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400" b="1" dirty="0" smtClean="0">
                <a:latin typeface="Arial Narrow" pitchFamily="34" charset="0"/>
              </a:rPr>
              <a:t>МЕЖРАЙОННАЯ ИФНС РОССИИ № 14 </a:t>
            </a:r>
          </a:p>
          <a:p>
            <a:pPr algn="ctr"/>
            <a:r>
              <a:rPr lang="ru-RU" sz="1400" b="1" dirty="0" smtClean="0">
                <a:latin typeface="Arial Narrow" pitchFamily="34" charset="0"/>
              </a:rPr>
              <a:t>ПО ТЮМЕНСКОЙ ОБЛАСТИ</a:t>
            </a:r>
            <a:endParaRPr lang="ru-RU" sz="1200" b="1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618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39502"/>
            <a:ext cx="6748693" cy="4614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200" dirty="0"/>
              <a:t>     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>
              <a:lnSpc>
                <a:spcPts val="2298"/>
              </a:lnSpc>
              <a:defRPr/>
            </a:pPr>
            <a:fld id="{21073658-2CDB-4875-8459-2D8D4CCDDAD3}" type="slidenum">
              <a:rPr lang="ru-RU" sz="2600" smtClean="0">
                <a:solidFill>
                  <a:srgbClr val="FFFFFF"/>
                </a:solidFill>
                <a:latin typeface="Calibri" pitchFamily="34" charset="0"/>
              </a:rPr>
              <a:pPr algn="ctr">
                <a:lnSpc>
                  <a:spcPts val="2298"/>
                </a:lnSpc>
                <a:defRPr/>
              </a:pPr>
              <a:t>2</a:t>
            </a:fld>
            <a:endParaRPr lang="ru-RU" sz="26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0" y="847725"/>
            <a:ext cx="7321550" cy="4559300"/>
          </a:xfrm>
        </p:spPr>
        <p:txBody>
          <a:bodyPr/>
          <a:lstStyle/>
          <a:p>
            <a:endParaRPr lang="ru-RU" sz="1000" dirty="0"/>
          </a:p>
          <a:p>
            <a:endParaRPr lang="ru-RU" dirty="0"/>
          </a:p>
        </p:txBody>
      </p:sp>
      <p:sp>
        <p:nvSpPr>
          <p:cNvPr id="8" name="Штриховая стрелка вправо 7"/>
          <p:cNvSpPr/>
          <p:nvPr/>
        </p:nvSpPr>
        <p:spPr>
          <a:xfrm rot="10800000">
            <a:off x="6252910" y="2859782"/>
            <a:ext cx="983386" cy="360040"/>
          </a:xfrm>
          <a:prstGeom prst="striped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69659" tIns="34829" rIns="69659" bIns="34829" rtlCol="0" anchor="ctr"/>
          <a:lstStyle/>
          <a:p>
            <a:pPr algn="ctr"/>
            <a:endParaRPr lang="ru-RU" sz="20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644008" y="2859782"/>
            <a:ext cx="1600178" cy="360040"/>
          </a:xfrm>
          <a:prstGeom prst="roundRect">
            <a:avLst/>
          </a:prstGeom>
          <a:noFill/>
          <a:ln w="19050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69659" tIns="34829" rIns="69659" bIns="34829" rtlCol="0" anchor="ctr"/>
          <a:lstStyle/>
          <a:p>
            <a:pPr algn="ctr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79975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>
              <a:lnSpc>
                <a:spcPts val="2298"/>
              </a:lnSpc>
              <a:defRPr/>
            </a:pPr>
            <a:fld id="{21073658-2CDB-4875-8459-2D8D4CCDDAD3}" type="slidenum">
              <a:rPr lang="ru-RU" sz="2600" smtClean="0">
                <a:solidFill>
                  <a:srgbClr val="FFFFFF"/>
                </a:solidFill>
                <a:latin typeface="Calibri" pitchFamily="34" charset="0"/>
              </a:rPr>
              <a:pPr algn="ctr">
                <a:lnSpc>
                  <a:spcPts val="2298"/>
                </a:lnSpc>
                <a:defRPr/>
              </a:pPr>
              <a:t>3</a:t>
            </a:fld>
            <a:endParaRPr lang="ru-RU" sz="26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2804" y="1195964"/>
            <a:ext cx="7573668" cy="3608034"/>
          </a:xfrm>
          <a:prstGeom prst="rect">
            <a:avLst/>
          </a:prstGeom>
        </p:spPr>
        <p:txBody>
          <a:bodyPr vert="horz" wrap="square" lIns="99892" tIns="49946" rIns="99892" bIns="49946" rtlCol="0" anchor="ctr">
            <a:noAutofit/>
          </a:bodyPr>
          <a:lstStyle/>
          <a:p>
            <a:pPr marL="342900" indent="-342900" algn="just" defTabSz="998892">
              <a:buFont typeface="Wingdings" pitchFamily="2" charset="2"/>
              <a:buChar char=""/>
            </a:pPr>
            <a:endParaRPr lang="ru-RU" sz="2400" dirty="0" smtClean="0">
              <a:latin typeface="Arial Narrow" pitchFamily="34" charset="0"/>
            </a:endParaRPr>
          </a:p>
          <a:p>
            <a:pPr marL="342900" indent="-342900" algn="just" defTabSz="998892">
              <a:buFont typeface="Wingdings" pitchFamily="2" charset="2"/>
              <a:buChar char=""/>
            </a:pPr>
            <a:r>
              <a:rPr lang="ru-RU" sz="2300" b="1" dirty="0" smtClean="0">
                <a:solidFill>
                  <a:srgbClr val="005AA9"/>
                </a:solidFill>
                <a:latin typeface="Arial Narrow" pitchFamily="34" charset="0"/>
              </a:rPr>
              <a:t>Оперативность;</a:t>
            </a:r>
          </a:p>
          <a:p>
            <a:pPr marL="342900" indent="-342900" algn="just" defTabSz="998892">
              <a:buFont typeface="Wingdings" pitchFamily="2" charset="2"/>
              <a:buChar char=""/>
            </a:pPr>
            <a:r>
              <a:rPr lang="ru-RU" sz="2300" b="1" dirty="0" smtClean="0">
                <a:solidFill>
                  <a:srgbClr val="005AA9"/>
                </a:solidFill>
                <a:latin typeface="Arial Narrow" pitchFamily="34" charset="0"/>
              </a:rPr>
              <a:t>Не </a:t>
            </a:r>
            <a:r>
              <a:rPr lang="ru-RU" sz="2300" b="1" dirty="0">
                <a:solidFill>
                  <a:srgbClr val="005AA9"/>
                </a:solidFill>
                <a:latin typeface="Arial Narrow" pitchFamily="34" charset="0"/>
              </a:rPr>
              <a:t>требуется нотариальное заверение подписи </a:t>
            </a:r>
            <a:r>
              <a:rPr lang="ru-RU" sz="2300" b="1" dirty="0" smtClean="0">
                <a:solidFill>
                  <a:srgbClr val="005AA9"/>
                </a:solidFill>
                <a:latin typeface="Arial Narrow" pitchFamily="34" charset="0"/>
              </a:rPr>
              <a:t>заявителя;</a:t>
            </a:r>
            <a:endParaRPr lang="ru-RU" sz="2300" b="1" dirty="0">
              <a:solidFill>
                <a:srgbClr val="005AA9"/>
              </a:solidFill>
              <a:latin typeface="Arial Narrow" pitchFamily="34" charset="0"/>
            </a:endParaRPr>
          </a:p>
          <a:p>
            <a:pPr marL="342900" indent="-342900" algn="just" defTabSz="998892">
              <a:buFont typeface="Wingdings" pitchFamily="2" charset="2"/>
              <a:buChar char=""/>
            </a:pPr>
            <a:r>
              <a:rPr lang="ru-RU" sz="2300" b="1" dirty="0" smtClean="0">
                <a:solidFill>
                  <a:srgbClr val="005AA9"/>
                </a:solidFill>
                <a:latin typeface="Arial Narrow" pitchFamily="34" charset="0"/>
              </a:rPr>
              <a:t>Не требуется </a:t>
            </a:r>
            <a:r>
              <a:rPr lang="ru-RU" sz="2300" b="1" dirty="0" smtClean="0">
                <a:solidFill>
                  <a:srgbClr val="005AA9"/>
                </a:solidFill>
                <a:latin typeface="Arial Narrow" pitchFamily="34" charset="0"/>
                <a:ea typeface="+mj-ea"/>
                <a:cs typeface="+mj-cs"/>
              </a:rPr>
              <a:t>личное посещение </a:t>
            </a:r>
            <a:r>
              <a:rPr lang="ru-RU" sz="2300" b="1" dirty="0">
                <a:solidFill>
                  <a:srgbClr val="005AA9"/>
                </a:solidFill>
                <a:latin typeface="Arial Narrow" pitchFamily="34" charset="0"/>
                <a:ea typeface="+mj-ea"/>
                <a:cs typeface="+mj-cs"/>
              </a:rPr>
              <a:t>регистрирующего </a:t>
            </a:r>
            <a:r>
              <a:rPr lang="ru-RU" sz="2300" b="1" dirty="0" smtClean="0">
                <a:solidFill>
                  <a:srgbClr val="005AA9"/>
                </a:solidFill>
                <a:latin typeface="Arial Narrow" pitchFamily="34" charset="0"/>
                <a:ea typeface="+mj-ea"/>
                <a:cs typeface="+mj-cs"/>
              </a:rPr>
              <a:t>органа;</a:t>
            </a:r>
          </a:p>
          <a:p>
            <a:pPr marL="342900" indent="-342900" algn="just" defTabSz="998892">
              <a:buFont typeface="Wingdings" pitchFamily="2" charset="2"/>
              <a:buChar char=""/>
            </a:pPr>
            <a:r>
              <a:rPr lang="ru-RU" sz="2300" b="1" dirty="0" smtClean="0">
                <a:solidFill>
                  <a:srgbClr val="005AA9"/>
                </a:solidFill>
                <a:latin typeface="Arial Narrow" pitchFamily="34" charset="0"/>
              </a:rPr>
              <a:t>Нет необходимости в привлечении посредников или направления курьеров для сдачи документов;</a:t>
            </a:r>
          </a:p>
          <a:p>
            <a:pPr marL="342900" indent="-342900" algn="just" defTabSz="998892">
              <a:buFont typeface="Wingdings" pitchFamily="2" charset="2"/>
              <a:buChar char=""/>
            </a:pPr>
            <a:r>
              <a:rPr lang="ru-RU" sz="2300" b="1" dirty="0" smtClean="0">
                <a:solidFill>
                  <a:srgbClr val="005AA9"/>
                </a:solidFill>
                <a:latin typeface="Arial Narrow" pitchFamily="34" charset="0"/>
              </a:rPr>
              <a:t>В отдельных случаях, электронная регистрация позволяет заявителю сохранить у себя оригиналы уникальных документов, содержащих подписи или печати, которые затруднительно получить во втором экземпляре или, в случае отказа, проставить заново.</a:t>
            </a:r>
          </a:p>
          <a:p>
            <a:pPr marL="342900" indent="-342900" algn="just" defTabSz="998892">
              <a:buFont typeface="Wingdings" pitchFamily="2" charset="2"/>
              <a:buChar char=""/>
            </a:pPr>
            <a:endParaRPr lang="ru-RU" sz="2300" b="1" dirty="0" smtClean="0">
              <a:solidFill>
                <a:srgbClr val="005AA9"/>
              </a:solidFill>
              <a:latin typeface="Arial Narrow" pitchFamily="34" charset="0"/>
              <a:ea typeface="+mj-ea"/>
              <a:cs typeface="+mj-cs"/>
            </a:endParaRPr>
          </a:p>
          <a:p>
            <a:pPr marL="342900" indent="-342900" algn="just" defTabSz="998892">
              <a:buFont typeface="Wingdings" pitchFamily="2" charset="2"/>
              <a:buChar char=""/>
            </a:pPr>
            <a:endParaRPr lang="ru-RU" sz="2300" b="1" dirty="0">
              <a:solidFill>
                <a:srgbClr val="005AA9"/>
              </a:solidFill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32169" y="3125950"/>
            <a:ext cx="4433367" cy="781951"/>
          </a:xfrm>
          <a:prstGeom prst="rect">
            <a:avLst/>
          </a:prstGeom>
        </p:spPr>
        <p:txBody>
          <a:bodyPr vert="horz" wrap="none" lIns="99892" tIns="49946" rIns="99892" bIns="49946" rtlCol="0" anchor="ctr">
            <a:normAutofit lnSpcReduction="10000"/>
          </a:bodyPr>
          <a:lstStyle/>
          <a:p>
            <a:pPr defTabSz="998892"/>
            <a:endParaRPr lang="ru-RU" sz="46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0678" y="-14516"/>
            <a:ext cx="6834773" cy="781951"/>
          </a:xfrm>
          <a:prstGeom prst="rect">
            <a:avLst/>
          </a:prstGeom>
        </p:spPr>
        <p:txBody>
          <a:bodyPr vert="horz" wrap="none" lIns="99892" tIns="49946" rIns="99892" bIns="49946" rtlCol="0" anchor="ctr">
            <a:normAutofit lnSpcReduction="10000"/>
          </a:bodyPr>
          <a:lstStyle/>
          <a:p>
            <a:pPr defTabSz="998892"/>
            <a:endParaRPr lang="ru-RU" sz="46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5576" y="443230"/>
            <a:ext cx="6080522" cy="643945"/>
          </a:xfrm>
          <a:prstGeom prst="rect">
            <a:avLst/>
          </a:prstGeom>
        </p:spPr>
        <p:txBody>
          <a:bodyPr vert="horz" wrap="none" lIns="99892" tIns="49946" rIns="99892" bIns="49946" rtlCol="0" anchor="ctr">
            <a:noAutofit/>
          </a:bodyPr>
          <a:lstStyle/>
          <a:p>
            <a:pPr defTabSz="998892"/>
            <a:r>
              <a:rPr lang="ru-RU" sz="3600" b="1" dirty="0" smtClean="0">
                <a:solidFill>
                  <a:srgbClr val="C00000"/>
                </a:solidFill>
                <a:latin typeface="Arial Narrow" pitchFamily="34" charset="0"/>
                <a:ea typeface="+mj-ea"/>
                <a:cs typeface="+mj-cs"/>
              </a:rPr>
              <a:t>ПРЕИМУЩЕСТВА СЕРВИСА:</a:t>
            </a:r>
            <a:endParaRPr lang="ru-RU" sz="3600" b="1" dirty="0">
              <a:solidFill>
                <a:srgbClr val="C00000"/>
              </a:solidFill>
              <a:latin typeface="Arial Narrow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202087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80811" y="1494125"/>
            <a:ext cx="781910" cy="622015"/>
          </a:xfrm>
          <a:prstGeom prst="rect">
            <a:avLst/>
          </a:prstGeom>
        </p:spPr>
        <p:txBody>
          <a:bodyPr vert="horz" wrap="none" lIns="91424" tIns="45712" rIns="91424" bIns="45712" rtlCol="0" anchor="ctr">
            <a:normAutofit/>
          </a:bodyPr>
          <a:lstStyle/>
          <a:p>
            <a:pPr defTabSz="914239"/>
            <a:endParaRPr lang="ru-RU" sz="2800" b="1" dirty="0" smtClean="0">
              <a:solidFill>
                <a:srgbClr val="005AA9"/>
              </a:solidFill>
              <a:latin typeface="Calibri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895786"/>
            <a:ext cx="2536826" cy="20248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275606"/>
            <a:ext cx="1122362" cy="89284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259632" y="897564"/>
            <a:ext cx="1800200" cy="594066"/>
          </a:xfrm>
          <a:prstGeom prst="rect">
            <a:avLst/>
          </a:prstGeom>
        </p:spPr>
        <p:txBody>
          <a:bodyPr vert="horz" wrap="square" lIns="91424" tIns="45712" rIns="91424" bIns="45712" rtlCol="0" anchor="ctr">
            <a:normAutofit/>
          </a:bodyPr>
          <a:lstStyle/>
          <a:p>
            <a:pPr algn="ctr" defTabSz="914239">
              <a:spcBef>
                <a:spcPct val="0"/>
              </a:spcBef>
            </a:pPr>
            <a:r>
              <a:rPr lang="ru-RU" sz="1400" dirty="0" smtClean="0">
                <a:solidFill>
                  <a:srgbClr val="000000"/>
                </a:solidFill>
                <a:latin typeface="Arial Narrow" pitchFamily="34" charset="0"/>
                <a:ea typeface="+mj-ea"/>
                <a:cs typeface="+mj-cs"/>
              </a:rPr>
              <a:t>Подготавливаем документы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1" y="1977684"/>
            <a:ext cx="1364439" cy="814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2771800" y="1545637"/>
            <a:ext cx="1349385" cy="368798"/>
          </a:xfrm>
          <a:prstGeom prst="rect">
            <a:avLst/>
          </a:prstGeom>
        </p:spPr>
        <p:txBody>
          <a:bodyPr vert="horz" wrap="square" lIns="91424" tIns="45712" rIns="91424" bIns="45712" rtlCol="0" anchor="ctr">
            <a:noAutofit/>
          </a:bodyPr>
          <a:lstStyle/>
          <a:p>
            <a:pPr algn="ctr" defTabSz="914239">
              <a:spcBef>
                <a:spcPct val="0"/>
              </a:spcBef>
            </a:pPr>
            <a:r>
              <a:rPr lang="ru-RU" sz="1400" dirty="0" smtClean="0">
                <a:solidFill>
                  <a:srgbClr val="000000"/>
                </a:solidFill>
                <a:latin typeface="Arial Narrow" pitchFamily="34" charset="0"/>
                <a:ea typeface="+mj-ea"/>
                <a:cs typeface="+mj-cs"/>
              </a:rPr>
              <a:t>Сканируем документы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2625756"/>
            <a:ext cx="999866" cy="7954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TextBox 13"/>
          <p:cNvSpPr txBox="1"/>
          <p:nvPr/>
        </p:nvSpPr>
        <p:spPr>
          <a:xfrm>
            <a:off x="4067944" y="1995686"/>
            <a:ext cx="1656184" cy="540060"/>
          </a:xfrm>
          <a:prstGeom prst="rect">
            <a:avLst/>
          </a:prstGeom>
        </p:spPr>
        <p:txBody>
          <a:bodyPr vert="horz" wrap="square" lIns="91424" tIns="45712" rIns="91424" bIns="45712" rtlCol="0" anchor="ctr">
            <a:noAutofit/>
          </a:bodyPr>
          <a:lstStyle/>
          <a:p>
            <a:pPr algn="ctr" defTabSz="914239">
              <a:spcBef>
                <a:spcPct val="0"/>
              </a:spcBef>
            </a:pPr>
            <a:r>
              <a:rPr lang="ru-RU" sz="1400" dirty="0" smtClean="0">
                <a:solidFill>
                  <a:srgbClr val="000000"/>
                </a:solidFill>
                <a:latin typeface="Arial Narrow" pitchFamily="34" charset="0"/>
                <a:ea typeface="+mj-ea"/>
                <a:cs typeface="+mj-cs"/>
              </a:rPr>
              <a:t>Подписываем электронной подписью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9" y="3381840"/>
            <a:ext cx="1070741" cy="657089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439850" y="2571751"/>
            <a:ext cx="1652430" cy="744065"/>
          </a:xfrm>
          <a:prstGeom prst="rect">
            <a:avLst/>
          </a:prstGeom>
        </p:spPr>
        <p:txBody>
          <a:bodyPr vert="horz" wrap="square" lIns="91424" tIns="45712" rIns="91424" bIns="45712" rtlCol="0" anchor="ctr">
            <a:normAutofit/>
          </a:bodyPr>
          <a:lstStyle/>
          <a:p>
            <a:pPr algn="ctr" defTabSz="914239">
              <a:spcBef>
                <a:spcPct val="0"/>
              </a:spcBef>
            </a:pPr>
            <a:r>
              <a:rPr lang="ru-RU" sz="1400" dirty="0" smtClean="0">
                <a:solidFill>
                  <a:srgbClr val="000000"/>
                </a:solidFill>
                <a:latin typeface="Arial Narrow" pitchFamily="34" charset="0"/>
                <a:ea typeface="+mj-ea"/>
                <a:cs typeface="+mj-cs"/>
              </a:rPr>
              <a:t>Формируем транспортный контейнер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3" y="4083918"/>
            <a:ext cx="977875" cy="777907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6732240" y="3273828"/>
            <a:ext cx="1584176" cy="810090"/>
          </a:xfrm>
          <a:prstGeom prst="rect">
            <a:avLst/>
          </a:prstGeom>
        </p:spPr>
        <p:txBody>
          <a:bodyPr vert="horz" wrap="square" lIns="91424" tIns="45712" rIns="91424" bIns="45712" rtlCol="0" anchor="ctr">
            <a:noAutofit/>
          </a:bodyPr>
          <a:lstStyle/>
          <a:p>
            <a:pPr algn="ctr" defTabSz="914239"/>
            <a:r>
              <a:rPr lang="ru-RU" sz="1400" dirty="0" smtClean="0">
                <a:solidFill>
                  <a:srgbClr val="000000"/>
                </a:solidFill>
                <a:latin typeface="Arial Narrow" pitchFamily="34" charset="0"/>
                <a:ea typeface="+mj-ea"/>
                <a:cs typeface="+mj-cs"/>
              </a:rPr>
              <a:t>Направляем</a:t>
            </a:r>
          </a:p>
          <a:p>
            <a:pPr algn="ctr" defTabSz="914239"/>
            <a:r>
              <a:rPr lang="ru-RU" sz="1400" dirty="0" smtClean="0">
                <a:solidFill>
                  <a:srgbClr val="000000"/>
                </a:solidFill>
                <a:latin typeface="Arial Narrow" pitchFamily="34" charset="0"/>
                <a:ea typeface="+mj-ea"/>
                <a:cs typeface="+mj-cs"/>
              </a:rPr>
              <a:t>через </a:t>
            </a:r>
            <a:r>
              <a:rPr lang="ru-RU" sz="1400" dirty="0">
                <a:solidFill>
                  <a:srgbClr val="000000"/>
                </a:solidFill>
                <a:latin typeface="Arial Narrow" pitchFamily="34" charset="0"/>
                <a:ea typeface="+mj-ea"/>
                <a:cs typeface="+mj-cs"/>
              </a:rPr>
              <a:t>сайт ФНС России </a:t>
            </a:r>
            <a:r>
              <a:rPr lang="ru-RU" sz="1400" dirty="0" smtClean="0">
                <a:solidFill>
                  <a:srgbClr val="000000"/>
                </a:solidFill>
                <a:latin typeface="Arial Narrow" pitchFamily="34" charset="0"/>
                <a:ea typeface="+mj-ea"/>
                <a:cs typeface="+mj-cs"/>
              </a:rPr>
              <a:t>в </a:t>
            </a:r>
            <a:r>
              <a:rPr lang="ru-RU" sz="1400" dirty="0" smtClean="0">
                <a:solidFill>
                  <a:srgbClr val="000000"/>
                </a:solidFill>
                <a:latin typeface="Arial Narrow" pitchFamily="34" charset="0"/>
                <a:ea typeface="+mj-ea"/>
                <a:cs typeface="+mj-cs"/>
              </a:rPr>
              <a:t>РО</a:t>
            </a:r>
            <a:endParaRPr lang="ru-RU" sz="1400" dirty="0">
              <a:solidFill>
                <a:srgbClr val="000000"/>
              </a:solidFill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39652" y="303498"/>
            <a:ext cx="6264696" cy="643945"/>
          </a:xfrm>
          <a:prstGeom prst="rect">
            <a:avLst/>
          </a:prstGeom>
        </p:spPr>
        <p:txBody>
          <a:bodyPr vert="horz" wrap="none" lIns="99892" tIns="49946" rIns="99892" bIns="49946" rtlCol="0" anchor="ctr">
            <a:noAutofit/>
          </a:bodyPr>
          <a:lstStyle/>
          <a:p>
            <a:pPr defTabSz="998892"/>
            <a:r>
              <a:rPr lang="ru-RU" sz="3600" b="1" dirty="0" smtClean="0">
                <a:solidFill>
                  <a:srgbClr val="C00000"/>
                </a:solidFill>
                <a:latin typeface="Arial Narrow" pitchFamily="34" charset="0"/>
                <a:ea typeface="+mj-ea"/>
                <a:cs typeface="+mj-cs"/>
              </a:rPr>
              <a:t>ТЕХНОЛОГИЯ РАБОТЫ СЕРВИСА</a:t>
            </a:r>
            <a:endParaRPr lang="ru-RU" sz="3600" b="1" dirty="0">
              <a:solidFill>
                <a:srgbClr val="C00000"/>
              </a:solidFill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18" name="Стрелка вправо 17"/>
          <p:cNvSpPr/>
          <p:nvPr/>
        </p:nvSpPr>
        <p:spPr>
          <a:xfrm>
            <a:off x="1691680" y="2139702"/>
            <a:ext cx="792088" cy="21602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>
            <a:off x="3131840" y="2903579"/>
            <a:ext cx="792088" cy="21602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>
            <a:off x="4499992" y="3597864"/>
            <a:ext cx="792088" cy="21602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>
            <a:off x="5940152" y="4299942"/>
            <a:ext cx="792088" cy="21602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Номер слайда 3"/>
          <p:cNvSpPr>
            <a:spLocks noGrp="1"/>
          </p:cNvSpPr>
          <p:nvPr>
            <p:ph type="sldNum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 algn="ctr">
              <a:lnSpc>
                <a:spcPts val="2298"/>
              </a:lnSpc>
              <a:defRPr/>
            </a:pPr>
            <a:fld id="{21073658-2CDB-4875-8459-2D8D4CCDDAD3}" type="slidenum">
              <a:rPr lang="ru-RU" sz="2600" smtClean="0">
                <a:solidFill>
                  <a:srgbClr val="FFFFFF"/>
                </a:solidFill>
                <a:latin typeface="Calibri" pitchFamily="34" charset="0"/>
              </a:rPr>
              <a:pPr algn="ctr">
                <a:lnSpc>
                  <a:spcPts val="2298"/>
                </a:lnSpc>
                <a:defRPr/>
              </a:pPr>
              <a:t>4</a:t>
            </a:fld>
            <a:endParaRPr lang="ru-RU" sz="2600" dirty="0">
              <a:solidFill>
                <a:srgbClr val="FFFFFF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7018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 algn="ctr">
              <a:lnSpc>
                <a:spcPts val="2298"/>
              </a:lnSpc>
              <a:defRPr/>
            </a:pPr>
            <a:fld id="{21073658-2CDB-4875-8459-2D8D4CCDDAD3}" type="slidenum">
              <a:rPr lang="ru-RU" sz="2600" smtClean="0">
                <a:solidFill>
                  <a:srgbClr val="FFFFFF"/>
                </a:solidFill>
                <a:latin typeface="Calibri" pitchFamily="34" charset="0"/>
              </a:rPr>
              <a:pPr algn="ctr">
                <a:lnSpc>
                  <a:spcPts val="2298"/>
                </a:lnSpc>
                <a:defRPr/>
              </a:pPr>
              <a:t>5</a:t>
            </a:fld>
            <a:endParaRPr lang="ru-RU" sz="2600" dirty="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115616" y="555526"/>
            <a:ext cx="6624736" cy="4212468"/>
            <a:chOff x="683568" y="411510"/>
            <a:chExt cx="7866874" cy="4212468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2" cstate="print"/>
            <a:srcRect l="22853" t="7788" r="22853" b="43092"/>
            <a:stretch>
              <a:fillRect/>
            </a:stretch>
          </p:blipFill>
          <p:spPr bwMode="auto">
            <a:xfrm>
              <a:off x="683568" y="411510"/>
              <a:ext cx="7866874" cy="4212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1" name="Прямая соединительная линия 10"/>
            <p:cNvCxnSpPr/>
            <p:nvPr/>
          </p:nvCxnSpPr>
          <p:spPr>
            <a:xfrm>
              <a:off x="6300192" y="3705876"/>
              <a:ext cx="1296144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1189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 algn="ctr">
              <a:lnSpc>
                <a:spcPts val="2298"/>
              </a:lnSpc>
              <a:defRPr/>
            </a:pPr>
            <a:fld id="{21073658-2CDB-4875-8459-2D8D4CCDDAD3}" type="slidenum">
              <a:rPr lang="ru-RU" sz="2600" smtClean="0">
                <a:solidFill>
                  <a:srgbClr val="FFFFFF"/>
                </a:solidFill>
                <a:latin typeface="Calibri" pitchFamily="34" charset="0"/>
              </a:rPr>
              <a:pPr algn="ctr">
                <a:lnSpc>
                  <a:spcPts val="2298"/>
                </a:lnSpc>
                <a:defRPr/>
              </a:pPr>
              <a:t>6</a:t>
            </a:fld>
            <a:endParaRPr lang="ru-RU" sz="2600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3548" y="321453"/>
            <a:ext cx="8136904" cy="643945"/>
          </a:xfrm>
          <a:prstGeom prst="rect">
            <a:avLst/>
          </a:prstGeom>
        </p:spPr>
        <p:txBody>
          <a:bodyPr vert="horz" wrap="none" lIns="99892" tIns="49946" rIns="99892" bIns="49946" rtlCol="0" anchor="ctr">
            <a:noAutofit/>
          </a:bodyPr>
          <a:lstStyle/>
          <a:p>
            <a:pPr algn="ctr" defTabSz="998892"/>
            <a:r>
              <a:rPr lang="ru-RU" sz="3600" b="1" dirty="0" smtClean="0">
                <a:solidFill>
                  <a:srgbClr val="C00000"/>
                </a:solidFill>
                <a:latin typeface="Arial Narrow" pitchFamily="34" charset="0"/>
                <a:ea typeface="+mj-ea"/>
                <a:cs typeface="+mj-cs"/>
              </a:rPr>
              <a:t>СТАТИСТИКА ПОДАЧИ ДОКУМЕНТОВ</a:t>
            </a:r>
            <a:endParaRPr lang="ru-RU" sz="3600" b="1" dirty="0">
              <a:solidFill>
                <a:srgbClr val="C00000"/>
              </a:solidFill>
              <a:latin typeface="Arial Narrow" pitchFamily="34" charset="0"/>
              <a:ea typeface="+mj-ea"/>
              <a:cs typeface="+mj-cs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665573098"/>
              </p:ext>
            </p:extLst>
          </p:nvPr>
        </p:nvGraphicFramePr>
        <p:xfrm>
          <a:off x="467544" y="915566"/>
          <a:ext cx="8136904" cy="40967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65205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113" name="Заголовок 2"/>
          <p:cNvSpPr>
            <a:spLocks noGrp="1"/>
          </p:cNvSpPr>
          <p:nvPr>
            <p:ph type="title"/>
          </p:nvPr>
        </p:nvSpPr>
        <p:spPr>
          <a:xfrm>
            <a:off x="1547665" y="1563638"/>
            <a:ext cx="6048671" cy="1914823"/>
          </a:xfrm>
        </p:spPr>
        <p:txBody>
          <a:bodyPr>
            <a:noAutofit/>
          </a:bodyPr>
          <a:lstStyle/>
          <a:p>
            <a:pPr algn="ctr" defTabSz="995786" eaLnBrk="0" fontAlgn="base" hangingPunct="0">
              <a:spcAft>
                <a:spcPct val="0"/>
              </a:spcAft>
            </a:pPr>
            <a:r>
              <a:rPr lang="ru-RU" sz="4400" b="1" dirty="0" smtClean="0">
                <a:latin typeface="Arial Narrow" pitchFamily="34" charset="0"/>
              </a:rPr>
              <a:t>СПАСИБО ЗА ВНИМАНИЕ!</a:t>
            </a:r>
            <a:endParaRPr lang="ru-RU" sz="4400" dirty="0"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43042" y="1393023"/>
            <a:ext cx="781910" cy="781951"/>
          </a:xfrm>
          <a:prstGeom prst="rect">
            <a:avLst/>
          </a:prstGeom>
        </p:spPr>
        <p:txBody>
          <a:bodyPr vert="horz" wrap="none" lIns="99892" tIns="49946" rIns="99892" bIns="49946" rtlCol="0" anchor="ctr">
            <a:normAutofit/>
          </a:bodyPr>
          <a:lstStyle/>
          <a:p>
            <a:pPr defTabSz="998892"/>
            <a:endParaRPr lang="ru-RU" sz="3100" b="1" dirty="0">
              <a:solidFill>
                <a:srgbClr val="005AA9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1354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12">
  <a:themeElements>
    <a:clrScheme name="FNS2">
      <a:dk1>
        <a:srgbClr val="FFFFFF"/>
      </a:dk1>
      <a:lt1>
        <a:srgbClr val="BFBFBF"/>
      </a:lt1>
      <a:dk2>
        <a:srgbClr val="1F497D"/>
      </a:dk2>
      <a:lt2>
        <a:srgbClr val="D8D8D8"/>
      </a:lt2>
      <a:accent1>
        <a:srgbClr val="0070C0"/>
      </a:accent1>
      <a:accent2>
        <a:srgbClr val="C00000"/>
      </a:accent2>
      <a:accent3>
        <a:srgbClr val="00B0F0"/>
      </a:accent3>
      <a:accent4>
        <a:srgbClr val="8064A2"/>
      </a:accent4>
      <a:accent5>
        <a:srgbClr val="4BACC6"/>
      </a:accent5>
      <a:accent6>
        <a:srgbClr val="F79646"/>
      </a:accent6>
      <a:hlink>
        <a:srgbClr val="0070C0"/>
      </a:hlink>
      <a:folHlink>
        <a:srgbClr val="800080"/>
      </a:folHlink>
    </a:clrScheme>
    <a:fontScheme name="ФНС">
      <a:majorFont>
        <a:latin typeface="PF Din Text Cond Pro Medium"/>
        <a:ea typeface=""/>
        <a:cs typeface=""/>
      </a:majorFont>
      <a:minorFont>
        <a:latin typeface="PF Din Text Cond Pro Medium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Present_FNS2012_16-9</Template>
  <TotalTime>22</TotalTime>
  <Words>146</Words>
  <Application>Microsoft Office PowerPoint</Application>
  <PresentationFormat>Экран (16:9)</PresentationFormat>
  <Paragraphs>38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Present_FNS2012_16-9</vt:lpstr>
      <vt:lpstr>Тема12</vt:lpstr>
      <vt:lpstr>Перспективы использования электронного взаимодействия при государственной регистрации юридических лиц и индивидуальных предпринимателей</vt:lpstr>
      <vt:lpstr>      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Вячеслав</dc:creator>
  <cp:lastModifiedBy>Вячеслав</cp:lastModifiedBy>
  <cp:revision>2</cp:revision>
  <dcterms:created xsi:type="dcterms:W3CDTF">2018-08-27T07:17:38Z</dcterms:created>
  <dcterms:modified xsi:type="dcterms:W3CDTF">2018-08-27T07:40:29Z</dcterms:modified>
</cp:coreProperties>
</file>