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300" r:id="rId4"/>
    <p:sldId id="299" r:id="rId5"/>
    <p:sldId id="301" r:id="rId6"/>
    <p:sldId id="304" r:id="rId7"/>
    <p:sldId id="302" r:id="rId8"/>
    <p:sldId id="303" r:id="rId9"/>
    <p:sldId id="314" r:id="rId10"/>
    <p:sldId id="310" r:id="rId11"/>
    <p:sldId id="305" r:id="rId12"/>
    <p:sldId id="312" r:id="rId13"/>
    <p:sldId id="306" r:id="rId14"/>
    <p:sldId id="311" r:id="rId15"/>
    <p:sldId id="307" r:id="rId16"/>
    <p:sldId id="308" r:id="rId17"/>
    <p:sldId id="309" r:id="rId18"/>
    <p:sldId id="313" r:id="rId19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35" autoAdjust="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B3F9-773C-4C2E-A58E-7F7D2C4C8F7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3409-0CFB-4265-B40A-7035BBF25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79EAA28-5044-4DBD-BB50-C44CBA39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069" y="2692400"/>
            <a:ext cx="6519862" cy="1473200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90CF1E8-495C-4FDF-9052-B211F8E3E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70" y="5700713"/>
            <a:ext cx="6617494" cy="973137"/>
          </a:xfrm>
        </p:spPr>
        <p:txBody>
          <a:bodyPr>
            <a:norm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962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DDD6370-4D4E-48BB-B06B-F9F6CA84B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667" y="3583379"/>
            <a:ext cx="6745183" cy="1320800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F78DF35-DBE4-4BB3-87AD-083C9BC36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667" y="5878286"/>
            <a:ext cx="6745183" cy="652689"/>
          </a:xfrm>
        </p:spPr>
        <p:txBody>
          <a:bodyPr>
            <a:normAutofit/>
          </a:bodyPr>
          <a:lstStyle>
            <a:lvl1pPr algn="ctr">
              <a:defRPr sz="1600" cap="all" baseline="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773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3EF34-0782-42FB-B10A-E388723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70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818549-0F74-4611-AA8A-7CB60B9A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092530"/>
            <a:ext cx="11388435" cy="540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342FFE-57DD-4BEB-8C7A-1940D0E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2875"/>
            <a:ext cx="605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70C0"/>
                </a:solidFill>
              </a:defRPr>
            </a:lvl1pPr>
          </a:lstStyle>
          <a:p>
            <a:fld id="{BEAE7D85-22F9-4FB4-A8A3-D5794C4A4F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C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4D4D4D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0BFAD3566E7A79A18CFBEB9B58AC81DB62B103215699621588C982CB6924D7D7A1A937F5E7E98FEF140AA1987wEjBK" TargetMode="External"/><Relationship Id="rId2" Type="http://schemas.openxmlformats.org/officeDocument/2006/relationships/hyperlink" Target="consultantplus://offline/ref=F0BFAD3566E7A79A18CFBEB9B58AC81DB62B103217609621588C982CB6924D7D7A1A937F5E7E98FEF140AA1987wEjB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hyperlink" Target="consultantplus://offline/ref=F0BFAD3566E7A79A18CFBEB9B58AC81DB72B17321A6C9621588C982CB6924D7D681ACB735F7786FEFF55FC48C2B7FA03DD8536F0C911056Cw0j3K" TargetMode="External"/><Relationship Id="rId4" Type="http://schemas.openxmlformats.org/officeDocument/2006/relationships/hyperlink" Target="consultantplus://offline/ref=F0BFAD3566E7A79A18CFBEB9B58AC81DB4221533146F9621588C982CB6924D7D681ACB735F7786FEFF55FC48C2B7FA03DD8536F0C911056Cw0j3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onsultantplus://offline/ref=9F586F5402BEAB3B35B3A4F1720C3BB11E2BFEAB2AAB13EAB32B42D73A702C6497345DDA10378C2A3A8CD89B4E7539C0F071485EA726W2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consultantplus://offline/ref=C91A3AD0EB71783C15D55855B28765720D640792BE9688377A71F7E5516E9115B0F8CC70C16CEB0E7FC489DF904686D4D01E0395CD819BsBV5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F44AF8B1D09826C33CC57E1FD926D796F013E0B1D8801EF711E47EA3D635C1E331B2E3D172478A2C3A79D2471D913E3DE3363268BB091cDfBH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6B467826-23FE-4DE7-B17D-26EB7140E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068" y="2692400"/>
            <a:ext cx="6852217" cy="1473200"/>
          </a:xfrm>
        </p:spPr>
        <p:txBody>
          <a:bodyPr/>
          <a:lstStyle/>
          <a:p>
            <a:r>
              <a:rPr lang="ru-RU" dirty="0" smtClean="0"/>
              <a:t>Расчет </a:t>
            </a:r>
            <a:r>
              <a:rPr lang="ru-RU" dirty="0" smtClean="0"/>
              <a:t>Налога на имущество физических лиц  </a:t>
            </a:r>
            <a:r>
              <a:rPr lang="ru-RU" dirty="0" smtClean="0"/>
              <a:t>по кадастровой стоимости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A0F1388-F688-42FA-8186-4915E9A8E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Начальник отдела налогообложения имущества               Ю.А. </a:t>
            </a:r>
            <a:r>
              <a:rPr lang="ru-RU" dirty="0" err="1" smtClean="0"/>
              <a:t>Ромашкина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Уведомление на Уплату налогов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2514" y="920229"/>
            <a:ext cx="10994572" cy="543600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2553899" y="2807051"/>
            <a:ext cx="985418" cy="491320"/>
          </a:xfrm>
          <a:custGeom>
            <a:avLst/>
            <a:gdLst>
              <a:gd name="connsiteX0" fmla="*/ 592072 w 985418"/>
              <a:gd name="connsiteY0" fmla="*/ 23235 h 491320"/>
              <a:gd name="connsiteX1" fmla="*/ 178415 w 985418"/>
              <a:gd name="connsiteY1" fmla="*/ 23235 h 491320"/>
              <a:gd name="connsiteX2" fmla="*/ 134872 w 985418"/>
              <a:gd name="connsiteY2" fmla="*/ 55892 h 491320"/>
              <a:gd name="connsiteX3" fmla="*/ 102215 w 985418"/>
              <a:gd name="connsiteY3" fmla="*/ 88549 h 491320"/>
              <a:gd name="connsiteX4" fmla="*/ 69558 w 985418"/>
              <a:gd name="connsiteY4" fmla="*/ 110320 h 491320"/>
              <a:gd name="connsiteX5" fmla="*/ 26015 w 985418"/>
              <a:gd name="connsiteY5" fmla="*/ 153863 h 491320"/>
              <a:gd name="connsiteX6" fmla="*/ 15130 w 985418"/>
              <a:gd name="connsiteY6" fmla="*/ 317149 h 491320"/>
              <a:gd name="connsiteX7" fmla="*/ 58672 w 985418"/>
              <a:gd name="connsiteY7" fmla="*/ 349806 h 491320"/>
              <a:gd name="connsiteX8" fmla="*/ 123987 w 985418"/>
              <a:gd name="connsiteY8" fmla="*/ 382463 h 491320"/>
              <a:gd name="connsiteX9" fmla="*/ 156644 w 985418"/>
              <a:gd name="connsiteY9" fmla="*/ 404235 h 491320"/>
              <a:gd name="connsiteX10" fmla="*/ 319930 w 985418"/>
              <a:gd name="connsiteY10" fmla="*/ 436892 h 491320"/>
              <a:gd name="connsiteX11" fmla="*/ 374358 w 985418"/>
              <a:gd name="connsiteY11" fmla="*/ 447778 h 491320"/>
              <a:gd name="connsiteX12" fmla="*/ 548530 w 985418"/>
              <a:gd name="connsiteY12" fmla="*/ 480435 h 491320"/>
              <a:gd name="connsiteX13" fmla="*/ 613844 w 985418"/>
              <a:gd name="connsiteY13" fmla="*/ 491320 h 491320"/>
              <a:gd name="connsiteX14" fmla="*/ 777130 w 985418"/>
              <a:gd name="connsiteY14" fmla="*/ 480435 h 491320"/>
              <a:gd name="connsiteX15" fmla="*/ 809787 w 985418"/>
              <a:gd name="connsiteY15" fmla="*/ 458663 h 491320"/>
              <a:gd name="connsiteX16" fmla="*/ 853330 w 985418"/>
              <a:gd name="connsiteY16" fmla="*/ 447778 h 491320"/>
              <a:gd name="connsiteX17" fmla="*/ 918644 w 985418"/>
              <a:gd name="connsiteY17" fmla="*/ 404235 h 491320"/>
              <a:gd name="connsiteX18" fmla="*/ 962187 w 985418"/>
              <a:gd name="connsiteY18" fmla="*/ 360692 h 491320"/>
              <a:gd name="connsiteX19" fmla="*/ 983958 w 985418"/>
              <a:gd name="connsiteY19" fmla="*/ 295378 h 491320"/>
              <a:gd name="connsiteX20" fmla="*/ 962187 w 985418"/>
              <a:gd name="connsiteY20" fmla="*/ 230063 h 491320"/>
              <a:gd name="connsiteX21" fmla="*/ 940415 w 985418"/>
              <a:gd name="connsiteY21" fmla="*/ 208292 h 491320"/>
              <a:gd name="connsiteX22" fmla="*/ 896872 w 985418"/>
              <a:gd name="connsiteY22" fmla="*/ 153863 h 491320"/>
              <a:gd name="connsiteX23" fmla="*/ 831558 w 985418"/>
              <a:gd name="connsiteY23" fmla="*/ 110320 h 491320"/>
              <a:gd name="connsiteX24" fmla="*/ 798901 w 985418"/>
              <a:gd name="connsiteY24" fmla="*/ 88549 h 491320"/>
              <a:gd name="connsiteX25" fmla="*/ 766244 w 985418"/>
              <a:gd name="connsiteY25" fmla="*/ 77663 h 491320"/>
              <a:gd name="connsiteX26" fmla="*/ 668272 w 985418"/>
              <a:gd name="connsiteY26" fmla="*/ 34120 h 491320"/>
              <a:gd name="connsiteX27" fmla="*/ 635615 w 985418"/>
              <a:gd name="connsiteY27" fmla="*/ 23235 h 491320"/>
              <a:gd name="connsiteX28" fmla="*/ 450558 w 985418"/>
              <a:gd name="connsiteY28" fmla="*/ 23235 h 49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85418" h="491320">
                <a:moveTo>
                  <a:pt x="592072" y="23235"/>
                </a:moveTo>
                <a:cubicBezTo>
                  <a:pt x="434904" y="-8200"/>
                  <a:pt x="460756" y="-7288"/>
                  <a:pt x="178415" y="23235"/>
                </a:cubicBezTo>
                <a:cubicBezTo>
                  <a:pt x="160377" y="25185"/>
                  <a:pt x="148647" y="44085"/>
                  <a:pt x="134872" y="55892"/>
                </a:cubicBezTo>
                <a:cubicBezTo>
                  <a:pt x="123183" y="65911"/>
                  <a:pt x="114042" y="78694"/>
                  <a:pt x="102215" y="88549"/>
                </a:cubicBezTo>
                <a:cubicBezTo>
                  <a:pt x="92164" y="96924"/>
                  <a:pt x="79491" y="101806"/>
                  <a:pt x="69558" y="110320"/>
                </a:cubicBezTo>
                <a:cubicBezTo>
                  <a:pt x="53973" y="123678"/>
                  <a:pt x="26015" y="153863"/>
                  <a:pt x="26015" y="153863"/>
                </a:cubicBezTo>
                <a:cubicBezTo>
                  <a:pt x="5309" y="215982"/>
                  <a:pt x="-14692" y="245576"/>
                  <a:pt x="15130" y="317149"/>
                </a:cubicBezTo>
                <a:cubicBezTo>
                  <a:pt x="22108" y="333896"/>
                  <a:pt x="43909" y="339261"/>
                  <a:pt x="58672" y="349806"/>
                </a:cubicBezTo>
                <a:cubicBezTo>
                  <a:pt x="95601" y="376184"/>
                  <a:pt x="83545" y="368983"/>
                  <a:pt x="123987" y="382463"/>
                </a:cubicBezTo>
                <a:cubicBezTo>
                  <a:pt x="134873" y="389720"/>
                  <a:pt x="144497" y="399376"/>
                  <a:pt x="156644" y="404235"/>
                </a:cubicBezTo>
                <a:cubicBezTo>
                  <a:pt x="224521" y="431386"/>
                  <a:pt x="247001" y="425672"/>
                  <a:pt x="319930" y="436892"/>
                </a:cubicBezTo>
                <a:cubicBezTo>
                  <a:pt x="338217" y="439705"/>
                  <a:pt x="356215" y="444149"/>
                  <a:pt x="374358" y="447778"/>
                </a:cubicBezTo>
                <a:cubicBezTo>
                  <a:pt x="448538" y="497230"/>
                  <a:pt x="386169" y="463345"/>
                  <a:pt x="548530" y="480435"/>
                </a:cubicBezTo>
                <a:cubicBezTo>
                  <a:pt x="570480" y="482746"/>
                  <a:pt x="592073" y="487692"/>
                  <a:pt x="613844" y="491320"/>
                </a:cubicBezTo>
                <a:cubicBezTo>
                  <a:pt x="668273" y="487692"/>
                  <a:pt x="723323" y="489403"/>
                  <a:pt x="777130" y="480435"/>
                </a:cubicBezTo>
                <a:cubicBezTo>
                  <a:pt x="790035" y="478284"/>
                  <a:pt x="797762" y="463817"/>
                  <a:pt x="809787" y="458663"/>
                </a:cubicBezTo>
                <a:cubicBezTo>
                  <a:pt x="823538" y="452770"/>
                  <a:pt x="838816" y="451406"/>
                  <a:pt x="853330" y="447778"/>
                </a:cubicBezTo>
                <a:cubicBezTo>
                  <a:pt x="875101" y="433264"/>
                  <a:pt x="900142" y="422737"/>
                  <a:pt x="918644" y="404235"/>
                </a:cubicBezTo>
                <a:lnTo>
                  <a:pt x="962187" y="360692"/>
                </a:lnTo>
                <a:cubicBezTo>
                  <a:pt x="969444" y="338921"/>
                  <a:pt x="991215" y="317149"/>
                  <a:pt x="983958" y="295378"/>
                </a:cubicBezTo>
                <a:cubicBezTo>
                  <a:pt x="976701" y="273606"/>
                  <a:pt x="978415" y="246290"/>
                  <a:pt x="962187" y="230063"/>
                </a:cubicBezTo>
                <a:cubicBezTo>
                  <a:pt x="954930" y="222806"/>
                  <a:pt x="946826" y="216306"/>
                  <a:pt x="940415" y="208292"/>
                </a:cubicBezTo>
                <a:cubicBezTo>
                  <a:pt x="918989" y="181510"/>
                  <a:pt x="923158" y="173578"/>
                  <a:pt x="896872" y="153863"/>
                </a:cubicBezTo>
                <a:cubicBezTo>
                  <a:pt x="875939" y="138163"/>
                  <a:pt x="853329" y="124834"/>
                  <a:pt x="831558" y="110320"/>
                </a:cubicBezTo>
                <a:cubicBezTo>
                  <a:pt x="820672" y="103063"/>
                  <a:pt x="811312" y="92686"/>
                  <a:pt x="798901" y="88549"/>
                </a:cubicBezTo>
                <a:cubicBezTo>
                  <a:pt x="788015" y="84920"/>
                  <a:pt x="776507" y="82795"/>
                  <a:pt x="766244" y="77663"/>
                </a:cubicBezTo>
                <a:cubicBezTo>
                  <a:pt x="662746" y="25914"/>
                  <a:pt x="836768" y="90285"/>
                  <a:pt x="668272" y="34120"/>
                </a:cubicBezTo>
                <a:cubicBezTo>
                  <a:pt x="657386" y="30491"/>
                  <a:pt x="647089" y="23235"/>
                  <a:pt x="635615" y="23235"/>
                </a:cubicBezTo>
                <a:lnTo>
                  <a:pt x="450558" y="2323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237231" y="2800571"/>
            <a:ext cx="514700" cy="345400"/>
          </a:xfrm>
          <a:custGeom>
            <a:avLst/>
            <a:gdLst>
              <a:gd name="connsiteX0" fmla="*/ 239769 w 514700"/>
              <a:gd name="connsiteY0" fmla="*/ 18829 h 345400"/>
              <a:gd name="connsiteX1" fmla="*/ 283 w 514700"/>
              <a:gd name="connsiteY1" fmla="*/ 18829 h 345400"/>
              <a:gd name="connsiteX2" fmla="*/ 22055 w 514700"/>
              <a:gd name="connsiteY2" fmla="*/ 95029 h 345400"/>
              <a:gd name="connsiteX3" fmla="*/ 43826 w 514700"/>
              <a:gd name="connsiteY3" fmla="*/ 127686 h 345400"/>
              <a:gd name="connsiteX4" fmla="*/ 65598 w 514700"/>
              <a:gd name="connsiteY4" fmla="*/ 203886 h 345400"/>
              <a:gd name="connsiteX5" fmla="*/ 76483 w 514700"/>
              <a:gd name="connsiteY5" fmla="*/ 236543 h 345400"/>
              <a:gd name="connsiteX6" fmla="*/ 98255 w 514700"/>
              <a:gd name="connsiteY6" fmla="*/ 258315 h 345400"/>
              <a:gd name="connsiteX7" fmla="*/ 109140 w 514700"/>
              <a:gd name="connsiteY7" fmla="*/ 290972 h 345400"/>
              <a:gd name="connsiteX8" fmla="*/ 130912 w 514700"/>
              <a:gd name="connsiteY8" fmla="*/ 312743 h 345400"/>
              <a:gd name="connsiteX9" fmla="*/ 207112 w 514700"/>
              <a:gd name="connsiteY9" fmla="*/ 345400 h 345400"/>
              <a:gd name="connsiteX10" fmla="*/ 413940 w 514700"/>
              <a:gd name="connsiteY10" fmla="*/ 334515 h 345400"/>
              <a:gd name="connsiteX11" fmla="*/ 479255 w 514700"/>
              <a:gd name="connsiteY11" fmla="*/ 312743 h 345400"/>
              <a:gd name="connsiteX12" fmla="*/ 511912 w 514700"/>
              <a:gd name="connsiteY12" fmla="*/ 280086 h 345400"/>
              <a:gd name="connsiteX13" fmla="*/ 479255 w 514700"/>
              <a:gd name="connsiteY13" fmla="*/ 193000 h 345400"/>
              <a:gd name="connsiteX14" fmla="*/ 446598 w 514700"/>
              <a:gd name="connsiteY14" fmla="*/ 171229 h 345400"/>
              <a:gd name="connsiteX15" fmla="*/ 359512 w 514700"/>
              <a:gd name="connsiteY15" fmla="*/ 105915 h 345400"/>
              <a:gd name="connsiteX16" fmla="*/ 305083 w 514700"/>
              <a:gd name="connsiteY16" fmla="*/ 62372 h 345400"/>
              <a:gd name="connsiteX17" fmla="*/ 261540 w 514700"/>
              <a:gd name="connsiteY17" fmla="*/ 40600 h 345400"/>
              <a:gd name="connsiteX18" fmla="*/ 228883 w 514700"/>
              <a:gd name="connsiteY18" fmla="*/ 18829 h 345400"/>
              <a:gd name="connsiteX19" fmla="*/ 185340 w 514700"/>
              <a:gd name="connsiteY19" fmla="*/ 18829 h 3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700" h="345400">
                <a:moveTo>
                  <a:pt x="239769" y="18829"/>
                </a:moveTo>
                <a:cubicBezTo>
                  <a:pt x="154912" y="1857"/>
                  <a:pt x="103069" y="-13292"/>
                  <a:pt x="283" y="18829"/>
                </a:cubicBezTo>
                <a:cubicBezTo>
                  <a:pt x="-2734" y="19772"/>
                  <a:pt x="19235" y="89389"/>
                  <a:pt x="22055" y="95029"/>
                </a:cubicBezTo>
                <a:cubicBezTo>
                  <a:pt x="27906" y="106731"/>
                  <a:pt x="37975" y="115984"/>
                  <a:pt x="43826" y="127686"/>
                </a:cubicBezTo>
                <a:cubicBezTo>
                  <a:pt x="52526" y="145087"/>
                  <a:pt x="60947" y="187609"/>
                  <a:pt x="65598" y="203886"/>
                </a:cubicBezTo>
                <a:cubicBezTo>
                  <a:pt x="68750" y="214919"/>
                  <a:pt x="70580" y="226704"/>
                  <a:pt x="76483" y="236543"/>
                </a:cubicBezTo>
                <a:cubicBezTo>
                  <a:pt x="81763" y="245344"/>
                  <a:pt x="90998" y="251058"/>
                  <a:pt x="98255" y="258315"/>
                </a:cubicBezTo>
                <a:cubicBezTo>
                  <a:pt x="101883" y="269201"/>
                  <a:pt x="103236" y="281133"/>
                  <a:pt x="109140" y="290972"/>
                </a:cubicBezTo>
                <a:cubicBezTo>
                  <a:pt x="114420" y="299773"/>
                  <a:pt x="122372" y="307050"/>
                  <a:pt x="130912" y="312743"/>
                </a:cubicBezTo>
                <a:cubicBezTo>
                  <a:pt x="157819" y="330681"/>
                  <a:pt x="178080" y="335723"/>
                  <a:pt x="207112" y="345400"/>
                </a:cubicBezTo>
                <a:cubicBezTo>
                  <a:pt x="276055" y="341772"/>
                  <a:pt x="345394" y="342741"/>
                  <a:pt x="413940" y="334515"/>
                </a:cubicBezTo>
                <a:cubicBezTo>
                  <a:pt x="436726" y="331781"/>
                  <a:pt x="479255" y="312743"/>
                  <a:pt x="479255" y="312743"/>
                </a:cubicBezTo>
                <a:cubicBezTo>
                  <a:pt x="490141" y="301857"/>
                  <a:pt x="508572" y="295114"/>
                  <a:pt x="511912" y="280086"/>
                </a:cubicBezTo>
                <a:cubicBezTo>
                  <a:pt x="521214" y="238228"/>
                  <a:pt x="506461" y="214765"/>
                  <a:pt x="479255" y="193000"/>
                </a:cubicBezTo>
                <a:cubicBezTo>
                  <a:pt x="469039" y="184827"/>
                  <a:pt x="456531" y="179743"/>
                  <a:pt x="446598" y="171229"/>
                </a:cubicBezTo>
                <a:cubicBezTo>
                  <a:pt x="369573" y="105208"/>
                  <a:pt x="438812" y="145564"/>
                  <a:pt x="359512" y="105915"/>
                </a:cubicBezTo>
                <a:cubicBezTo>
                  <a:pt x="335670" y="82073"/>
                  <a:pt x="337126" y="80682"/>
                  <a:pt x="305083" y="62372"/>
                </a:cubicBezTo>
                <a:cubicBezTo>
                  <a:pt x="290994" y="54321"/>
                  <a:pt x="275629" y="48651"/>
                  <a:pt x="261540" y="40600"/>
                </a:cubicBezTo>
                <a:cubicBezTo>
                  <a:pt x="250181" y="34109"/>
                  <a:pt x="241463" y="22423"/>
                  <a:pt x="228883" y="18829"/>
                </a:cubicBezTo>
                <a:cubicBezTo>
                  <a:pt x="214927" y="14842"/>
                  <a:pt x="199854" y="18829"/>
                  <a:pt x="185340" y="18829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Льготы сохранены (ст. 407 НК РФ)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143" y="859973"/>
            <a:ext cx="11508177" cy="5747656"/>
          </a:xfrm>
        </p:spPr>
        <p:txBody>
          <a:bodyPr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Герои Советского Союза и Герои Российской Федерации, а также лица, награжденные орденом Славы трех степеней;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инвалиды I и II групп инвалидности;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инвалиды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с детства, дети-инвалиды;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участники гражданской войны, Великой Отечественной войны</a:t>
            </a:r>
            <a:r>
              <a:rPr lang="ru-RU" sz="1100" b="1" dirty="0" smtClean="0">
                <a:solidFill>
                  <a:srgbClr val="002060"/>
                </a:solidFill>
              </a:rPr>
              <a:t>, </a:t>
            </a:r>
            <a:r>
              <a:rPr lang="ru-RU" sz="1100" b="1" dirty="0">
                <a:solidFill>
                  <a:srgbClr val="002060"/>
                </a:solidFill>
              </a:rPr>
              <a:t>а также ветераны боевых действий;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лица вольнонаемного состава Советской Армии, Военно-Морского Флота, органов внутренних дел и государственной безопасности, занимавшие штатные должности в воинских частях, штабах и учреждениях, входивших в состав действующей армии в период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ВОВ,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либо лица, находившиеся в этот период в городах, участие в обороне которых засчитывается этим лицам в выслугу лет для назначения пенсии на льготных условиях, установленных для военнослужащих частей действующей армии;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лица, имеющие право на получение социальной поддержки в соответствии с </a:t>
            </a:r>
            <a:r>
              <a:rPr lang="ru-RU" sz="1100" b="1" dirty="0">
                <a:solidFill>
                  <a:srgbClr val="002060"/>
                </a:solidFill>
                <a:hlinkClick r:id="rId2"/>
              </a:rPr>
              <a:t>Законом </a:t>
            </a:r>
            <a:r>
              <a:rPr lang="ru-RU" sz="1100" b="1" dirty="0" smtClean="0">
                <a:solidFill>
                  <a:srgbClr val="002060"/>
                </a:solidFill>
                <a:hlinkClick r:id="rId2"/>
              </a:rPr>
              <a:t>РФ  </a:t>
            </a:r>
            <a:r>
              <a:rPr lang="ru-RU" sz="1100" b="1" dirty="0">
                <a:solidFill>
                  <a:srgbClr val="002060"/>
                </a:solidFill>
                <a:hlinkClick r:id="rId2"/>
              </a:rPr>
              <a:t>"О социальной защите граждан, подвергшихся воздействию радиации вследствие катастрофы на Чернобыльской </a:t>
            </a:r>
            <a:r>
              <a:rPr lang="ru-RU" sz="1100" b="1" dirty="0" smtClean="0">
                <a:solidFill>
                  <a:srgbClr val="002060"/>
                </a:solidFill>
                <a:hlinkClick r:id="rId2"/>
              </a:rPr>
              <a:t>АЭС</a:t>
            </a:r>
            <a:r>
              <a:rPr lang="ru-RU" sz="1100" b="1" dirty="0" smtClean="0">
                <a:solidFill>
                  <a:srgbClr val="002060"/>
                </a:solidFill>
                <a:hlinkClick r:id="rId3"/>
              </a:rPr>
              <a:t>»;</a:t>
            </a:r>
            <a:endParaRPr lang="ru-RU" sz="1100" b="1" dirty="0">
              <a:solidFill>
                <a:srgbClr val="002060"/>
              </a:solidFill>
              <a:hlinkClick r:id="rId3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военнослужащие, а также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мероприятиями, имеющие общую продолжительность военной службы 20 лет и более;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лица, принимавшие непосредственное участие в составе </a:t>
            </a:r>
            <a:r>
              <a:rPr lang="ru-RU" sz="1100" b="1" dirty="0">
                <a:solidFill>
                  <a:srgbClr val="002060"/>
                </a:solidFill>
                <a:hlinkClick r:id="rId4"/>
              </a:rPr>
              <a:t>подразделений особого риска в испытаниях ядерного и термоядерного оружия, ликвидации аварий ядерных установок на средствах вооружения и военных объектах;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члены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семей военнослужащих, потерявших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кормильца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пенсионеры, получающие пенсии, назначаемые в порядке, установленном </a:t>
            </a:r>
            <a:r>
              <a:rPr lang="ru-RU" sz="1100" b="1" dirty="0" smtClean="0">
                <a:solidFill>
                  <a:srgbClr val="002060"/>
                </a:solidFill>
              </a:rPr>
              <a:t>пенсионным законодательством</a:t>
            </a:r>
            <a:r>
              <a:rPr lang="ru-RU" sz="1100" b="1" dirty="0" smtClean="0">
                <a:solidFill>
                  <a:srgbClr val="002060"/>
                </a:solidFill>
                <a:hlinkClick r:id="rId5"/>
              </a:rPr>
              <a:t>;</a:t>
            </a:r>
            <a:endParaRPr lang="ru-RU" sz="1100" b="1" dirty="0">
              <a:solidFill>
                <a:srgbClr val="002060"/>
              </a:solidFill>
              <a:hlinkClick r:id="rId5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физические лица, соответствующие условиям, необходимым для назначения пенсии в соответствии с законодательством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РФ,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действовавшим на 31 декабря 2018 года;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граждане, уволенные с военной службы или </a:t>
            </a:r>
            <a:r>
              <a:rPr lang="ru-RU" sz="1100" b="1" dirty="0" err="1">
                <a:solidFill>
                  <a:srgbClr val="002060"/>
                </a:solidFill>
              </a:rPr>
              <a:t>призывавшиеся</a:t>
            </a:r>
            <a:r>
              <a:rPr lang="ru-RU" sz="1100" b="1" dirty="0">
                <a:solidFill>
                  <a:srgbClr val="002060"/>
                </a:solidFill>
              </a:rPr>
              <a:t> на военные сборы, выполнявшие интернациональный долг в Афганистане и других странах, в которых велись боевые действия;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родители и супруги военнослужащих и государственных служащих, погибших при исполнении служебных обязанностей;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физические лица, осуществляющие профессиональную творческую деятельность, - в отношении специально оборудованных помещений, сооружений, используемых ими исключительно в качестве творческих мастерских, ателье, студий, а также жилых домов, квартир, комнат, используемых для организации открытых для посещения негосударственных музеев, галерей, библиотек, - на период такого их использования;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физические 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</a:t>
            </a:r>
            <a:r>
              <a:rPr lang="ru-RU" sz="1100" b="1" dirty="0" smtClean="0">
                <a:solidFill>
                  <a:srgbClr val="002060"/>
                </a:solidFill>
              </a:rPr>
              <a:t>ИЖС.</a:t>
            </a:r>
            <a:endParaRPr lang="ru-RU" sz="11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074" name="Picture 2" descr="F:\На подпись\инвалид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43" y="163286"/>
            <a:ext cx="2667000" cy="13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Льготы представляются на один объект каждого 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0" name="Picture 2" descr="F:\На подпись\льгот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2837"/>
            <a:ext cx="11386457" cy="29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а подпись\гараж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3886200"/>
            <a:ext cx="3429000" cy="25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а подпись\до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8" y="3886200"/>
            <a:ext cx="3842656" cy="25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а подпись\кварти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15" y="3886201"/>
            <a:ext cx="3842656" cy="25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изменения в налогообложении имущества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85457" y="1004207"/>
            <a:ext cx="3864429" cy="13688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7532914" y="1004207"/>
            <a:ext cx="4038600" cy="13688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587828" y="1084492"/>
            <a:ext cx="2296886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Меняется налоговая база</a:t>
            </a:r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489857" y="4985657"/>
            <a:ext cx="2296886" cy="11865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Снижена ставка</a:t>
            </a:r>
            <a:r>
              <a:rPr lang="en-US" dirty="0" smtClean="0"/>
              <a:t> </a:t>
            </a:r>
            <a:r>
              <a:rPr lang="ru-RU" dirty="0" smtClean="0"/>
              <a:t>налога на жилые объекты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391517" y="4985657"/>
            <a:ext cx="3766457" cy="11865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Max 2%</a:t>
            </a:r>
            <a:endParaRPr lang="ru-RU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7652657" y="4853584"/>
            <a:ext cx="4071257" cy="12899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От 0 до 0,3%</a:t>
            </a:r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489857" y="2984498"/>
            <a:ext cx="2296886" cy="12409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Вводятся налоговые вычеты</a:t>
            </a:r>
            <a:endParaRPr lang="ru-RU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402714" y="2984498"/>
            <a:ext cx="3744064" cy="12409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предусмотрены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7568588" y="2905577"/>
            <a:ext cx="4065224" cy="12409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 </a:t>
            </a:r>
            <a:r>
              <a:rPr lang="ru-RU" dirty="0" err="1" smtClean="0"/>
              <a:t>кв.м</a:t>
            </a:r>
            <a:r>
              <a:rPr lang="ru-RU" dirty="0" smtClean="0"/>
              <a:t>. – комната;</a:t>
            </a:r>
          </a:p>
          <a:p>
            <a:pPr algn="ctr"/>
            <a:r>
              <a:rPr lang="ru-RU" dirty="0" smtClean="0"/>
              <a:t>20 кв. м. – квартира;</a:t>
            </a:r>
          </a:p>
          <a:p>
            <a:pPr algn="ctr"/>
            <a:r>
              <a:rPr lang="ru-RU" dirty="0" smtClean="0"/>
              <a:t>50 кв. м. – жилой дом;</a:t>
            </a:r>
          </a:p>
          <a:p>
            <a:pPr algn="ctr"/>
            <a:r>
              <a:rPr lang="ru-RU" dirty="0" smtClean="0"/>
              <a:t>Вычеты для многодетных</a:t>
            </a:r>
            <a:endParaRPr lang="ru-RU" dirty="0"/>
          </a:p>
        </p:txBody>
      </p:sp>
      <p:pic>
        <p:nvPicPr>
          <p:cNvPr id="6146" name="Picture 2" descr="F:\На подпись\инвент стои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90" y="1047753"/>
            <a:ext cx="1660169" cy="12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603171" y="1226981"/>
            <a:ext cx="1964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Инвентаризационная </a:t>
            </a:r>
            <a:r>
              <a:rPr lang="ru-RU" dirty="0">
                <a:solidFill>
                  <a:schemeClr val="bg1"/>
                </a:solidFill>
              </a:rPr>
              <a:t>стоимость</a:t>
            </a:r>
          </a:p>
        </p:txBody>
      </p:sp>
      <p:pic>
        <p:nvPicPr>
          <p:cNvPr id="6147" name="Picture 3" descr="F:\На подпись\кадастров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66" y="1066456"/>
            <a:ext cx="1859905" cy="12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652657" y="1254396"/>
            <a:ext cx="1808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Кадастровая стоимость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8" name="Picture 4" descr="F:\На подпись\повыше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44" y="5116285"/>
            <a:ext cx="2004346" cy="9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На подпись\сниже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63" y="4928877"/>
            <a:ext cx="1939209" cy="11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пересмотра кадастровой стоимости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925286"/>
            <a:ext cx="11388435" cy="55675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КС может быть пересмотрена в суде или комиссии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рассмотрению споров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 результатах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определения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 Управлении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Росреестра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 субъекту РФ.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Основанием для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пересмотра КС является: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недостоверность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сведений об объекте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недвижимости, использованных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 определении его КС;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установление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отношении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объекта недвижимости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его рыночной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стоимости.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Подробную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информацию можно получить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 сайте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Росреестра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Кадастровая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стоимость объекта недвижимости, измененная на основании решений комиссии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или суда,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принятых после 1 января 2019 года (в том числе по искам, поданным до 1 января 2019 года), и внесенная в Единый государственный реестр недвижимости, учитывается при определении налоговой базы по налогу на имущество физических лиц начиная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даты начала применения для целей налогообложения кадастровой стоимости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являющейся предметом оспаривания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Перерасчет налога с учетом п. 2.1 ст. 52 НК РФ может быть произведен не более чем за 3 налоговых периода.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170" name="Picture 2" descr="F:\На подпись\Ob_ekty_kadastrovoy_otse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71" y="587829"/>
            <a:ext cx="3322018" cy="16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а подпись\аква молл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2" y="1502229"/>
            <a:ext cx="2873829" cy="18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Налог на имущество физических лиц в отношении объектов, включенных в Перечень, в соответствии со статьей 378.2 НК РФ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092530"/>
            <a:ext cx="8186058" cy="546067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 01.01.2018 года налоговая </a:t>
            </a:r>
            <a:r>
              <a:rPr lang="ru-RU" b="1" dirty="0">
                <a:solidFill>
                  <a:srgbClr val="002060"/>
                </a:solidFill>
              </a:rPr>
              <a:t>база как кадастровая стоимость объектов недвижимого имущества определяется в отношении: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административно-деловых </a:t>
            </a:r>
            <a:r>
              <a:rPr lang="ru-RU" b="1" dirty="0">
                <a:solidFill>
                  <a:srgbClr val="002060"/>
                </a:solidFill>
              </a:rPr>
              <a:t>центров и торговых центров (комплексов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помещений в них при условии, что площадь указанных центров и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помещений </a:t>
            </a:r>
            <a:r>
              <a:rPr lang="ru-RU" b="1" dirty="0">
                <a:solidFill>
                  <a:srgbClr val="002060"/>
                </a:solidFill>
              </a:rPr>
              <a:t>в них составляет 150 и более квадратных метров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нежилых помещений, назначение, </a:t>
            </a:r>
            <a:r>
              <a:rPr lang="ru-RU" b="1" dirty="0" smtClean="0">
                <a:solidFill>
                  <a:srgbClr val="002060"/>
                </a:solidFill>
              </a:rPr>
              <a:t>разрешенное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использование или наименование которых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предусматривает </a:t>
            </a:r>
            <a:r>
              <a:rPr lang="ru-RU" b="1" dirty="0">
                <a:solidFill>
                  <a:srgbClr val="002060"/>
                </a:solidFill>
              </a:rPr>
              <a:t>размещение офисов, торговых объектов,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объектов </a:t>
            </a:r>
            <a:r>
              <a:rPr lang="ru-RU" b="1" dirty="0">
                <a:solidFill>
                  <a:srgbClr val="002060"/>
                </a:solidFill>
              </a:rPr>
              <a:t>общественного питания и бытового обслуживания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либо </a:t>
            </a:r>
            <a:r>
              <a:rPr lang="ru-RU" b="1" dirty="0">
                <a:solidFill>
                  <a:srgbClr val="002060"/>
                </a:solidFill>
              </a:rPr>
              <a:t>которые фактически </a:t>
            </a:r>
            <a:r>
              <a:rPr lang="ru-RU" b="1" dirty="0" smtClean="0">
                <a:solidFill>
                  <a:srgbClr val="002060"/>
                </a:solidFill>
              </a:rPr>
              <a:t>используются для указанных целей,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 </a:t>
            </a:r>
            <a:r>
              <a:rPr lang="ru-RU" b="1" dirty="0">
                <a:solidFill>
                  <a:srgbClr val="002060"/>
                </a:solidFill>
              </a:rPr>
              <a:t>условии, что площадь указанных нежилых </a:t>
            </a:r>
            <a:r>
              <a:rPr lang="ru-RU" b="1" dirty="0" smtClean="0">
                <a:solidFill>
                  <a:srgbClr val="002060"/>
                </a:solidFill>
              </a:rPr>
              <a:t>помещений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составляет </a:t>
            </a:r>
            <a:r>
              <a:rPr lang="ru-RU" b="1" dirty="0" smtClean="0">
                <a:solidFill>
                  <a:srgbClr val="002060"/>
                </a:solidFill>
              </a:rPr>
              <a:t>150 </a:t>
            </a:r>
            <a:r>
              <a:rPr lang="ru-RU" b="1" dirty="0">
                <a:solidFill>
                  <a:srgbClr val="002060"/>
                </a:solidFill>
              </a:rPr>
              <a:t>и более квадратных метров;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8195" name="Picture 3" descr="F:\На подпись\magazin-82m2_arhitektura__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2" y="3505200"/>
            <a:ext cx="2873829" cy="15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На подпись\каф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2" y="5148943"/>
            <a:ext cx="2873829" cy="15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На подпись\lgot_net_1_21155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53" y="3629619"/>
            <a:ext cx="3203250" cy="1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расчета НИФЛ в отношении объектов, включенных в Перечень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Приказом Агентства государственного имущества и земельных отношений Ульяновской области от 27.11.2017 № </a:t>
            </a:r>
            <a:r>
              <a:rPr lang="ru-RU" dirty="0" smtClean="0">
                <a:solidFill>
                  <a:srgbClr val="002060"/>
                </a:solidFill>
              </a:rPr>
              <a:t>157-ПОД (с изм.) </a:t>
            </a:r>
            <a:r>
              <a:rPr lang="ru-RU" dirty="0">
                <a:solidFill>
                  <a:srgbClr val="002060"/>
                </a:solidFill>
              </a:rPr>
              <a:t>определен </a:t>
            </a:r>
            <a:r>
              <a:rPr lang="ru-RU" dirty="0" smtClean="0">
                <a:solidFill>
                  <a:srgbClr val="002060"/>
                </a:solidFill>
              </a:rPr>
              <a:t>Перечень </a:t>
            </a:r>
            <a:r>
              <a:rPr lang="ru-RU" dirty="0">
                <a:solidFill>
                  <a:srgbClr val="002060"/>
                </a:solidFill>
              </a:rPr>
              <a:t>объектов недвижимости, в </a:t>
            </a:r>
            <a:r>
              <a:rPr lang="ru-RU" dirty="0" smtClean="0">
                <a:solidFill>
                  <a:srgbClr val="002060"/>
                </a:solidFill>
              </a:rPr>
              <a:t>отношении </a:t>
            </a:r>
            <a:r>
              <a:rPr lang="ru-RU" dirty="0">
                <a:solidFill>
                  <a:srgbClr val="002060"/>
                </a:solidFill>
              </a:rPr>
              <a:t>которых налоговая база определяется как кадастровая стоимость, на 2018 </a:t>
            </a:r>
            <a:r>
              <a:rPr lang="ru-RU" dirty="0" smtClean="0">
                <a:solidFill>
                  <a:srgbClr val="002060"/>
                </a:solidFill>
              </a:rPr>
              <a:t>год.</a:t>
            </a: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По объектам, включенным в Перечень:</a:t>
            </a:r>
          </a:p>
          <a:p>
            <a:pPr lvl="0"/>
            <a:endParaRPr lang="ru-RU" sz="2400" b="1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Не применяются понижающие коэффициенты;</a:t>
            </a:r>
          </a:p>
          <a:p>
            <a:pPr lvl="0"/>
            <a:endParaRPr lang="ru-RU" sz="2400" b="1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Выше максимальная ставка налога (до 2%);</a:t>
            </a:r>
          </a:p>
          <a:p>
            <a:pPr lvl="0"/>
            <a:endParaRPr lang="ru-RU" sz="2400" b="1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Не предоставляются льготы для индивидуальных предпринимателей,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применяющих </a:t>
            </a:r>
            <a:r>
              <a:rPr lang="ru-RU" sz="2400" b="1" dirty="0">
                <a:solidFill>
                  <a:srgbClr val="002060"/>
                </a:solidFill>
              </a:rPr>
              <a:t>специальные налоговые </a:t>
            </a:r>
            <a:r>
              <a:rPr lang="ru-RU" sz="2400" b="1" dirty="0" smtClean="0">
                <a:solidFill>
                  <a:srgbClr val="002060"/>
                </a:solidFill>
              </a:rPr>
              <a:t>режимы.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122" name="Picture 2" descr="F:\На подпись\повышение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52" y="2205952"/>
            <a:ext cx="3203251" cy="14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Обжалование включение объектов в Перечень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Комиссию при Министерстве строительства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 архитектуры Ульяновской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области;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судебном порядке.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146" name="Picture 2" descr="F:\На подпись\су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9486"/>
            <a:ext cx="5932713" cy="24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а подпись\комисс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" y="1839686"/>
            <a:ext cx="465908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4098" name="Picture 2" descr="F:\На подпись\ср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239486"/>
            <a:ext cx="9241972" cy="63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8" y="500743"/>
            <a:ext cx="11388435" cy="6035675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С 01.01.2018 года расчет </a:t>
            </a:r>
            <a:r>
              <a:rPr lang="ru-RU" sz="3200" b="1" dirty="0" smtClean="0">
                <a:solidFill>
                  <a:srgbClr val="002060"/>
                </a:solidFill>
              </a:rPr>
              <a:t>налога на имущество физических лиц (НИФЛ) в </a:t>
            </a:r>
            <a:r>
              <a:rPr lang="ru-RU" sz="3200" b="1" dirty="0">
                <a:solidFill>
                  <a:srgbClr val="002060"/>
                </a:solidFill>
              </a:rPr>
              <a:t>Ульяновской области производится от кадастровой стоимости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Закон </a:t>
            </a:r>
            <a:r>
              <a:rPr lang="ru-RU" sz="2800" i="1" dirty="0">
                <a:solidFill>
                  <a:srgbClr val="002060"/>
                </a:solidFill>
              </a:rPr>
              <a:t>Ульяновской области от 22.09.2017 N 112-ЗО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"О единой дате начала применения на территории Ульяновской области порядка определения налоговой базы по налогу на имущество физических лиц исходя из кадастровой стоимости объектов налогообложения"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074" name="Picture 2" descr="F:\На подпись\article-1633426-0C9861A100000578-136_1024x61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77" y="4419600"/>
            <a:ext cx="5695194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04" y="119742"/>
            <a:ext cx="11388436" cy="11647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Налогоплательщики налога на имущество физических лиц </a:t>
            </a:r>
            <a:r>
              <a:rPr lang="ru-RU" dirty="0" smtClean="0">
                <a:solidFill>
                  <a:srgbClr val="002060"/>
                </a:solidFill>
              </a:rPr>
              <a:t>– физические лица, обладающие правом собственности</a:t>
            </a:r>
            <a:r>
              <a:rPr lang="ru-RU" dirty="0">
                <a:solidFill>
                  <a:srgbClr val="002060"/>
                </a:solidFill>
              </a:rPr>
              <a:t> на имущество, признаваемое объектом </a:t>
            </a:r>
            <a:r>
              <a:rPr lang="ru-RU" dirty="0" smtClean="0">
                <a:solidFill>
                  <a:srgbClr val="002060"/>
                </a:solidFill>
              </a:rPr>
              <a:t>налогообложения </a:t>
            </a:r>
            <a:r>
              <a:rPr lang="ru-RU" b="1" dirty="0" smtClean="0">
                <a:solidFill>
                  <a:srgbClr val="002060"/>
                </a:solidFill>
              </a:rPr>
              <a:t>(ст. 400 НК РФ)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1502229"/>
            <a:ext cx="11388435" cy="4990646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Объект налогообложения (ст. 401 НК РФ</a:t>
            </a:r>
            <a:r>
              <a:rPr lang="ru-RU" sz="2400" b="1" dirty="0" smtClean="0">
                <a:solidFill>
                  <a:srgbClr val="002060"/>
                </a:solidFill>
              </a:rPr>
              <a:t>):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1</a:t>
            </a:r>
            <a:r>
              <a:rPr lang="ru-RU" sz="2400" i="1" dirty="0">
                <a:solidFill>
                  <a:srgbClr val="002060"/>
                </a:solidFill>
              </a:rPr>
              <a:t>) жилой дом;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2) квартира, комната;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3) гараж, </a:t>
            </a:r>
            <a:r>
              <a:rPr lang="ru-RU" sz="2400" i="1" dirty="0" err="1">
                <a:solidFill>
                  <a:srgbClr val="002060"/>
                </a:solidFill>
              </a:rPr>
              <a:t>машино</a:t>
            </a:r>
            <a:r>
              <a:rPr lang="ru-RU" sz="2400" i="1" dirty="0">
                <a:solidFill>
                  <a:srgbClr val="002060"/>
                </a:solidFill>
              </a:rPr>
              <a:t>-место;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4) Единый недвижимый </a:t>
            </a:r>
            <a:r>
              <a:rPr lang="ru-RU" sz="2400" i="1" dirty="0" err="1">
                <a:solidFill>
                  <a:srgbClr val="002060"/>
                </a:solidFill>
              </a:rPr>
              <a:t>комплес</a:t>
            </a:r>
            <a:r>
              <a:rPr lang="ru-RU" sz="2400" i="1" dirty="0">
                <a:solidFill>
                  <a:srgbClr val="002060"/>
                </a:solidFill>
              </a:rPr>
              <a:t>;</a:t>
            </a:r>
            <a:endParaRPr lang="ru-RU" sz="2400" i="1" dirty="0">
              <a:solidFill>
                <a:srgbClr val="002060"/>
              </a:solidFill>
              <a:hlinkClick r:id="rId2"/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5) объект незавершенного строительства;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6) иные </a:t>
            </a:r>
            <a:r>
              <a:rPr lang="ru-RU" sz="2400" i="1" dirty="0" smtClean="0">
                <a:solidFill>
                  <a:srgbClr val="002060"/>
                </a:solidFill>
              </a:rPr>
              <a:t>здания, строения, сооружения, помещения.</a:t>
            </a:r>
            <a:endParaRPr lang="ru-RU" sz="2400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Дома и жилые строения, расположенные на земельных участках, предоставленных для ведения личного подсобного, дачного хозяйства, огородничества, садоводства, индивидуального жилищного строительства, относятся к жилым домам.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6" b="96248" l="80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62" y="857904"/>
            <a:ext cx="2757621" cy="1837266"/>
          </a:xfrm>
          <a:prstGeom prst="rect">
            <a:avLst/>
          </a:prstGeom>
        </p:spPr>
      </p:pic>
      <p:pic>
        <p:nvPicPr>
          <p:cNvPr id="1027" name="Picture 3" descr="F:\На подпись\d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2" y="1983366"/>
            <a:ext cx="2025333" cy="17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а подпись\1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86" y="3026229"/>
            <a:ext cx="2619828" cy="16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Налоговая база (ст. 402 НК РФ)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914400"/>
            <a:ext cx="11388435" cy="557847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Налоговая </a:t>
            </a:r>
            <a:r>
              <a:rPr lang="ru-RU" sz="2800" dirty="0">
                <a:solidFill>
                  <a:srgbClr val="002060"/>
                </a:solidFill>
              </a:rPr>
              <a:t>база определяется как </a:t>
            </a:r>
            <a:r>
              <a:rPr lang="ru-RU" sz="2800" b="1" dirty="0" smtClean="0">
                <a:solidFill>
                  <a:srgbClr val="002060"/>
                </a:solidFill>
              </a:rPr>
              <a:t>кадастровая стоимость </a:t>
            </a:r>
            <a:r>
              <a:rPr lang="ru-RU" sz="2800" dirty="0">
                <a:solidFill>
                  <a:srgbClr val="002060"/>
                </a:solidFill>
              </a:rPr>
              <a:t>объекта налогообложения.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 </a:t>
            </a:r>
            <a:r>
              <a:rPr lang="ru-RU" sz="2400" b="1" dirty="0">
                <a:solidFill>
                  <a:srgbClr val="002060"/>
                </a:solidFill>
              </a:rPr>
              <a:t>этом </a:t>
            </a:r>
            <a:r>
              <a:rPr lang="ru-RU" sz="2400" b="1" dirty="0" smtClean="0">
                <a:solidFill>
                  <a:srgbClr val="002060"/>
                </a:solidFill>
              </a:rPr>
              <a:t>налоговая </a:t>
            </a:r>
            <a:r>
              <a:rPr lang="ru-RU" sz="2400" b="1" dirty="0">
                <a:solidFill>
                  <a:srgbClr val="002060"/>
                </a:solidFill>
              </a:rPr>
              <a:t>база уменьшается: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 на величину </a:t>
            </a:r>
            <a:r>
              <a:rPr lang="ru-RU" sz="2400" b="1" i="1" dirty="0" smtClean="0">
                <a:solidFill>
                  <a:srgbClr val="FF0000"/>
                </a:solidFill>
              </a:rPr>
              <a:t>КС 10 кв. м. </a:t>
            </a:r>
            <a:r>
              <a:rPr lang="ru-RU" sz="2400" b="1" i="1" dirty="0" smtClean="0">
                <a:solidFill>
                  <a:srgbClr val="002060"/>
                </a:solidFill>
              </a:rPr>
              <a:t>в отношении комнаты, части квартиры;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 на величину </a:t>
            </a:r>
            <a:r>
              <a:rPr lang="ru-RU" sz="2400" b="1" i="1" dirty="0" smtClean="0">
                <a:solidFill>
                  <a:srgbClr val="FF0000"/>
                </a:solidFill>
              </a:rPr>
              <a:t>КС 20 кв. м.</a:t>
            </a:r>
            <a:r>
              <a:rPr lang="ru-RU" sz="2400" b="1" i="1" dirty="0" smtClean="0">
                <a:solidFill>
                  <a:srgbClr val="002060"/>
                </a:solidFill>
              </a:rPr>
              <a:t> в </a:t>
            </a:r>
            <a:r>
              <a:rPr lang="ru-RU" sz="2400" b="1" i="1" dirty="0">
                <a:solidFill>
                  <a:srgbClr val="002060"/>
                </a:solidFill>
              </a:rPr>
              <a:t>отношении квартиры, части жилого </a:t>
            </a:r>
            <a:r>
              <a:rPr lang="ru-RU" sz="2400" b="1" i="1" dirty="0" smtClean="0">
                <a:solidFill>
                  <a:srgbClr val="002060"/>
                </a:solidFill>
              </a:rPr>
              <a:t>дома;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– </a:t>
            </a:r>
            <a:r>
              <a:rPr lang="ru-RU" sz="2400" b="1" i="1" dirty="0">
                <a:solidFill>
                  <a:srgbClr val="002060"/>
                </a:solidFill>
              </a:rPr>
              <a:t>на величину </a:t>
            </a:r>
            <a:r>
              <a:rPr lang="ru-RU" sz="2400" b="1" i="1" dirty="0">
                <a:solidFill>
                  <a:srgbClr val="FF0000"/>
                </a:solidFill>
              </a:rPr>
              <a:t>КС </a:t>
            </a:r>
            <a:r>
              <a:rPr lang="ru-RU" sz="2400" b="1" i="1" dirty="0" smtClean="0">
                <a:solidFill>
                  <a:srgbClr val="FF0000"/>
                </a:solidFill>
              </a:rPr>
              <a:t>50 кв. м.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в </a:t>
            </a:r>
            <a:r>
              <a:rPr lang="ru-RU" sz="2400" b="1" i="1" dirty="0" smtClean="0">
                <a:solidFill>
                  <a:srgbClr val="002060"/>
                </a:solidFill>
              </a:rPr>
              <a:t>отношении жилого дома.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* Если </a:t>
            </a:r>
            <a:r>
              <a:rPr lang="ru-RU" i="1" dirty="0">
                <a:solidFill>
                  <a:srgbClr val="002060"/>
                </a:solidFill>
              </a:rPr>
              <a:t>при применении налогового вычета налоговая база принимает отрицательное значения, налоговая база при расчете налога принимается равной нулю.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Пример</a:t>
            </a:r>
            <a:r>
              <a:rPr lang="ru-RU" i="1" dirty="0">
                <a:solidFill>
                  <a:srgbClr val="002060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владелец </a:t>
            </a:r>
            <a:r>
              <a:rPr lang="ru-RU" i="1" dirty="0">
                <a:solidFill>
                  <a:srgbClr val="002060"/>
                </a:solidFill>
              </a:rPr>
              <a:t>жилого дома площадью менее 50 </a:t>
            </a:r>
            <a:r>
              <a:rPr lang="ru-RU" i="1" dirty="0" err="1">
                <a:solidFill>
                  <a:srgbClr val="002060"/>
                </a:solidFill>
              </a:rPr>
              <a:t>кв.м</a:t>
            </a:r>
            <a:r>
              <a:rPr lang="ru-RU" i="1" dirty="0">
                <a:solidFill>
                  <a:srgbClr val="002060"/>
                </a:solidFill>
              </a:rPr>
              <a:t>. не будет уплачивать налог на имущество за данный объект.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6" b="96248" l="80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71" y="2913061"/>
            <a:ext cx="2757621" cy="1837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57241" y="3405915"/>
            <a:ext cx="97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Менее 50 </a:t>
            </a:r>
            <a:r>
              <a:rPr lang="ru-RU" sz="1400" b="1" dirty="0" err="1" smtClean="0">
                <a:solidFill>
                  <a:srgbClr val="C00000"/>
                </a:solidFill>
              </a:rPr>
              <a:t>кв.м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60970" y="3194023"/>
            <a:ext cx="2322192" cy="152268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9933200" y="3062638"/>
            <a:ext cx="1749962" cy="166758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Дополнительные вычеты для </a:t>
            </a:r>
            <a:r>
              <a:rPr lang="ru-RU" sz="2800" b="1" dirty="0" smtClean="0">
                <a:solidFill>
                  <a:srgbClr val="FF0000"/>
                </a:solidFill>
              </a:rPr>
              <a:t>лиц, имеющих трех и более несовершеннолетних детей (п. 6.1 ст. 403 НК </a:t>
            </a:r>
            <a:r>
              <a:rPr lang="ru-RU" sz="2800" b="1" dirty="0" err="1" smtClean="0">
                <a:solidFill>
                  <a:srgbClr val="FF0000"/>
                </a:solidFill>
              </a:rPr>
              <a:t>рФ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Налоговая </a:t>
            </a:r>
            <a:r>
              <a:rPr lang="ru-RU" sz="2800" b="1" i="1" dirty="0">
                <a:solidFill>
                  <a:srgbClr val="002060"/>
                </a:solidFill>
              </a:rPr>
              <a:t>база </a:t>
            </a:r>
            <a:r>
              <a:rPr lang="ru-RU" sz="2800" b="1" i="1" dirty="0" smtClean="0">
                <a:solidFill>
                  <a:srgbClr val="002060"/>
                </a:solidFill>
              </a:rPr>
              <a:t> уменьшается </a:t>
            </a:r>
            <a:r>
              <a:rPr lang="ru-RU" sz="2800" b="1" i="1" dirty="0" smtClean="0">
                <a:solidFill>
                  <a:srgbClr val="FF0000"/>
                </a:solidFill>
              </a:rPr>
              <a:t>на  </a:t>
            </a:r>
            <a:r>
              <a:rPr lang="ru-RU" sz="2800" b="1" i="1" dirty="0">
                <a:solidFill>
                  <a:srgbClr val="FF0000"/>
                </a:solidFill>
              </a:rPr>
              <a:t>каждого несовершеннолетнего </a:t>
            </a:r>
            <a:r>
              <a:rPr lang="ru-RU" sz="2800" b="1" i="1" dirty="0" smtClean="0">
                <a:solidFill>
                  <a:srgbClr val="FF0000"/>
                </a:solidFill>
              </a:rPr>
              <a:t>ребенка</a:t>
            </a:r>
            <a:r>
              <a:rPr lang="ru-RU" sz="2800" b="1" i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800" b="1" i="1" dirty="0" smtClean="0">
              <a:solidFill>
                <a:srgbClr val="002060"/>
              </a:solidFill>
              <a:hlinkClick r:id="rId2"/>
            </a:endParaRPr>
          </a:p>
          <a:p>
            <a:r>
              <a:rPr lang="ru-RU" sz="2800" u="sng" dirty="0" smtClean="0">
                <a:solidFill>
                  <a:srgbClr val="002060"/>
                </a:solidFill>
                <a:hlinkClick r:id="rId2"/>
              </a:rPr>
              <a:t>- </a:t>
            </a:r>
            <a:r>
              <a:rPr lang="ru-RU" sz="2800" u="sng" dirty="0" smtClean="0">
                <a:solidFill>
                  <a:srgbClr val="002060"/>
                </a:solidFill>
                <a:hlinkClick r:id="rId2"/>
              </a:rPr>
              <a:t>на </a:t>
            </a:r>
            <a:r>
              <a:rPr lang="ru-RU" sz="2800" u="sng" dirty="0">
                <a:solidFill>
                  <a:srgbClr val="002060"/>
                </a:solidFill>
                <a:hlinkClick r:id="rId2"/>
              </a:rPr>
              <a:t>величину кадастровой стоимости </a:t>
            </a:r>
            <a:r>
              <a:rPr lang="ru-RU" sz="2800" b="1" u="sng" dirty="0">
                <a:solidFill>
                  <a:srgbClr val="002060"/>
                </a:solidFill>
                <a:hlinkClick r:id="rId2"/>
              </a:rPr>
              <a:t>5 </a:t>
            </a:r>
            <a:r>
              <a:rPr lang="ru-RU" sz="2800" b="1" u="sng" dirty="0" err="1" smtClean="0">
                <a:solidFill>
                  <a:srgbClr val="002060"/>
                </a:solidFill>
                <a:hlinkClick r:id="rId2"/>
              </a:rPr>
              <a:t>кв.м</a:t>
            </a:r>
            <a:r>
              <a:rPr lang="ru-RU" sz="2800" b="1" u="sng" dirty="0" smtClean="0">
                <a:solidFill>
                  <a:srgbClr val="002060"/>
                </a:solidFill>
                <a:hlinkClick r:id="rId2"/>
              </a:rPr>
              <a:t>. </a:t>
            </a:r>
          </a:p>
          <a:p>
            <a:r>
              <a:rPr lang="ru-RU" sz="2800" u="sng" dirty="0" smtClean="0">
                <a:solidFill>
                  <a:srgbClr val="002060"/>
                </a:solidFill>
                <a:hlinkClick r:id="rId2"/>
              </a:rPr>
              <a:t>общей </a:t>
            </a:r>
            <a:r>
              <a:rPr lang="ru-RU" sz="2800" u="sng" dirty="0">
                <a:solidFill>
                  <a:srgbClr val="002060"/>
                </a:solidFill>
                <a:hlinkClick r:id="rId2"/>
              </a:rPr>
              <a:t>площади </a:t>
            </a:r>
            <a:r>
              <a:rPr lang="ru-RU" sz="2800" b="1" u="sng" dirty="0">
                <a:solidFill>
                  <a:srgbClr val="002060"/>
                </a:solidFill>
                <a:hlinkClick r:id="rId2"/>
              </a:rPr>
              <a:t>квартиры</a:t>
            </a:r>
            <a:r>
              <a:rPr lang="ru-RU" sz="2800" u="sng" dirty="0">
                <a:solidFill>
                  <a:srgbClr val="002060"/>
                </a:solidFill>
                <a:hlinkClick r:id="rId2"/>
              </a:rPr>
              <a:t>, площади </a:t>
            </a:r>
            <a:r>
              <a:rPr lang="ru-RU" sz="2800" b="1" u="sng" dirty="0">
                <a:solidFill>
                  <a:srgbClr val="002060"/>
                </a:solidFill>
                <a:hlinkClick r:id="rId2"/>
              </a:rPr>
              <a:t>части квартиры</a:t>
            </a:r>
            <a:r>
              <a:rPr lang="ru-RU" sz="2800" u="sng" dirty="0">
                <a:solidFill>
                  <a:srgbClr val="002060"/>
                </a:solidFill>
                <a:hlinkClick r:id="rId2"/>
              </a:rPr>
              <a:t>, </a:t>
            </a:r>
            <a:r>
              <a:rPr lang="ru-RU" sz="2800" b="1" u="sng" dirty="0" smtClean="0">
                <a:solidFill>
                  <a:srgbClr val="002060"/>
                </a:solidFill>
                <a:hlinkClick r:id="rId2"/>
              </a:rPr>
              <a:t>комнаты</a:t>
            </a:r>
            <a:r>
              <a:rPr lang="ru-RU" sz="2800" u="sng" dirty="0" smtClean="0">
                <a:solidFill>
                  <a:srgbClr val="002060"/>
                </a:solidFill>
                <a:hlinkClick r:id="rId2"/>
              </a:rPr>
              <a:t>;</a:t>
            </a:r>
          </a:p>
          <a:p>
            <a:r>
              <a:rPr lang="ru-RU" sz="2800" u="sng" dirty="0" smtClean="0">
                <a:solidFill>
                  <a:srgbClr val="002060"/>
                </a:solidFill>
                <a:hlinkClick r:id="rId2"/>
              </a:rPr>
              <a:t>- на величину кадастровой стоимости  </a:t>
            </a:r>
            <a:r>
              <a:rPr lang="ru-RU" sz="2800" b="1" u="sng" dirty="0">
                <a:solidFill>
                  <a:srgbClr val="002060"/>
                </a:solidFill>
                <a:hlinkClick r:id="rId2"/>
              </a:rPr>
              <a:t>7 </a:t>
            </a:r>
            <a:r>
              <a:rPr lang="ru-RU" sz="2800" b="1" u="sng" dirty="0" err="1" smtClean="0">
                <a:solidFill>
                  <a:srgbClr val="002060"/>
                </a:solidFill>
                <a:hlinkClick r:id="rId2"/>
              </a:rPr>
              <a:t>кв.м</a:t>
            </a:r>
            <a:r>
              <a:rPr lang="ru-RU" sz="2800" b="1" u="sng" dirty="0" smtClean="0">
                <a:solidFill>
                  <a:srgbClr val="002060"/>
                </a:solidFill>
                <a:hlinkClick r:id="rId2"/>
              </a:rPr>
              <a:t>. </a:t>
            </a:r>
            <a:r>
              <a:rPr lang="ru-RU" sz="2800" u="sng" dirty="0">
                <a:solidFill>
                  <a:srgbClr val="002060"/>
                </a:solidFill>
                <a:hlinkClick r:id="rId2"/>
              </a:rPr>
              <a:t>общей площади </a:t>
            </a:r>
            <a:r>
              <a:rPr lang="ru-RU" sz="2800" b="1" u="sng" dirty="0">
                <a:solidFill>
                  <a:srgbClr val="002060"/>
                </a:solidFill>
                <a:hlinkClick r:id="rId2"/>
              </a:rPr>
              <a:t>жилого дома</a:t>
            </a:r>
            <a:r>
              <a:rPr lang="ru-RU" sz="2800" u="sng" dirty="0">
                <a:solidFill>
                  <a:srgbClr val="002060"/>
                </a:solidFill>
                <a:hlinkClick r:id="rId2"/>
              </a:rPr>
              <a:t>, </a:t>
            </a:r>
            <a:r>
              <a:rPr lang="ru-RU" sz="2800" b="1" u="sng" dirty="0">
                <a:solidFill>
                  <a:srgbClr val="002060"/>
                </a:solidFill>
                <a:hlinkClick r:id="rId2"/>
              </a:rPr>
              <a:t>части жилого </a:t>
            </a:r>
            <a:r>
              <a:rPr lang="ru-RU" sz="2800" b="1" u="sng" dirty="0" smtClean="0">
                <a:solidFill>
                  <a:srgbClr val="002060"/>
                </a:solidFill>
                <a:hlinkClick r:id="rId2"/>
              </a:rPr>
              <a:t>дома</a:t>
            </a:r>
            <a:r>
              <a:rPr lang="ru-RU" sz="2800" u="sng" dirty="0" smtClean="0">
                <a:solidFill>
                  <a:srgbClr val="002060"/>
                </a:solidFill>
                <a:hlinkClick r:id="rId2"/>
              </a:rPr>
              <a:t>.</a:t>
            </a:r>
            <a:endParaRPr lang="ru-RU" sz="2800" u="sng" dirty="0">
              <a:solidFill>
                <a:srgbClr val="002060"/>
              </a:solidFill>
              <a:hlinkClick r:id="rId2"/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*предоставляется </a:t>
            </a:r>
            <a:r>
              <a:rPr lang="ru-RU" sz="2800" i="1" dirty="0">
                <a:solidFill>
                  <a:srgbClr val="002060"/>
                </a:solidFill>
              </a:rPr>
              <a:t>в отношении одного объекта налогообложения каждого вида (квартира, часть квартиры, </a:t>
            </a:r>
            <a:r>
              <a:rPr lang="ru-RU" sz="2800" i="1" dirty="0" smtClean="0">
                <a:solidFill>
                  <a:srgbClr val="002060"/>
                </a:solidFill>
              </a:rPr>
              <a:t>комната  и  </a:t>
            </a:r>
            <a:r>
              <a:rPr lang="ru-RU" sz="2800" i="1" dirty="0">
                <a:solidFill>
                  <a:srgbClr val="002060"/>
                </a:solidFill>
              </a:rPr>
              <a:t>жилой дом, часть жилого дома</a:t>
            </a:r>
            <a:r>
              <a:rPr lang="ru-RU" sz="2800" i="1" dirty="0" smtClean="0">
                <a:solidFill>
                  <a:srgbClr val="002060"/>
                </a:solidFill>
              </a:rPr>
              <a:t>).</a:t>
            </a:r>
            <a:endParaRPr lang="ru-RU" sz="2800" i="1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050" name="Picture 2" descr="F:\На подпись\60db794ae314bf1c215963de026ed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542" y="1251856"/>
            <a:ext cx="2293621" cy="17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4" y="141514"/>
            <a:ext cx="11388436" cy="70064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Налоговые СТАВКИ при расчете  НАЛОГА на имущество исходя из кадастровой стоимости (ст. 406 НК РФ)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849087"/>
            <a:ext cx="11388435" cy="546961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 smtClean="0">
                <a:solidFill>
                  <a:srgbClr val="7030A0"/>
                </a:solidFill>
              </a:rPr>
              <a:t>жилые дома, части </a:t>
            </a:r>
            <a:r>
              <a:rPr lang="ru-RU" sz="1800" i="1" dirty="0">
                <a:solidFill>
                  <a:srgbClr val="7030A0"/>
                </a:solidFill>
              </a:rPr>
              <a:t>жилых домов, квартир, </a:t>
            </a:r>
            <a:r>
              <a:rPr lang="ru-RU" sz="1800" i="1" dirty="0" smtClean="0">
                <a:solidFill>
                  <a:srgbClr val="7030A0"/>
                </a:solidFill>
              </a:rPr>
              <a:t>части </a:t>
            </a:r>
            <a:r>
              <a:rPr lang="ru-RU" sz="1800" i="1" dirty="0">
                <a:solidFill>
                  <a:srgbClr val="7030A0"/>
                </a:solidFill>
              </a:rPr>
              <a:t>квартир, комнат;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 smtClean="0">
                <a:solidFill>
                  <a:srgbClr val="7030A0"/>
                </a:solidFill>
              </a:rPr>
              <a:t>объекты </a:t>
            </a:r>
            <a:r>
              <a:rPr lang="ru-RU" sz="1800" i="1" dirty="0">
                <a:solidFill>
                  <a:srgbClr val="7030A0"/>
                </a:solidFill>
              </a:rPr>
              <a:t>незавершенного строительства в случае, если </a:t>
            </a:r>
            <a:endParaRPr lang="ru-RU" sz="1800" i="1" dirty="0" smtClean="0">
              <a:solidFill>
                <a:srgbClr val="7030A0"/>
              </a:solidFill>
            </a:endParaRPr>
          </a:p>
          <a:p>
            <a:r>
              <a:rPr lang="ru-RU" sz="1800" i="1" dirty="0" smtClean="0">
                <a:solidFill>
                  <a:srgbClr val="7030A0"/>
                </a:solidFill>
              </a:rPr>
              <a:t>проектируемым </a:t>
            </a:r>
            <a:r>
              <a:rPr lang="ru-RU" sz="1800" i="1" dirty="0">
                <a:solidFill>
                  <a:srgbClr val="7030A0"/>
                </a:solidFill>
              </a:rPr>
              <a:t>назначением таких объектов является жилой дом</a:t>
            </a:r>
            <a:r>
              <a:rPr lang="ru-RU" sz="1800" i="1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 smtClean="0">
                <a:solidFill>
                  <a:srgbClr val="7030A0"/>
                </a:solidFill>
              </a:rPr>
              <a:t>единые недвижимые комплексы, </a:t>
            </a:r>
            <a:r>
              <a:rPr lang="ru-RU" sz="1800" i="1" dirty="0">
                <a:solidFill>
                  <a:srgbClr val="7030A0"/>
                </a:solidFill>
              </a:rPr>
              <a:t>в состав которых входит хотя бы один жилой дом;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 smtClean="0">
                <a:solidFill>
                  <a:srgbClr val="7030A0"/>
                </a:solidFill>
              </a:rPr>
              <a:t>гаражи </a:t>
            </a:r>
            <a:r>
              <a:rPr lang="ru-RU" sz="1800" i="1" dirty="0">
                <a:solidFill>
                  <a:srgbClr val="7030A0"/>
                </a:solidFill>
              </a:rPr>
              <a:t>и </a:t>
            </a:r>
            <a:r>
              <a:rPr lang="ru-RU" sz="1800" i="1" dirty="0" err="1" smtClean="0">
                <a:solidFill>
                  <a:srgbClr val="7030A0"/>
                </a:solidFill>
              </a:rPr>
              <a:t>машино</a:t>
            </a:r>
            <a:r>
              <a:rPr lang="ru-RU" sz="1800" i="1" dirty="0" smtClean="0">
                <a:solidFill>
                  <a:srgbClr val="7030A0"/>
                </a:solidFill>
              </a:rPr>
              <a:t>-места;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 smtClean="0">
                <a:solidFill>
                  <a:srgbClr val="7030A0"/>
                </a:solidFill>
              </a:rPr>
              <a:t>хозяйственные строение </a:t>
            </a:r>
            <a:r>
              <a:rPr lang="ru-RU" sz="1800" i="1" dirty="0">
                <a:solidFill>
                  <a:srgbClr val="7030A0"/>
                </a:solidFill>
              </a:rPr>
              <a:t>или </a:t>
            </a:r>
            <a:r>
              <a:rPr lang="ru-RU" sz="1800" i="1" dirty="0" smtClean="0">
                <a:solidFill>
                  <a:srgbClr val="7030A0"/>
                </a:solidFill>
              </a:rPr>
              <a:t>сооружения, </a:t>
            </a:r>
            <a:r>
              <a:rPr lang="ru-RU" sz="1800" i="1" dirty="0">
                <a:solidFill>
                  <a:srgbClr val="7030A0"/>
                </a:solidFill>
              </a:rPr>
              <a:t>площадь </a:t>
            </a:r>
            <a:r>
              <a:rPr lang="ru-RU" sz="1800" i="1" dirty="0" smtClean="0">
                <a:solidFill>
                  <a:srgbClr val="7030A0"/>
                </a:solidFill>
              </a:rPr>
              <a:t> которых </a:t>
            </a:r>
            <a:r>
              <a:rPr lang="ru-RU" sz="1800" i="1" dirty="0">
                <a:solidFill>
                  <a:srgbClr val="7030A0"/>
                </a:solidFill>
              </a:rPr>
              <a:t>не превышает </a:t>
            </a:r>
            <a:endParaRPr lang="ru-RU" sz="1800" i="1" dirty="0" smtClean="0">
              <a:solidFill>
                <a:srgbClr val="7030A0"/>
              </a:solidFill>
            </a:endParaRPr>
          </a:p>
          <a:p>
            <a:r>
              <a:rPr lang="ru-RU" sz="1800" i="1" dirty="0" smtClean="0">
                <a:solidFill>
                  <a:srgbClr val="7030A0"/>
                </a:solidFill>
              </a:rPr>
              <a:t>50 </a:t>
            </a:r>
            <a:r>
              <a:rPr lang="ru-RU" sz="1800" i="1" dirty="0">
                <a:solidFill>
                  <a:srgbClr val="7030A0"/>
                </a:solidFill>
              </a:rPr>
              <a:t>квадратных метров и которые расположены на земельных </a:t>
            </a:r>
            <a:r>
              <a:rPr lang="ru-RU" sz="1800" i="1" dirty="0" smtClean="0">
                <a:solidFill>
                  <a:srgbClr val="7030A0"/>
                </a:solidFill>
              </a:rPr>
              <a:t>участках для ЛПХ и ИЖС.</a:t>
            </a:r>
            <a:endParaRPr lang="ru-RU" sz="1800" i="1" dirty="0">
              <a:solidFill>
                <a:srgbClr val="7030A0"/>
              </a:solidFill>
            </a:endParaRPr>
          </a:p>
          <a:p>
            <a:pPr algn="r"/>
            <a:endParaRPr lang="ru-RU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FF0000"/>
                </a:solidFill>
              </a:rPr>
              <a:t>объекты </a:t>
            </a:r>
            <a:r>
              <a:rPr lang="ru-RU" sz="1800" dirty="0">
                <a:solidFill>
                  <a:srgbClr val="FF0000"/>
                </a:solidFill>
              </a:rPr>
              <a:t>налогообложения, </a:t>
            </a:r>
            <a:r>
              <a:rPr lang="ru-RU" sz="1800" dirty="0" smtClean="0">
                <a:solidFill>
                  <a:srgbClr val="FF0000"/>
                </a:solidFill>
              </a:rPr>
              <a:t>включенные в </a:t>
            </a:r>
            <a:r>
              <a:rPr lang="ru-RU" sz="1800" dirty="0">
                <a:solidFill>
                  <a:srgbClr val="FF0000"/>
                </a:solidFill>
              </a:rPr>
              <a:t>перечень, определяемый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в </a:t>
            </a:r>
            <a:r>
              <a:rPr lang="ru-RU" sz="1800" dirty="0">
                <a:solidFill>
                  <a:srgbClr val="FF0000"/>
                </a:solidFill>
              </a:rPr>
              <a:t>соответствии </a:t>
            </a:r>
            <a:r>
              <a:rPr lang="ru-RU" sz="1800" dirty="0" smtClean="0">
                <a:solidFill>
                  <a:srgbClr val="FF0000"/>
                </a:solidFill>
              </a:rPr>
              <a:t>с п.7 ст. 378.2 НК РФ;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FF0000"/>
                </a:solidFill>
              </a:rPr>
              <a:t>объекты налогообложения, кадастровая стоимость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которых превышает 300 млн. руб.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в отношении прочих объектов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налогообложения.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Налоговые ставки могут быть уменьшены до 0 или увеличены, но </a:t>
            </a:r>
            <a:r>
              <a:rPr lang="ru-RU" b="1" i="1" dirty="0" smtClean="0">
                <a:solidFill>
                  <a:srgbClr val="FF0000"/>
                </a:solidFill>
              </a:rPr>
              <a:t>не более чем в 3 раза,  </a:t>
            </a:r>
            <a:r>
              <a:rPr lang="ru-RU" b="1" i="1" dirty="0" smtClean="0">
                <a:solidFill>
                  <a:srgbClr val="002060"/>
                </a:solidFill>
              </a:rPr>
              <a:t>решениями представительных органов муниципальных образований.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9916886" y="794657"/>
            <a:ext cx="522514" cy="2166257"/>
          </a:xfrm>
          <a:prstGeom prst="rightBrace">
            <a:avLst>
              <a:gd name="adj1" fmla="val 1666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525000" y="34181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2%</a:t>
            </a:r>
            <a:endParaRPr lang="ru-RU" b="1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8371111" y="3374565"/>
            <a:ext cx="740229" cy="10014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44200" y="1485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0,1%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553200" y="5059681"/>
            <a:ext cx="749808" cy="45719"/>
          </a:xfrm>
          <a:prstGeom prst="rightArrow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54686" y="4648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0,5%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22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Порядок исчисления суммы налога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903515"/>
            <a:ext cx="11388435" cy="560024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 </a:t>
            </a:r>
            <a:r>
              <a:rPr lang="ru-RU" sz="2600" dirty="0">
                <a:solidFill>
                  <a:srgbClr val="002060"/>
                </a:solidFill>
              </a:rPr>
              <a:t>Сумма налога за первые </a:t>
            </a:r>
            <a:r>
              <a:rPr lang="ru-RU" sz="2600" dirty="0">
                <a:solidFill>
                  <a:srgbClr val="C00000"/>
                </a:solidFill>
              </a:rPr>
              <a:t>три налоговых периода </a:t>
            </a:r>
            <a:r>
              <a:rPr lang="ru-RU" sz="2600" dirty="0">
                <a:solidFill>
                  <a:srgbClr val="002060"/>
                </a:solidFill>
              </a:rPr>
              <a:t>с начала применения порядка определения налоговой базы исходя из кадастровой стоимости объекта налогообложения исчисляется </a:t>
            </a:r>
            <a:r>
              <a:rPr lang="ru-RU" sz="2600" dirty="0" smtClean="0">
                <a:solidFill>
                  <a:srgbClr val="002060"/>
                </a:solidFill>
              </a:rPr>
              <a:t>по следующей формуле с применением </a:t>
            </a:r>
            <a:r>
              <a:rPr lang="ru-RU" sz="2600" dirty="0" smtClean="0">
                <a:solidFill>
                  <a:srgbClr val="C00000"/>
                </a:solidFill>
              </a:rPr>
              <a:t>понижающих </a:t>
            </a:r>
            <a:r>
              <a:rPr lang="ru-RU" sz="2600" dirty="0" err="1" smtClean="0">
                <a:solidFill>
                  <a:srgbClr val="C00000"/>
                </a:solidFill>
              </a:rPr>
              <a:t>коэффициетов</a:t>
            </a:r>
            <a:r>
              <a:rPr lang="ru-RU" sz="2600" dirty="0" smtClean="0">
                <a:solidFill>
                  <a:srgbClr val="C00000"/>
                </a:solidFill>
              </a:rPr>
              <a:t> (0,2; 04; 0,6):</a:t>
            </a:r>
            <a:endParaRPr lang="ru-RU" sz="2600" dirty="0">
              <a:solidFill>
                <a:srgbClr val="002060"/>
              </a:solidFill>
              <a:hlinkClick r:id="rId2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Н1 - сумма налога</a:t>
            </a:r>
          </a:p>
          <a:p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от кадастровой стоимости;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Н2 – сумма налога 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от инвентаризационной стоимости;</a:t>
            </a:r>
          </a:p>
          <a:p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К – понижающий коэффициент </a:t>
            </a:r>
          </a:p>
          <a:p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(в зависимости от года применения)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Указанная формула применяется только 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в случае, </a:t>
            </a:r>
            <a:r>
              <a:rPr lang="ru-RU" b="1" i="1" dirty="0">
                <a:solidFill>
                  <a:srgbClr val="C00000"/>
                </a:solidFill>
              </a:rPr>
              <a:t>если сумма налога исчисленная </a:t>
            </a:r>
            <a:r>
              <a:rPr lang="ru-RU" b="1" i="1" dirty="0" smtClean="0">
                <a:solidFill>
                  <a:srgbClr val="C00000"/>
                </a:solidFill>
              </a:rPr>
              <a:t>по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кадастровой </a:t>
            </a:r>
            <a:r>
              <a:rPr lang="ru-RU" b="1" i="1" dirty="0" smtClean="0">
                <a:solidFill>
                  <a:srgbClr val="C00000"/>
                </a:solidFill>
              </a:rPr>
              <a:t>стоимости </a:t>
            </a:r>
            <a:r>
              <a:rPr lang="ru-RU" b="1" i="1" dirty="0">
                <a:solidFill>
                  <a:srgbClr val="C00000"/>
                </a:solidFill>
              </a:rPr>
              <a:t>превышает сумму </a:t>
            </a:r>
            <a:r>
              <a:rPr lang="ru-RU" b="1" i="1" dirty="0" smtClean="0">
                <a:solidFill>
                  <a:srgbClr val="C00000"/>
                </a:solidFill>
              </a:rPr>
              <a:t>налога,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исчисленную </a:t>
            </a:r>
            <a:r>
              <a:rPr lang="ru-RU" b="1" i="1" dirty="0">
                <a:solidFill>
                  <a:srgbClr val="C00000"/>
                </a:solidFill>
              </a:rPr>
              <a:t>по инвентаризационной </a:t>
            </a:r>
            <a:r>
              <a:rPr lang="ru-RU" b="1" i="1" dirty="0" smtClean="0">
                <a:solidFill>
                  <a:srgbClr val="C00000"/>
                </a:solidFill>
              </a:rPr>
              <a:t>стоимости!</a:t>
            </a:r>
            <a:endParaRPr lang="ru-RU" b="1" i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81600" y="2165866"/>
            <a:ext cx="6694715" cy="2623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В качестве примера: </a:t>
            </a:r>
          </a:p>
          <a:p>
            <a:r>
              <a:rPr lang="ru-RU" sz="2000" b="1" dirty="0" smtClean="0"/>
              <a:t>квартира </a:t>
            </a:r>
            <a:r>
              <a:rPr lang="en-US" sz="2000" b="1" dirty="0" smtClean="0"/>
              <a:t>S =</a:t>
            </a:r>
            <a:r>
              <a:rPr lang="ru-RU" sz="2000" b="1" dirty="0" smtClean="0"/>
              <a:t> 53,63 кв. м. </a:t>
            </a:r>
          </a:p>
          <a:p>
            <a:r>
              <a:rPr lang="ru-RU" dirty="0" smtClean="0"/>
              <a:t>КС- 1 524  379,18 руб.</a:t>
            </a:r>
          </a:p>
          <a:p>
            <a:r>
              <a:rPr lang="ru-RU" b="1" dirty="0" smtClean="0"/>
              <a:t>Налоговая база</a:t>
            </a:r>
            <a:r>
              <a:rPr lang="ru-RU" dirty="0" smtClean="0"/>
              <a:t> = КС квартиры – КС 20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= 1 524 379,18-568 480,02= 955 899,16</a:t>
            </a:r>
          </a:p>
          <a:p>
            <a:r>
              <a:rPr lang="ru-RU" dirty="0" smtClean="0"/>
              <a:t>Ставка – 0,3%</a:t>
            </a:r>
          </a:p>
          <a:p>
            <a:r>
              <a:rPr lang="ru-RU" b="1" dirty="0" smtClean="0"/>
              <a:t>Н1</a:t>
            </a:r>
            <a:r>
              <a:rPr lang="ru-RU" dirty="0" smtClean="0"/>
              <a:t>= 955 899,16 х 0,3% = </a:t>
            </a:r>
            <a:r>
              <a:rPr lang="ru-RU" b="1" dirty="0" smtClean="0"/>
              <a:t>2 868 руб.</a:t>
            </a:r>
            <a:endParaRPr lang="en-US" b="1" dirty="0" smtClean="0"/>
          </a:p>
          <a:p>
            <a:r>
              <a:rPr lang="ru-RU" b="1" dirty="0" smtClean="0"/>
              <a:t>Н2</a:t>
            </a:r>
            <a:r>
              <a:rPr lang="ru-RU" dirty="0" smtClean="0"/>
              <a:t> – </a:t>
            </a:r>
            <a:r>
              <a:rPr lang="ru-RU" b="1" dirty="0" smtClean="0"/>
              <a:t>1 682 руб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 – 0,2 </a:t>
            </a:r>
            <a:r>
              <a:rPr lang="ru-RU" dirty="0" smtClean="0"/>
              <a:t>(первый год применения)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021285" y="4893126"/>
            <a:ext cx="4463143" cy="1458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</a:t>
            </a:r>
            <a:r>
              <a:rPr lang="ru-RU" dirty="0"/>
              <a:t> = (2 868 -1682) х 0,2 +1682 = </a:t>
            </a:r>
            <a:endParaRPr lang="ru-RU" dirty="0" smtClean="0"/>
          </a:p>
          <a:p>
            <a:pPr algn="ctr"/>
            <a:r>
              <a:rPr lang="ru-RU" b="1" dirty="0" smtClean="0"/>
              <a:t>1919 </a:t>
            </a:r>
            <a:r>
              <a:rPr lang="ru-RU" b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457" y="2176752"/>
            <a:ext cx="2982685" cy="641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Н = (Н1 - Н2) x К + Н2</a:t>
            </a:r>
          </a:p>
        </p:txBody>
      </p:sp>
    </p:spTree>
    <p:extLst>
      <p:ext uri="{BB962C8B-B14F-4D97-AF65-F5344CB8AC3E}">
        <p14:creationId xmlns:p14="http://schemas.microsoft.com/office/powerpoint/2010/main" val="39612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 подпись\дом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1" y="326571"/>
            <a:ext cx="3374572" cy="28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61258"/>
            <a:ext cx="11388436" cy="533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качестве примера расчет налога по жилому дому </a:t>
            </a:r>
            <a:r>
              <a:rPr lang="en-US" b="1" dirty="0"/>
              <a:t>S =</a:t>
            </a:r>
            <a:r>
              <a:rPr lang="ru-RU" b="1" dirty="0"/>
              <a:t> </a:t>
            </a:r>
            <a:r>
              <a:rPr lang="ru-RU" b="1" dirty="0" smtClean="0"/>
              <a:t>80,3  </a:t>
            </a:r>
            <a:r>
              <a:rPr lang="ru-RU" b="1" dirty="0"/>
              <a:t>кв. м. 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371" y="1903883"/>
            <a:ext cx="6945086" cy="4050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КС- 2 273 674, 43 руб.</a:t>
            </a:r>
          </a:p>
          <a:p>
            <a:r>
              <a:rPr lang="ru-RU" sz="2400" b="1" dirty="0" smtClean="0"/>
              <a:t>Налоговая база</a:t>
            </a:r>
            <a:r>
              <a:rPr lang="ru-RU" sz="2400" dirty="0" smtClean="0"/>
              <a:t> = КС дома – КС 50 </a:t>
            </a:r>
            <a:r>
              <a:rPr lang="ru-RU" sz="2400" dirty="0" err="1" smtClean="0"/>
              <a:t>кв.м</a:t>
            </a:r>
            <a:r>
              <a:rPr lang="ru-RU" sz="2400" dirty="0" smtClean="0"/>
              <a:t>. =           2 </a:t>
            </a:r>
            <a:r>
              <a:rPr lang="ru-RU" sz="2400" dirty="0"/>
              <a:t>273 674, 43 </a:t>
            </a:r>
            <a:r>
              <a:rPr lang="ru-RU" sz="2400" dirty="0" smtClean="0"/>
              <a:t>– 1 415 737,5= </a:t>
            </a:r>
            <a:r>
              <a:rPr lang="ru-RU" sz="2400" b="1" dirty="0" smtClean="0"/>
              <a:t>857 936,93 руб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Ставка – 0,3%</a:t>
            </a:r>
          </a:p>
          <a:p>
            <a:r>
              <a:rPr lang="ru-RU" sz="2400" b="1" dirty="0" smtClean="0"/>
              <a:t>Н1</a:t>
            </a:r>
            <a:r>
              <a:rPr lang="ru-RU" sz="2400" dirty="0" smtClean="0"/>
              <a:t>= </a:t>
            </a:r>
            <a:r>
              <a:rPr lang="ru-RU" sz="2400" b="1" dirty="0"/>
              <a:t>857 936,93 руб</a:t>
            </a:r>
            <a:r>
              <a:rPr lang="ru-RU" sz="2400" dirty="0" smtClean="0"/>
              <a:t>. х 0,3% = </a:t>
            </a:r>
            <a:r>
              <a:rPr lang="ru-RU" sz="2400" b="1" dirty="0" smtClean="0"/>
              <a:t>2 573,8руб.</a:t>
            </a:r>
            <a:endParaRPr lang="en-US" sz="2400" b="1" dirty="0" smtClean="0"/>
          </a:p>
          <a:p>
            <a:r>
              <a:rPr lang="ru-RU" sz="2400" b="1" dirty="0" smtClean="0"/>
              <a:t>Н2</a:t>
            </a:r>
            <a:r>
              <a:rPr lang="ru-RU" sz="2400" dirty="0" smtClean="0"/>
              <a:t> – </a:t>
            </a:r>
            <a:r>
              <a:rPr lang="ru-RU" sz="2400" b="1" dirty="0" smtClean="0"/>
              <a:t>2 442 руб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К – 0,2 </a:t>
            </a:r>
            <a:r>
              <a:rPr lang="ru-RU" sz="2400" dirty="0" smtClean="0"/>
              <a:t>(первый год применения) 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09116" y="3432489"/>
            <a:ext cx="4234540" cy="196682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/>
              <a:t>Н</a:t>
            </a:r>
            <a:r>
              <a:rPr lang="ru-RU" sz="2400" dirty="0"/>
              <a:t> = </a:t>
            </a:r>
            <a:r>
              <a:rPr lang="ru-RU" sz="2400" dirty="0" smtClean="0"/>
              <a:t>(2 573,8- 2 442) </a:t>
            </a:r>
            <a:r>
              <a:rPr lang="ru-RU" sz="2400" dirty="0"/>
              <a:t>х 0,2 </a:t>
            </a:r>
            <a:r>
              <a:rPr lang="ru-RU" sz="2400" dirty="0" smtClean="0"/>
              <a:t>+2 442 =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2 468  </a:t>
            </a:r>
            <a:r>
              <a:rPr lang="ru-RU" sz="2400" b="1" dirty="0"/>
              <a:t>руб</a:t>
            </a:r>
            <a:r>
              <a:rPr lang="ru-RU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6657" y="957942"/>
            <a:ext cx="32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Н = (Н1 - Н2) x К + Н2</a:t>
            </a:r>
          </a:p>
        </p:txBody>
      </p:sp>
    </p:spTree>
    <p:extLst>
      <p:ext uri="{BB962C8B-B14F-4D97-AF65-F5344CB8AC3E}">
        <p14:creationId xmlns:p14="http://schemas.microsoft.com/office/powerpoint/2010/main" val="2589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61258"/>
            <a:ext cx="11388436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расчета налога на имущество на объект, принадлежащий нескольким  физическим лицам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914400"/>
            <a:ext cx="11388435" cy="557847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ОБЪЕКТ – КВАРТИРА </a:t>
            </a:r>
            <a:r>
              <a:rPr lang="en-US" b="1" dirty="0" smtClean="0">
                <a:solidFill>
                  <a:srgbClr val="002060"/>
                </a:solidFill>
              </a:rPr>
              <a:t>S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= 116</a:t>
            </a:r>
            <a:r>
              <a:rPr lang="ru-RU" b="1" dirty="0" smtClean="0">
                <a:solidFill>
                  <a:srgbClr val="002060"/>
                </a:solidFill>
              </a:rPr>
              <a:t>, 4 кв. м.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Кадастровая стоимость 3 075 860,55 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Вычет 20 </a:t>
            </a:r>
            <a:r>
              <a:rPr lang="ru-RU" b="1" dirty="0" err="1" smtClean="0">
                <a:solidFill>
                  <a:srgbClr val="002060"/>
                </a:solidFill>
              </a:rPr>
              <a:t>кв.м</a:t>
            </a:r>
            <a:r>
              <a:rPr lang="ru-RU" b="1" dirty="0" smtClean="0">
                <a:solidFill>
                  <a:srgbClr val="002060"/>
                </a:solidFill>
              </a:rPr>
              <a:t>.- 528 498,37 руб.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Налоговая база – 2 547 362,18 руб.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79671" y="3261249"/>
            <a:ext cx="92529" cy="3346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03714" y="3294883"/>
            <a:ext cx="2068286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собственник</a:t>
            </a:r>
          </a:p>
          <a:p>
            <a:pPr algn="ctr"/>
            <a:r>
              <a:rPr lang="ru-RU" dirty="0" smtClean="0"/>
              <a:t> ½ доли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23414" y="3294883"/>
            <a:ext cx="203562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собственник </a:t>
            </a:r>
          </a:p>
          <a:p>
            <a:pPr algn="ctr"/>
            <a:r>
              <a:rPr lang="ru-RU" dirty="0" smtClean="0"/>
              <a:t>½ доли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23014" y="2404488"/>
            <a:ext cx="32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Н = (Н1 - Н2) x К + Н2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314" y="4071257"/>
            <a:ext cx="5116286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Н1=1 273 681,09 х 0,3%=3 821;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Н2=1 399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Н=(3821-1399)х0,2+1399 =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1 883 руб.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*Н2 больше, т.к. в собственности несколько объектов и ставка применялась 0,31%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87885" y="4071258"/>
            <a:ext cx="4909458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Н1=1 273 681,09 </a:t>
            </a:r>
            <a:r>
              <a:rPr lang="ru-RU" dirty="0"/>
              <a:t>х 0,3%=3 821;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Н2=496</a:t>
            </a:r>
            <a:r>
              <a:rPr lang="ru-RU" dirty="0"/>
              <a:t>;</a:t>
            </a:r>
          </a:p>
          <a:p>
            <a:pPr algn="ctr"/>
            <a:r>
              <a:rPr lang="ru-RU" dirty="0"/>
              <a:t>Н=(</a:t>
            </a:r>
            <a:r>
              <a:rPr lang="ru-RU" dirty="0" smtClean="0"/>
              <a:t>3821-496)х0,2+496 =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1 161 руб.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*Н2 меньше, т.к. в собственности была только указанная квартира и ставка применялась 0,1% 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F:\Отправить\знак вопрос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4" y="870857"/>
            <a:ext cx="2818564" cy="2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тправить\зна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65" y="620484"/>
            <a:ext cx="1902280" cy="25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ФН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1956C80-B3EC-44F0-A05B-361BCBA90925}" vid="{D9C7E3D0-E71E-4651-A0E9-47C5C0DBAF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УФНС</Template>
  <TotalTime>2308</TotalTime>
  <Words>1811</Words>
  <Application>Microsoft Office PowerPoint</Application>
  <PresentationFormat>Произвольный</PresentationFormat>
  <Paragraphs>213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УФНС</vt:lpstr>
      <vt:lpstr>Презентация PowerPoint</vt:lpstr>
      <vt:lpstr>Презентация PowerPoint</vt:lpstr>
      <vt:lpstr>Налогоплательщики налога на имущество физических лиц – физические лица, обладающие правом собственности на имущество, признаваемое объектом налогообложения (ст. 400 НК РФ)</vt:lpstr>
      <vt:lpstr>Налоговая база (ст. 402 НК РФ)</vt:lpstr>
      <vt:lpstr>Дополнительные вычеты для лиц, имеющих трех и более несовершеннолетних детей (п. 6.1 ст. 403 НК рФ)</vt:lpstr>
      <vt:lpstr>Налоговые СТАВКИ при расчете  НАЛОГА на имущество исходя из кадастровой стоимости (ст. 406 НК РФ)</vt:lpstr>
      <vt:lpstr>Порядок исчисления суммы налога</vt:lpstr>
      <vt:lpstr>В качестве примера расчет налога по жилому дому S = 80,3  кв. м.  </vt:lpstr>
      <vt:lpstr>Пример расчета налога на имущество на объект, принадлежащий нескольким  физическим лицам </vt:lpstr>
      <vt:lpstr>Уведомление на Уплату налогов</vt:lpstr>
      <vt:lpstr>Все Льготы сохранены (ст. 407 НК РФ)</vt:lpstr>
      <vt:lpstr>Льготы представляются на один объект каждого вида</vt:lpstr>
      <vt:lpstr>Основные изменения в налогообложении имущества </vt:lpstr>
      <vt:lpstr>Порядок пересмотра кадастровой стоимости</vt:lpstr>
      <vt:lpstr>Налог на имущество физических лиц в отношении объектов, включенных в Перечень, в соответствии со статьей 378.2 НК РФ</vt:lpstr>
      <vt:lpstr>Особенности расчета НИФЛ в отношении объектов, включенных в Перечень</vt:lpstr>
      <vt:lpstr>Обжалование включение объектов в Перечень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 Станислав Николаевич</dc:creator>
  <cp:lastModifiedBy>Ромашкина Юлия Александровна</cp:lastModifiedBy>
  <cp:revision>112</cp:revision>
  <cp:lastPrinted>2019-03-05T03:34:02Z</cp:lastPrinted>
  <dcterms:created xsi:type="dcterms:W3CDTF">2018-02-07T07:55:02Z</dcterms:created>
  <dcterms:modified xsi:type="dcterms:W3CDTF">2019-08-21T04:21:02Z</dcterms:modified>
</cp:coreProperties>
</file>