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404" r:id="rId2"/>
    <p:sldId id="405" r:id="rId3"/>
    <p:sldId id="408" r:id="rId4"/>
    <p:sldId id="406" r:id="rId5"/>
    <p:sldId id="407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19E"/>
    <a:srgbClr val="F1AEF8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35" autoAdjust="0"/>
  </p:normalViewPr>
  <p:slideViewPr>
    <p:cSldViewPr snapToGrid="0">
      <p:cViewPr varScale="1">
        <p:scale>
          <a:sx n="117" d="100"/>
          <a:sy n="117" d="100"/>
        </p:scale>
        <p:origin x="-36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42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42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17AEB3F9-773C-4C2E-A58E-7F7D2C4C8F73}" type="datetimeFigureOut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542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542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B9CA3409-0CFB-4265-B40A-7035BBF25B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  <a:latin typeface="Trebuchet MS" pitchFamily="34" charset="0"/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61258"/>
            <a:ext cx="11388436" cy="46536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857250"/>
            <a:ext cx="11388435" cy="5635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может выбирать,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рассчитывать налог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УСН: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доходов по ставке 6%;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доходов, уменьшенных на расходы, но по ставке 15%.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на УСН с 2020 г., нужно соответствовать следующим условиям (п. п. 2, 3, 4 ст. 346.12 НК РФ):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за 9 месяцев 2019 г. - не больше 112,5 млн руб.;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стоимость ОС по бухучету - не больше 150 млн руб.;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численность работников - не больше 100 человек;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участия других организаций в вашей организации - не больше 25%. В некоторых случаях это ограничение не действует (пп. 14 п. 3 ст. 346.12 НК РФ);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вашей организации нет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(другие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обособленные подразделения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можно);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организация не занимается деятельностью, для которой УСН запрещена.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организация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применять УСН с момента регистрации, если подаст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переходе не позднее 30 календарных дней с даты регистрации и будет соответствовать условиям, указанным выше (п. 2 ст. 346.13 НК РФ).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61258"/>
            <a:ext cx="11388436" cy="40821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726622"/>
            <a:ext cx="11388435" cy="576625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на уплату ЕСХН и применять этот режим могут организации-сельхозпроизводители, если будут соблюдать </a:t>
            </a:r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условия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уплату ЕСХН и ее применения отличаются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может перейти на ЕСХН, если она соответствует одному из условий </a:t>
            </a:r>
            <a:r>
              <a:rPr lang="ru-RU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(пп. 1 - 4 п. 5 ст. 346.2 НК РФ)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работы за календарный год до года, в котором организация планирует подать уведомление о переходе на уплату ЕСХН, доля от продажи </a:t>
            </a:r>
            <a:r>
              <a:rPr lang="ru-RU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сельхозпродукции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собственного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от услуг растениеводства и животноводства составляет не меньше 70% в ее общем доходе;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сельскохозяйственным потребительским кооперативом и по итогам работы за календарный год до года, в котором планирует подать уведомление о переходе на уплату ЕСХН, доля от продажи сельхозпродукции, произведенной членами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от работ и услуг, которые кооператив выполнил для своих членов, составила не меньше 70% в общем доходе;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поселкообразующей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рыбохозяйственной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организацией и соответствует условиям, приведенным в пп. 3 п. 5 ст. 346.2 НК РФ;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рыбохозяйственной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организацией и средняя численность ее работников за каждый из двух календарных лет до года, в котором она подает уведомление о переходе на уплату ЕСХН, не превышает 300 человек. При этом доля дохода от продажи улова или рыбной продукции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год до года, в котором организация подает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не меньше 70% от всего дохода.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2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367394"/>
            <a:ext cx="11388435" cy="6125482"/>
          </a:xfrm>
        </p:spPr>
        <p:txBody>
          <a:bodyPr/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действующей организации перейти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ЕСХН со следующего года, подайте 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31 декабря текущего года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 ст. 346.3 НК РФ)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организации перейти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ЕСХН с момента регистрации, подайте уведомление не позднее 30 календарных дней с даты регистрации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 ст. 346.3 НК РФ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применять ЕСХН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6 ст. 346.2 НК РФ)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производит подакцизные товары;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организует и проводит азартные игры;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казенным, бюджетным и автономным учреждениям.</a:t>
            </a:r>
          </a:p>
          <a:p>
            <a:endParaRPr lang="ru-RU" dirty="0" smtClean="0"/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уплаты налога (ст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346.7, п. п. 2, 5 ст. 346.9, пп. 1 п. 2 ст. 346.10 НК РФ):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авансовый платеж по итогам полугодия;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по итогам года.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г. авансовый платеж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оплатить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25 июля 2019 г., а налог - не позднее 31 марта 2020 г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5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367394"/>
            <a:ext cx="11388435" cy="6125482"/>
          </a:xfrm>
        </p:spPr>
        <p:txBody>
          <a:bodyPr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должна платить (п. п. 3, 4 ст. 346.1 НК РФ):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НДС;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с дивидендов, с процентов по государственным и муниципальным ценным бумагам, с прибыли КИК, а также по иным доходам, указанным в п. 4 ст. 284 НК РФ (п. п. 1.6, 3, 4 ст. 284 НК РФ). Также нужно платить налог на прибыль в качестве налогового агента.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с недвижимости, которую организация не использует в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сельхоздеятельности;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качестве налогового агента с зарплаты работников и иных выплат физлицам;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за работников;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налоги, от которых ЕСХН не освобождает, если есть соответствующие операции или объекты обложения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ЕСХН нужно сдавать раз в год. За 2019 г. декларацию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31 марта 2020 г. (пп. 1 п. 2 ст. 346.10 НК РФ).</a:t>
            </a:r>
          </a:p>
          <a:p>
            <a:pPr lvl="0"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391886"/>
            <a:ext cx="11388435" cy="6100989"/>
          </a:xfrm>
        </p:spPr>
        <p:txBody>
          <a:bodyPr/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налоговая нагрузка;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подается один раз в год;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выбрать: работать с НДС или без НДС. Причем условия для 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НДС намного лучше, чем на общей системе.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условия для перехода на спецрежим и его дальнейшего применения;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 ограничения по видам деятельности;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нарушить долю дохода 70% от сельхоздеятельности, придется перейти на общий режим.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465364"/>
            <a:ext cx="11388435" cy="6027511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недоступна: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банкам, страховщикам, негосударственным пенсионным фондам, инвестиционным фондам, профессиональным участникам РЦБ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2 - 6 п. 3 ст. 346.12 НК РФ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ломбардам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7 п. 3 ст. 346.12 НК РФ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занимается производством 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подакцизных </a:t>
            </a:r>
            <a:r>
              <a:rPr lang="ru-RU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добывает и продает полезные ископаемые (кроме 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общераспространенных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8 п. 3 ст. 346.12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 РФ)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организует и проводит азартные игры 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9 п. 3 ст. 346.12 НК РФ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разделе продукции 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11 п. 3 ст. 346.12 НК РФ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применяет ЕСХН 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13 п. 3 ст. 346.12 НК РФ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казенным и бюджетным учреждениям 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17 п. 3 ст. 346.12 НК РФ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организациям 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18 п. 3 ст. 346.12 НК РФ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микрофинансовым организациям 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20 п. 3 ст. 346.12 НК РФ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 агентствам занятости, которые по договорам предоставляют другим организациям (ИП, физлицам) труд своих работников (</a:t>
            </a:r>
            <a:r>
              <a:rPr lang="ru-RU" sz="2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 21 п. 3 ст. 346.12 НК РФ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400050"/>
            <a:ext cx="11388435" cy="6092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УСН организация должна платить (п. п. 2, 5 ст. 346.11 НК РФ):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при УСН;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при импорте товаров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НДС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налогового агента,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указанных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174.1 НК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в остальных случаях заменяется УСН;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дивидендов, с процентов по государственным и муниципальным ценным бумагам, с прибыли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 иным доходам, указанным в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4 ст. 284 НК РФ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п. 1.6, 3, 4 ст. 284 НК РФ)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нужно платить налог на прибыль в качестве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агента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прибыль в остальных случаях заменяется УСН;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недвижимость, которая облагается по кадастровой стоимости согласно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378.2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 РФ.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с другой недвижимости заменяется УСН;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качестве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агента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зарплаты работников и иных выплат физлицам;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работников;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которых УСН не освобождает, если есть соответствующие операции или объекты обложения.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457200"/>
            <a:ext cx="11388435" cy="6035675"/>
          </a:xfrm>
        </p:spPr>
        <p:txBody>
          <a:bodyPr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уплаты налога при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за 2019 год: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2019 г. - авансовый платеж за I квартал;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июля 2019 г. - авансовый платеж за полугодие;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2019 г. - авансовый платеж за 9 месяцев;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2020 г. - налог по итогам года.</a:t>
            </a:r>
          </a:p>
          <a:p>
            <a:endParaRPr lang="ru-RU" dirty="0" smtClean="0"/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по УСН нужно сдавать один раз в год. За 2019 г. декларацию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31 марта 2020 г.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(пп. 1 п. 1 ст. 346.23 НК РФ)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0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351064"/>
            <a:ext cx="11388435" cy="614181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налоговая нагрузка по сравнению с общим режимом;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выбрать подходящий объект обложения: "доходы" со ставкой налога 6% или "доходы минус расходы" со ставкой 15%;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нужно подавать всего один раз в год;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налоговый учет;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видов деятельности, для которых можно применять УСН;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действует во всех регионах России.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ограничения по размеру дохода, численности работников и стоимости основных средств;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"закрытый" перечень расходов, которые можно учесть при расчете налога. Если расхода нет в перечне, то учесть его нельзя;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совмещать с общим режимом налогообложения. Из-за этого покупатели на общем режиме могут отказаться с вами работать, так как им нужен "входной" НДС.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1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48985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775608"/>
            <a:ext cx="11388435" cy="5717268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ЕНВД можно перевести только определенные виды деятельности, если местные власти ввели на своей территории для них ЕНВД. При этом нужно соблюдать условия, которые позволят перейти на этот режим.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организация может применять ЕНВД, если соответствует следующим требованиям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п. 1, 2 - 2.3, пп. 2 п. 3 ст. 346.26, п. 1 ст. 346.28 НК РФ)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деятельность на территории муниципального образования, где введен ЕНВД;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деятельность входит в перечень видов деятельности согласно п. 2 ст. 346.26 НК РФ и для этого вида деятельности на территории муниципального образования местные власти ввели ЕНВД;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численность работников - не больше 100 человек;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участия других организаций в вашей организации - не больше 25%. В некоторых случаях это ограничение не действует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(пп. 2 п. 2.2 ст. 346.26 НК РФ)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соблюдены ограничения по физическим показателям, которые установлены для каждого вида деятельности;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занимается деятельностью, для которой ЕНВД запрещен.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8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375558"/>
            <a:ext cx="11388435" cy="6117318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организация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перейти с ОСН на ЕНВД в любое время. Для этого нужно подать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указать в нем дату перехода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3 ст. 346.28 НК РФ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организация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перейти на ЕНВД с момента регистрации.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применять ЕНВД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п. 2.1, 2.2 ст. 346.26 НК РФ)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деятельности в рамках договора простого товарищества или доверительного управления имуществом;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деятельности, для которой местные власти ввели уплату торгового сбора;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розничной торговле и общепиту, если по этой деятельности она продает свою сельхозпродукцию и при этом применяет ЕСХН;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передаче в аренду автозаправочных и автогазозаправочных станций или земельных участков для их размещения;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является образовательной, медицинской организацией или организацией социального обслуживания и оказывает услуги общепита через залы обслуживания посетителей. При этом услуги общепита - это обязательная часть работы организации и она оказывает их сама;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является крупнейшим налогоплательщиком.</a:t>
            </a: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408214"/>
            <a:ext cx="11388435" cy="608466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деятельности, который перевели на ЕНВД, нужно платить (п. 4 ст. 346.26 НК РФ):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при импорте товаров, НДС в качестве налогового агента, а также в случаях, указанных в ст. 174.1 НК РФ.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в остальных случаях заменяется ЕНВД;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в качестве налогового агента;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недвижимость, которая облагается по кадастровой стоимости согласно ст. 378.2 НК РФ.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налогового агента с зарплаты работников и иных выплат физлицам;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за работников;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налоги, от которых ЕНВД не освобождает, если есть соответствующие операции или объекты обложения.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деятельности, которые не переведены на ЕНВД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налоги нужно платить по общему режиму налогообложения или по выбранному иному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спецрежиму.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8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293915"/>
            <a:ext cx="11388435" cy="6245678"/>
          </a:xfrm>
        </p:spPr>
        <p:txBody>
          <a:bodyPr>
            <a:normAutofit fontScale="32500" lnSpcReduction="20000"/>
          </a:bodyPr>
          <a:lstStyle/>
          <a:p>
            <a:pPr algn="just">
              <a:spcBef>
                <a:spcPts val="1100"/>
              </a:spcBef>
              <a:spcAft>
                <a:spcPts val="0"/>
              </a:spcAft>
            </a:pPr>
            <a:r>
              <a:rPr lang="ru-RU" sz="5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Декларацию по ЕНВД нужно сдавать </a:t>
            </a:r>
            <a:r>
              <a:rPr lang="ru-RU" sz="5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ежеквартально. </a:t>
            </a:r>
            <a:r>
              <a:rPr lang="ru-RU" sz="5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2019 г. </a:t>
            </a:r>
            <a:r>
              <a:rPr lang="ru-RU" sz="5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декларацию необходимо представить (п</a:t>
            </a:r>
            <a:r>
              <a:rPr lang="ru-RU" sz="5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7 ст. 6.1, п. 3 ст. 346.32 НК РФ):</a:t>
            </a:r>
          </a:p>
          <a:p>
            <a:pPr marL="685800" lvl="0" indent="-6858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22 апреля 2019 г. - за I квартал;</a:t>
            </a:r>
          </a:p>
          <a:p>
            <a:pPr marL="685800" lvl="0" indent="-6858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22 июля 2019 г. - за II квартал;</a:t>
            </a:r>
          </a:p>
          <a:p>
            <a:pPr marL="685800" lvl="0" indent="-6858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21 октября 2019 г. - за III квартал;</a:t>
            </a:r>
          </a:p>
          <a:p>
            <a:pPr marL="685800" lvl="0" indent="-6858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 января 2020 г. - за IV квартал.</a:t>
            </a:r>
          </a:p>
          <a:p>
            <a:r>
              <a:rPr lang="ru-RU" sz="5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налоговая нагрузка;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налога не зависит от фактического дохода. Если удается заработать больше, сумма налога не изменится;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совмещать с общим режимом налогообложения.</a:t>
            </a:r>
          </a:p>
          <a:p>
            <a:r>
              <a:rPr lang="ru-RU" sz="5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применять не для всех видов деятельности;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 всех регионах введен этот режим (либо не по всем видам деятельности);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временно не ведете деятельность или получили убыток, налог все равно придется заплатить;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ограничения по физическим </a:t>
            </a: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показателям;</a:t>
            </a:r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любой, даже разовой сделке, которая не соответствует "вмененному" виду деятельности, придется платить налоги и сдавать декларации по ОСН или по другому режиму, с которым вы совмещаете ЕНВД;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нужно сдавать каждый квартал;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вести раздельный учет, если совмещаете ЕНВД с ОСН или с другим </a:t>
            </a:r>
            <a:r>
              <a:rPr lang="ru-RU" sz="5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спецрежимом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3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4354</TotalTime>
  <Words>2152</Words>
  <Application>Microsoft Office PowerPoint</Application>
  <PresentationFormat>Произвольный</PresentationFormat>
  <Paragraphs>148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УФНС</vt:lpstr>
      <vt:lpstr>УПРОЩЕННАЯ СИСТЕМА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ЕДИНЫЙ НАЛОГ НА ВМЕНЕННЫЙ ДОХОД</vt:lpstr>
      <vt:lpstr>Презентация PowerPoint</vt:lpstr>
      <vt:lpstr>Презентация PowerPoint</vt:lpstr>
      <vt:lpstr>Презентация PowerPoint</vt:lpstr>
      <vt:lpstr>ЕДИНЫЙ СЕЛЬСКОХОЗЯЙСТВЕННЫЙ НАЛОГ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Маркова Наталья Александровна</cp:lastModifiedBy>
  <cp:revision>560</cp:revision>
  <cp:lastPrinted>2019-07-31T05:31:41Z</cp:lastPrinted>
  <dcterms:created xsi:type="dcterms:W3CDTF">2018-02-07T07:55:02Z</dcterms:created>
  <dcterms:modified xsi:type="dcterms:W3CDTF">2019-08-22T07:35:31Z</dcterms:modified>
</cp:coreProperties>
</file>