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93" r:id="rId3"/>
    <p:sldId id="304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3" r:id="rId13"/>
    <p:sldId id="274" r:id="rId1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9756" autoAdjust="0"/>
  </p:normalViewPr>
  <p:slideViewPr>
    <p:cSldViewPr snapToGrid="0">
      <p:cViewPr>
        <p:scale>
          <a:sx n="75" d="100"/>
          <a:sy n="75" d="100"/>
        </p:scale>
        <p:origin x="-60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B3F9-773C-4C2E-A58E-7F7D2C4C8F73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3409-0CFB-4265-B40A-7035BBF25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679EAA28-5044-4DBD-BB50-C44CBA39B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6069" y="2692400"/>
            <a:ext cx="6519862" cy="1473200"/>
          </a:xfrm>
        </p:spPr>
        <p:txBody>
          <a:bodyPr>
            <a:norm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690CF1E8-495C-4FDF-9052-B211F8E3E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6070" y="5700713"/>
            <a:ext cx="6617494" cy="973137"/>
          </a:xfrm>
        </p:spPr>
        <p:txBody>
          <a:bodyPr>
            <a:normAutofit/>
          </a:bodyPr>
          <a:lstStyle>
            <a:lvl1pPr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199626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DDD6370-4D4E-48BB-B06B-F9F6CA84B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2667" y="3583379"/>
            <a:ext cx="6745183" cy="1320800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4F78DF35-DBE4-4BB3-87AD-083C9BC36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2667" y="5878286"/>
            <a:ext cx="6745183" cy="652689"/>
          </a:xfrm>
        </p:spPr>
        <p:txBody>
          <a:bodyPr>
            <a:normAutofit/>
          </a:bodyPr>
          <a:lstStyle>
            <a:lvl1pPr algn="ctr">
              <a:defRPr sz="1600" cap="all" baseline="0"/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377327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1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5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73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02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3EF34-0782-42FB-B10A-E388723F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70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818549-0F74-4611-AA8A-7CB60B9A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5" y="1092530"/>
            <a:ext cx="11388435" cy="540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342FFE-57DD-4BEB-8C7A-1940D0EB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92875"/>
            <a:ext cx="605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70C0"/>
                </a:solidFill>
              </a:defRPr>
            </a:lvl1pPr>
          </a:lstStyle>
          <a:p>
            <a:fld id="{BEAE7D85-22F9-4FB4-A8A3-D5794C4A4F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62" r:id="rId5"/>
    <p:sldLayoutId id="2147483663" r:id="rId6"/>
    <p:sldLayoutId id="2147483665" r:id="rId7"/>
    <p:sldLayoutId id="214748366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rgbClr val="C0000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4D4D4D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B467826-23FE-4DE7-B17D-26EB7140E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6068" y="2692400"/>
            <a:ext cx="6815931" cy="14732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изменения налогового законодательства в части администрирования НДС в 2019 году. Коды возможных ошибок в требованиях о представлении пояснений, направляемых налогоплательщикам в автоматическом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режиме»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CA0F1388-F688-42FA-8186-4915E9A8EB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отдела камерального контроля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Гузяев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олег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александрович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7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938151"/>
          </a:xfrm>
        </p:spPr>
        <p:txBody>
          <a:bodyPr>
            <a:normAutofit/>
          </a:bodyPr>
          <a:lstStyle/>
          <a:p>
            <a:r>
              <a:rPr lang="ru-RU" dirty="0" smtClean="0"/>
              <a:t>коды </a:t>
            </a:r>
            <a:r>
              <a:rPr lang="ru-RU" dirty="0"/>
              <a:t>возможных ошибок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893" y="1333500"/>
            <a:ext cx="11238614" cy="5080685"/>
          </a:xfrm>
          <a:prstGeom prst="roundRect">
            <a:avLst>
              <a:gd name="adj" fmla="val 556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893" y="1587499"/>
            <a:ext cx="112386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код ошибки «8»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означает, что в разделах 8-12 налоговой декларации по НДС некорректно указан код вида операции, предусмотренный приказом ФНС России от 14 марта 2016 года № ММВ-7-3/136@ «Об утверждении перечня кодов видов операций, указываемых в книге покупок, применяемой при расчетах по налогу на добавленную стоимость, дополнительном листе к ней, книге продаж, применяемой при расчетах по налогу на добавленную стоимость, дополнительном листе к ней, а также кодов видов операций по налогу на добавленную стоимость, необходимых для ведения журнала учета полученных и выставленных счетов-фактур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5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938151"/>
          </a:xfrm>
        </p:spPr>
        <p:txBody>
          <a:bodyPr>
            <a:normAutofit/>
          </a:bodyPr>
          <a:lstStyle/>
          <a:p>
            <a:r>
              <a:rPr lang="ru-RU" dirty="0" smtClean="0"/>
              <a:t>коды </a:t>
            </a:r>
            <a:r>
              <a:rPr lang="ru-RU" dirty="0"/>
              <a:t>возможных ошибок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893" y="1333500"/>
            <a:ext cx="11238614" cy="5080685"/>
          </a:xfrm>
          <a:prstGeom prst="roundRect">
            <a:avLst>
              <a:gd name="adj" fmla="val 556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893" y="1587499"/>
            <a:ext cx="112386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код ошибки «9»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означает, что допущены ошибки при аннулировании записей в разделе 9 «Сведения из книги продаж» (приложении 1 к разделу 9 «Сведения из дополнительных листов книги продаж») налоговой декларации, а именно сумма НДС, указанная с отрицательным значением, превышает сумму НДС, указанную в записи по счету-фактуре, подлежащей аннулированию, либо отсутствует запись по счету-фактуре, подлежащая аннулированию.</a:t>
            </a:r>
          </a:p>
        </p:txBody>
      </p:sp>
    </p:spTree>
    <p:extLst>
      <p:ext uri="{BB962C8B-B14F-4D97-AF65-F5344CB8AC3E}">
        <p14:creationId xmlns:p14="http://schemas.microsoft.com/office/powerpoint/2010/main" val="1016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="" xmlns:a16="http://schemas.microsoft.com/office/drawing/2014/main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938151"/>
          </a:xfrm>
        </p:spPr>
        <p:txBody>
          <a:bodyPr>
            <a:normAutofit/>
          </a:bodyPr>
          <a:lstStyle/>
          <a:p>
            <a:r>
              <a:rPr lang="ru-RU" dirty="0" smtClean="0"/>
              <a:t>получения </a:t>
            </a:r>
            <a:r>
              <a:rPr lang="ru-RU" dirty="0"/>
              <a:t>Требования от налогового </a:t>
            </a:r>
            <a:r>
              <a:rPr lang="ru-RU" dirty="0" smtClean="0"/>
              <a:t>органа</a:t>
            </a:r>
            <a:r>
              <a:rPr lang="ru-RU" dirty="0"/>
              <a:t> в электронной </a:t>
            </a:r>
            <a:r>
              <a:rPr lang="ru-RU" dirty="0" smtClean="0"/>
              <a:t>форме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Вам необходимо: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89000" y="1244600"/>
            <a:ext cx="10617200" cy="5016500"/>
            <a:chOff x="1030623" y="1700095"/>
            <a:chExt cx="7776864" cy="380234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1584726" y="2268815"/>
              <a:ext cx="635866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491327" y="3027866"/>
              <a:ext cx="6452064" cy="73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1030623" y="4865864"/>
              <a:ext cx="554103" cy="56872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461271" y="4602257"/>
              <a:ext cx="5978064" cy="176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1445826" y="5481105"/>
              <a:ext cx="6351557" cy="2133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491327" y="3820943"/>
              <a:ext cx="7316160" cy="147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>
              <a:off x="1047824" y="3263512"/>
              <a:ext cx="554103" cy="56872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1030623" y="2466454"/>
              <a:ext cx="554103" cy="56872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1062516" y="1700095"/>
              <a:ext cx="554103" cy="56872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047890" y="4041263"/>
              <a:ext cx="554103" cy="568720"/>
            </a:xfrm>
            <a:prstGeom prst="ellipse">
              <a:avLst/>
            </a:pr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760697" y="1466324"/>
            <a:ext cx="916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Передать налоговому органу квитанцию о приеме Требования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60697" y="2307666"/>
            <a:ext cx="8565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отношении записей, указанных в Требовании, проверить правильность заполнения налоговой декларации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60697" y="3220740"/>
            <a:ext cx="8565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Представить в налоговый орган уточненную налоговую декларацию с корректными сведениями при выявлении ошибки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60697" y="4206453"/>
            <a:ext cx="8565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Если ошибка в налоговой декларации не повлияла на сумму НДС, представить пояснения с указанием корректных данных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0697" y="5196251"/>
            <a:ext cx="85658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Если после проверки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корректности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заполнения налоговой декларации ошибки не выявлены, об этом необходимо уведомить налоговый орган путем представления пояснений</a:t>
            </a:r>
          </a:p>
        </p:txBody>
      </p:sp>
    </p:spTree>
    <p:extLst>
      <p:ext uri="{BB962C8B-B14F-4D97-AF65-F5344CB8AC3E}">
        <p14:creationId xmlns:p14="http://schemas.microsoft.com/office/powerpoint/2010/main" val="31137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0967DF9-068E-46AC-B3AF-D0849039D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" y="2636914"/>
            <a:ext cx="12191999" cy="23042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rgbClr val="C000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cs typeface="Arial" pitchFamily="34" charset="0"/>
              </a:rPr>
              <a:t/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/>
            </a:r>
            <a:br>
              <a:rPr lang="ru-RU" sz="2800" dirty="0" smtClean="0">
                <a:cs typeface="Arial" pitchFamily="34" charset="0"/>
              </a:rPr>
            </a:br>
            <a:r>
              <a:rPr lang="ru-RU" sz="4400" dirty="0" smtClean="0">
                <a:cs typeface="Arial" pitchFamily="34" charset="0"/>
              </a:rPr>
              <a:t>спасибо за внимание</a:t>
            </a:r>
            <a:r>
              <a:rPr lang="ru-RU" sz="4400" dirty="0" smtClean="0">
                <a:cs typeface="Calibri" pitchFamily="34" charset="0"/>
              </a:rPr>
              <a:t/>
            </a:r>
            <a:br>
              <a:rPr lang="ru-RU" sz="4400" dirty="0" smtClean="0">
                <a:cs typeface="Calibri" pitchFamily="34" charset="0"/>
              </a:rPr>
            </a:br>
            <a:r>
              <a:rPr lang="ru-RU" sz="4400" dirty="0" smtClean="0">
                <a:cs typeface="Arial" pitchFamily="34" charset="0"/>
              </a:rPr>
              <a:t/>
            </a:r>
            <a:br>
              <a:rPr lang="ru-RU" sz="4400" dirty="0" smtClean="0">
                <a:cs typeface="Arial" pitchFamily="34" charset="0"/>
              </a:rPr>
            </a:br>
            <a:endParaRPr lang="ru-RU" sz="4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938151"/>
          </a:xfrm>
        </p:spPr>
        <p:txBody>
          <a:bodyPr>
            <a:normAutofit/>
          </a:bodyPr>
          <a:lstStyle/>
          <a:p>
            <a:r>
              <a:rPr lang="ru-RU" dirty="0" smtClean="0"/>
              <a:t>Общий </a:t>
            </a:r>
            <a:r>
              <a:rPr lang="ru-RU" dirty="0"/>
              <a:t>порядок применения с 1 января 2019 года налоговой ставки по налогу на добавленную стоимость  в размере 20 процентов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893" y="1333500"/>
            <a:ext cx="11238614" cy="5080685"/>
          </a:xfrm>
          <a:prstGeom prst="roundRect">
            <a:avLst>
              <a:gd name="adj" fmla="val 556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893" y="1587499"/>
            <a:ext cx="112386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Согласно  подпункту «в» пункта  3 статьи 1 Федерального закона  № 303-ФЗ с 1 января 2019 года в отношении товаров (работ, услуг), имущественных прав, указанных в пункте 3 статьи 164 Налогового кодекса Российской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Федерации,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налоговая ставка по налогу на добавленную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стоимость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установлена в размере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20 процентов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0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938151"/>
          </a:xfrm>
        </p:spPr>
        <p:txBody>
          <a:bodyPr>
            <a:normAutofit/>
          </a:bodyPr>
          <a:lstStyle/>
          <a:p>
            <a:r>
              <a:rPr lang="ru-RU" dirty="0" smtClean="0"/>
              <a:t>Переоформление </a:t>
            </a:r>
            <a:r>
              <a:rPr lang="ru-RU" dirty="0"/>
              <a:t>договоров по новому НДС</a:t>
            </a:r>
            <a:br>
              <a:rPr lang="ru-RU" dirty="0"/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893" y="1333500"/>
            <a:ext cx="11238614" cy="5080685"/>
          </a:xfrm>
          <a:prstGeom prst="roundRect">
            <a:avLst>
              <a:gd name="adj" fmla="val 556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893" y="1371599"/>
            <a:ext cx="112386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1. Вне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зависимости от даты заключения соглашения (как на поставку товаров, так и на оказание услуг), с начала 2019 года НДС будет учитываться по ставке 20%. Продолжать работу по ставке в 18% нельзя.</a:t>
            </a:r>
          </a:p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2. Льготные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ставки налога не изменились (0% и 10%). Потому в декларациях они будут отражены так же, как и раньше.</a:t>
            </a:r>
          </a:p>
          <a:p>
            <a:pPr algn="just"/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3. Потребуется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исправление документов, где прописано, что НДС исчисляется по-старому, в 18%. Для этого контрагентам придется составить и подписать дополнительное соглашение. В нем нужно указать стоимость услуги или партии товара без налоговой надбавки, а после указать размер НДС. При этом продавец или исполнитель может пойти двумя путями: увеличить цену договора на 2% или, чтобы не повышать стоимость, уменьшить исходную цену услуги или товара, увеличив на 2% налог.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938151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</a:t>
            </a:r>
            <a:r>
              <a:rPr lang="ru-RU" dirty="0"/>
              <a:t>применения с 01.01.2019 налоговой ставки по  НДС  отдельными  категориями  налогоплательщиков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893" y="1333500"/>
            <a:ext cx="11238614" cy="5080685"/>
          </a:xfrm>
          <a:prstGeom prst="roundRect">
            <a:avLst>
              <a:gd name="adj" fmla="val 556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893" y="1587499"/>
            <a:ext cx="1123861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Если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оплата  в счет предстоящих поставок товаров (работ, услуг), отгружаемых  с 01.01.2019, перечислена иностранному лицу, не состоящему на учете в налоговых органах,  до 01.01.2019, то  исчисление  НДС налоговым агентом производится на дату перечисления указанной оплаты с применением  налоговой ставки  18/118 процента. При отгрузке указанных товаров (работ, услуг)  в счет перечисленной ранее оплаты исчисление НДС налоговым агентом не производится.</a:t>
            </a:r>
          </a:p>
        </p:txBody>
      </p:sp>
    </p:spTree>
    <p:extLst>
      <p:ext uri="{BB962C8B-B14F-4D97-AF65-F5344CB8AC3E}">
        <p14:creationId xmlns:p14="http://schemas.microsoft.com/office/powerpoint/2010/main" val="12581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938151"/>
          </a:xfrm>
        </p:spPr>
        <p:txBody>
          <a:bodyPr>
            <a:normAutofit/>
          </a:bodyPr>
          <a:lstStyle/>
          <a:p>
            <a:r>
              <a:rPr lang="ru-RU" dirty="0" smtClean="0"/>
              <a:t>коды </a:t>
            </a:r>
            <a:r>
              <a:rPr lang="ru-RU" dirty="0"/>
              <a:t>возможных ошибок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893" y="1333500"/>
            <a:ext cx="11238614" cy="5080685"/>
          </a:xfrm>
          <a:prstGeom prst="roundRect">
            <a:avLst>
              <a:gd name="adj" fmla="val 556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893" y="1587499"/>
            <a:ext cx="1123861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</a:rPr>
              <a:t>код ошибки «1»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указывается в случае, если запись об операции отсутствует в налоговой декларации контрагента, либо контрагент не представил налоговую декларацию по НДС за аналогичный отчетный период, либо контрагент представил налоговую декларацию с нулевыми показателями, либо допущенные ошибки не позволяют идентифицировать запись о счет-фактуре и, соответственно, сопоставить ее с контрагентом</a:t>
            </a:r>
          </a:p>
        </p:txBody>
      </p:sp>
    </p:spTree>
    <p:extLst>
      <p:ext uri="{BB962C8B-B14F-4D97-AF65-F5344CB8AC3E}">
        <p14:creationId xmlns:p14="http://schemas.microsoft.com/office/powerpoint/2010/main" val="11501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938151"/>
          </a:xfrm>
        </p:spPr>
        <p:txBody>
          <a:bodyPr>
            <a:normAutofit/>
          </a:bodyPr>
          <a:lstStyle/>
          <a:p>
            <a:r>
              <a:rPr lang="ru-RU" dirty="0" smtClean="0"/>
              <a:t>коды </a:t>
            </a:r>
            <a:r>
              <a:rPr lang="ru-RU" dirty="0"/>
              <a:t>возможных ошибок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893" y="1333500"/>
            <a:ext cx="11238614" cy="5080685"/>
          </a:xfrm>
          <a:prstGeom prst="roundRect">
            <a:avLst>
              <a:gd name="adj" fmla="val 556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893" y="1587499"/>
            <a:ext cx="112386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</a:rPr>
              <a:t>код ошибки «2»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указывается в случае, если не соответствуют данные об операции между разделом 8 «Сведения из книги покупок» (приложением 1 к разделу 8 «Сведения из дополнительных листов книги покупок») и разделом 9 «Сведения из книги продаж» (приложением 1 к разделу 9 «Сведения из дополнительных листов книги продаж») налоговой декларации налогоплательщика (например, при принятии к вычету суммы НДС по ранее исчисленным авансовым счетам-фактурам).</a:t>
            </a:r>
          </a:p>
        </p:txBody>
      </p:sp>
    </p:spTree>
    <p:extLst>
      <p:ext uri="{BB962C8B-B14F-4D97-AF65-F5344CB8AC3E}">
        <p14:creationId xmlns:p14="http://schemas.microsoft.com/office/powerpoint/2010/main" val="15785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938151"/>
          </a:xfrm>
        </p:spPr>
        <p:txBody>
          <a:bodyPr>
            <a:normAutofit/>
          </a:bodyPr>
          <a:lstStyle/>
          <a:p>
            <a:r>
              <a:rPr lang="ru-RU" dirty="0" smtClean="0"/>
              <a:t>коды </a:t>
            </a:r>
            <a:r>
              <a:rPr lang="ru-RU" dirty="0"/>
              <a:t>возможных ошибок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893" y="1333500"/>
            <a:ext cx="11238614" cy="5080685"/>
          </a:xfrm>
          <a:prstGeom prst="roundRect">
            <a:avLst>
              <a:gd name="adj" fmla="val 556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893" y="1587499"/>
            <a:ext cx="112386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код ошибки </a:t>
            </a:r>
            <a:r>
              <a:rPr lang="ru-RU" sz="3200" dirty="0">
                <a:solidFill>
                  <a:srgbClr val="FF0000"/>
                </a:solidFill>
              </a:rPr>
              <a:t>«3»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- данные об операции между разделом 10 «Сведения из журнала учета выставленных счетов-фактур» и разделом 11 «Сведения из журнала учета полученных счетов-фактур» налоговой декларации налогоплательщика не соответствуют (например, отражение посреднических операций)</a:t>
            </a:r>
          </a:p>
        </p:txBody>
      </p:sp>
    </p:spTree>
    <p:extLst>
      <p:ext uri="{BB962C8B-B14F-4D97-AF65-F5344CB8AC3E}">
        <p14:creationId xmlns:p14="http://schemas.microsoft.com/office/powerpoint/2010/main" val="23885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938151"/>
          </a:xfrm>
        </p:spPr>
        <p:txBody>
          <a:bodyPr>
            <a:normAutofit/>
          </a:bodyPr>
          <a:lstStyle/>
          <a:p>
            <a:r>
              <a:rPr lang="ru-RU" dirty="0" smtClean="0"/>
              <a:t>коды </a:t>
            </a:r>
            <a:r>
              <a:rPr lang="ru-RU" dirty="0"/>
              <a:t>возможных ошибок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893" y="1333500"/>
            <a:ext cx="11238614" cy="5080685"/>
          </a:xfrm>
          <a:prstGeom prst="roundRect">
            <a:avLst>
              <a:gd name="adj" fmla="val 556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893" y="1587499"/>
            <a:ext cx="112386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код ошибки «4»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означает, что возможно допущена ошибка в какой-либо графе. При этом номер графы с возможно допущенной ошибкой указан в скобках.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код </a:t>
            </a:r>
            <a:r>
              <a:rPr lang="ru-RU" sz="3200" dirty="0">
                <a:solidFill>
                  <a:srgbClr val="FF0000"/>
                </a:solidFill>
              </a:rPr>
              <a:t>ошибки «5»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означает, что в разделах 8-12 налоговой декларации по НДС не указана дата счета-фактуры или указанная дата счета-фактуры превышает отчетный период, за который представлена налоговая декларация по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НДС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938151"/>
          </a:xfrm>
        </p:spPr>
        <p:txBody>
          <a:bodyPr>
            <a:normAutofit/>
          </a:bodyPr>
          <a:lstStyle/>
          <a:p>
            <a:r>
              <a:rPr lang="ru-RU" dirty="0" smtClean="0"/>
              <a:t>коды </a:t>
            </a:r>
            <a:r>
              <a:rPr lang="ru-RU" dirty="0"/>
              <a:t>возможных ошибок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893" y="1333500"/>
            <a:ext cx="11238614" cy="5080685"/>
          </a:xfrm>
          <a:prstGeom prst="roundRect">
            <a:avLst>
              <a:gd name="adj" fmla="val 5569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b"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2893" y="1587499"/>
            <a:ext cx="112386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код ошибки «6»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означает, что Вами в разделе 8 «Сведения из книги покупок» (приложении 1 к разделу 8 «Сведения из дополнительных листов книги покупок») налоговой декларации заявлен вычет по НДС в налоговых периодах за пределами трех лет;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код </a:t>
            </a:r>
            <a:r>
              <a:rPr lang="ru-RU" sz="3200" dirty="0">
                <a:solidFill>
                  <a:srgbClr val="FF0000"/>
                </a:solidFill>
              </a:rPr>
              <a:t>ошибки «7»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означает, что Вами в разделе 8 «Сведения из книги покупок» (приложении 1 к разделу 8 «Сведения из дополнительных листов книги покупок») налоговой декларации заявлен вычет по НДС на основании счет-фактуры, составленной до даты государственной регистрации</a:t>
            </a:r>
          </a:p>
        </p:txBody>
      </p:sp>
    </p:spTree>
    <p:extLst>
      <p:ext uri="{BB962C8B-B14F-4D97-AF65-F5344CB8AC3E}">
        <p14:creationId xmlns:p14="http://schemas.microsoft.com/office/powerpoint/2010/main" val="13902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УФН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21956C80-B3EC-44F0-A05B-361BCBA90925}" vid="{D9C7E3D0-E71E-4651-A0E9-47C5C0DBAF9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УФНС</Template>
  <TotalTime>4890</TotalTime>
  <Words>916</Words>
  <Application>Microsoft Office PowerPoint</Application>
  <PresentationFormat>Произвольный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УФНС</vt:lpstr>
      <vt:lpstr>Презентация PowerPoint</vt:lpstr>
      <vt:lpstr>Общий порядок применения с 1 января 2019 года налоговой ставки по налогу на добавленную стоимость  в размере 20 процентов</vt:lpstr>
      <vt:lpstr>Переоформление договоров по новому НДС </vt:lpstr>
      <vt:lpstr>Особенности применения с 01.01.2019 налоговой ставки по  НДС  отдельными  категориями  налогоплательщиков</vt:lpstr>
      <vt:lpstr>коды возможных ошибок</vt:lpstr>
      <vt:lpstr>коды возможных ошибок</vt:lpstr>
      <vt:lpstr>коды возможных ошибок</vt:lpstr>
      <vt:lpstr>коды возможных ошибок</vt:lpstr>
      <vt:lpstr>коды возможных ошибок</vt:lpstr>
      <vt:lpstr>коды возможных ошибок</vt:lpstr>
      <vt:lpstr>коды возможных ошибок</vt:lpstr>
      <vt:lpstr>получения Требования от налогового органа в электронной форме  Вам необходимо: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Чиканов Станислав Николаевич</dc:creator>
  <cp:lastModifiedBy>oleg</cp:lastModifiedBy>
  <cp:revision>471</cp:revision>
  <cp:lastPrinted>2019-02-11T04:45:49Z</cp:lastPrinted>
  <dcterms:created xsi:type="dcterms:W3CDTF">2018-02-07T07:55:02Z</dcterms:created>
  <dcterms:modified xsi:type="dcterms:W3CDTF">2019-02-20T17:35:36Z</dcterms:modified>
</cp:coreProperties>
</file>