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35" autoAdjust="0"/>
  </p:normalViewPr>
  <p:slideViewPr>
    <p:cSldViewPr snapToGrid="0">
      <p:cViewPr varScale="1">
        <p:scale>
          <a:sx n="117" d="100"/>
          <a:sy n="117" d="100"/>
        </p:scale>
        <p:origin x="-35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7AEB3F9-773C-4C2E-A58E-7F7D2C4C8F73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9CA3409-0CFB-4265-B40A-7035BBF25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79EAA28-5044-4DBD-BB50-C44CBA39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6069" y="2692400"/>
            <a:ext cx="6519862" cy="1473200"/>
          </a:xfrm>
        </p:spPr>
        <p:txBody>
          <a:bodyPr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690CF1E8-495C-4FDF-9052-B211F8E3E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070" y="5700713"/>
            <a:ext cx="6617494" cy="973137"/>
          </a:xfrm>
        </p:spPr>
        <p:txBody>
          <a:bodyPr>
            <a:normAutofit/>
          </a:bodyPr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199626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DDD6370-4D4E-48BB-B06B-F9F6CA84B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2667" y="3583379"/>
            <a:ext cx="6745183" cy="1320800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4F78DF35-DBE4-4BB3-87AD-083C9BC36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2667" y="5878286"/>
            <a:ext cx="6745183" cy="652689"/>
          </a:xfrm>
        </p:spPr>
        <p:txBody>
          <a:bodyPr>
            <a:normAutofit/>
          </a:bodyPr>
          <a:lstStyle>
            <a:lvl1pPr algn="ctr">
              <a:defRPr sz="1600" cap="all" baseline="0"/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37732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5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73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3EF34-0782-42FB-B10A-E388723F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70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818549-0F74-4611-AA8A-7CB60B9A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5" y="1092530"/>
            <a:ext cx="11388435" cy="540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342FFE-57DD-4BEB-8C7A-1940D0EB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92875"/>
            <a:ext cx="605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70C0"/>
                </a:solidFill>
              </a:defRPr>
            </a:lvl1pPr>
          </a:lstStyle>
          <a:p>
            <a:fld id="{BEAE7D85-22F9-4FB4-A8A3-D5794C4A4F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62" r:id="rId5"/>
    <p:sldLayoutId id="2147483663" r:id="rId6"/>
    <p:sldLayoutId id="2147483665" r:id="rId7"/>
    <p:sldLayoutId id="214748366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rgbClr val="C0000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4D4D4D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2" y="261258"/>
            <a:ext cx="11355779" cy="677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Правовая коллизия по вопросу уплаты страховых взносов индивидуальных предпринимателей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2DA857-DEA7-4E6E-ADEF-C2362B20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8707" y="1094014"/>
            <a:ext cx="6466115" cy="1102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612573" y="1183438"/>
            <a:ext cx="657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Верховный суд Российской Федерации, дело № 80-КА19-2 </a:t>
            </a:r>
          </a:p>
          <a:p>
            <a:pPr algn="ctr"/>
            <a:r>
              <a:rPr lang="ru-RU" dirty="0" smtClean="0"/>
              <a:t>О </a:t>
            </a:r>
            <a:r>
              <a:rPr lang="ru-RU" dirty="0"/>
              <a:t>взыскании с ИП </a:t>
            </a:r>
            <a:r>
              <a:rPr lang="ru-RU" dirty="0" err="1"/>
              <a:t>Гасинова</a:t>
            </a:r>
            <a:r>
              <a:rPr lang="ru-RU" dirty="0"/>
              <a:t> Ю.В. задолженности по страховым взносам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23365" y="2604407"/>
            <a:ext cx="3249386" cy="39678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437665" y="2710542"/>
            <a:ext cx="30207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Арбитражные суды</a:t>
            </a:r>
          </a:p>
          <a:p>
            <a:pPr algn="ctr"/>
            <a:endParaRPr lang="ru-RU" sz="1400" dirty="0" smtClean="0"/>
          </a:p>
          <a:p>
            <a:pPr algn="just"/>
            <a:r>
              <a:rPr lang="ru-RU" sz="1400" dirty="0" smtClean="0"/>
              <a:t>Расчётная </a:t>
            </a:r>
            <a:r>
              <a:rPr lang="ru-RU" sz="1400" dirty="0"/>
              <a:t>база для обложения страховыми взносами по обязательному пенсионному страхованию для плательщиков, применяющих упрощенную систему налогообложения (далее – УСН) и выбравших в качестве объекта налогообложения доходы, уменьшенные на величину расходов, подлежит исчислению с учётом положений ст.346.16 НК РФ, т.е. с учётом понесенных в отчётном периоде расходов. </a:t>
            </a:r>
            <a:r>
              <a:rPr lang="ru-RU" sz="1400" dirty="0"/>
              <a:t>Постановление от 30.11.2016 № 27-П </a:t>
            </a:r>
            <a:r>
              <a:rPr lang="ru-RU" sz="1400" dirty="0" smtClean="0"/>
              <a:t>применяется</a:t>
            </a:r>
            <a:r>
              <a:rPr lang="ru-RU" sz="1400" dirty="0"/>
              <a:t>.</a:t>
            </a:r>
          </a:p>
          <a:p>
            <a:endParaRPr lang="ru-RU" sz="1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09056" y="2710542"/>
            <a:ext cx="3249386" cy="3771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709056" y="2784021"/>
            <a:ext cx="32493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Суды общей юрисдикции</a:t>
            </a:r>
          </a:p>
          <a:p>
            <a:endParaRPr lang="ru-RU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Доходом для целей расчета страховых взносов на обязательное пенсионное страхование предпринимателями, применяющими УСН, является конкретная экономическая выгода от сделки или совокупности сделок  индивидуального предпринимателя выраженная в суммовом выражении без учета расходов. Постановление от 30.11.2016 № 27-П не применяется.</a:t>
            </a:r>
            <a:endParaRPr lang="ru-RU" sz="1400" dirty="0"/>
          </a:p>
        </p:txBody>
      </p:sp>
      <p:sp>
        <p:nvSpPr>
          <p:cNvPr id="30" name="Стрелка вправо 29"/>
          <p:cNvSpPr/>
          <p:nvPr/>
        </p:nvSpPr>
        <p:spPr>
          <a:xfrm rot="19388726">
            <a:off x="3502479" y="2334932"/>
            <a:ext cx="51435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2428853">
            <a:off x="7372571" y="2291608"/>
            <a:ext cx="588736" cy="188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УФН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21956C80-B3EC-44F0-A05B-361BCBA90925}" vid="{D9C7E3D0-E71E-4651-A0E9-47C5C0DBAF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УФНС</Template>
  <TotalTime>932</TotalTime>
  <Words>137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Шаблон УФНС</vt:lpstr>
      <vt:lpstr>Правовая коллизия по вопросу уплаты страховых взносов индивидуальных предпринимателей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Чиканов Станислав Николаевич</dc:creator>
  <cp:lastModifiedBy>Коннова Анна Юрьевна</cp:lastModifiedBy>
  <cp:revision>51</cp:revision>
  <cp:lastPrinted>2020-02-18T11:12:23Z</cp:lastPrinted>
  <dcterms:created xsi:type="dcterms:W3CDTF">2018-02-07T07:55:02Z</dcterms:created>
  <dcterms:modified xsi:type="dcterms:W3CDTF">2020-02-18T11:27:21Z</dcterms:modified>
</cp:coreProperties>
</file>