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300" r:id="rId4"/>
    <p:sldId id="315" r:id="rId5"/>
    <p:sldId id="316" r:id="rId6"/>
    <p:sldId id="317" r:id="rId7"/>
    <p:sldId id="318" r:id="rId8"/>
    <p:sldId id="319" r:id="rId9"/>
    <p:sldId id="322" r:id="rId10"/>
    <p:sldId id="323" r:id="rId11"/>
    <p:sldId id="325" r:id="rId12"/>
    <p:sldId id="327" r:id="rId13"/>
    <p:sldId id="328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5" autoAdjust="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consultantplus://offline/ref=958A10C09A8B90B4AC9C64955B336AB34895605C104921C6A9876F87C26235602BD74CC7B450553A6B9D9C5791C5FA1CC5431A250EDDW3k6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37DDBD666262056DE13F8CEB151BC9FCCF9A16F62E06F910A726BD1B8ED420838265445184ABD9AA4B2A194155B61208837F461B4A5F4lDJ" TargetMode="External"/><Relationship Id="rId2" Type="http://schemas.openxmlformats.org/officeDocument/2006/relationships/hyperlink" Target="consultantplus://offline/ref=237DDBD666262056DE13F8CEB151BC9FCCF9A16F62E06F910A726BD1B8ED4208382654401B40B89AA4B2A194155B61208837F461B4A5F4lDJ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consultantplus://offline/ref=237DDBD666262056DE13F8CEB151BC9FCCF9A16F62E06F910A726BD1B8ED420838265443114BBA9AA4B2A194155B61208837F461B4A5F4lDJ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consultantplus://offline/ref=237DDBD666262056DE13F8CEB151BC9FCCF9A16F62E06F910A726BD1B8ED4208382654421044B89AA4B2A194155B61208837F461B4A5F4lDJ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B467826-23FE-4DE7-B17D-26EB7140E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068" y="2692400"/>
            <a:ext cx="6852217" cy="1473200"/>
          </a:xfrm>
        </p:spPr>
        <p:txBody>
          <a:bodyPr/>
          <a:lstStyle/>
          <a:p>
            <a:r>
              <a:rPr lang="ru-RU" dirty="0" smtClean="0"/>
              <a:t>ОТМЕНА отчетности по транспортному и земельному налогу для юридических лиц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A0F1388-F688-42FA-8186-4915E9A8E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Начальник отдела налогообложения имущества               Ю.А. </a:t>
            </a:r>
            <a:r>
              <a:rPr lang="ru-RU" dirty="0" err="1" smtClean="0"/>
              <a:t>Ромашкина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вопросы по порядку заявления льгот по ТН и ЗН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1) В </a:t>
            </a:r>
            <a:r>
              <a:rPr lang="ru-RU" sz="2400" b="1" i="1" dirty="0">
                <a:solidFill>
                  <a:srgbClr val="002060"/>
                </a:solidFill>
              </a:rPr>
              <a:t>какой срок необходимо представить заявление о льготе?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Срок </a:t>
            </a:r>
            <a:r>
              <a:rPr lang="ru-RU" sz="2400" dirty="0">
                <a:solidFill>
                  <a:srgbClr val="002060"/>
                </a:solidFill>
              </a:rPr>
              <a:t>для представления в налоговый орган заявления о льготе Налоговым кодексом не установлен.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rgbClr val="002060"/>
                </a:solidFill>
              </a:rPr>
              <a:t>Рекомендуем заявлять льготу после истечения налогового периода, до направления сообщений </a:t>
            </a:r>
            <a:r>
              <a:rPr lang="ru-RU" sz="2400" i="1" dirty="0">
                <a:solidFill>
                  <a:srgbClr val="002060"/>
                </a:solidFill>
              </a:rPr>
              <a:t>об исчисленных </a:t>
            </a:r>
            <a:r>
              <a:rPr lang="ru-RU" sz="2400" i="1" dirty="0" smtClean="0">
                <a:solidFill>
                  <a:srgbClr val="002060"/>
                </a:solidFill>
              </a:rPr>
              <a:t>налоговым органом </a:t>
            </a:r>
            <a:r>
              <a:rPr lang="ru-RU" sz="2400" i="1" dirty="0">
                <a:solidFill>
                  <a:srgbClr val="002060"/>
                </a:solidFill>
              </a:rPr>
              <a:t>суммах транспортного налога </a:t>
            </a:r>
            <a:r>
              <a:rPr lang="ru-RU" sz="2400" i="1" dirty="0" smtClean="0">
                <a:solidFill>
                  <a:srgbClr val="002060"/>
                </a:solidFill>
              </a:rPr>
              <a:t>и </a:t>
            </a:r>
            <a:r>
              <a:rPr lang="ru-RU" sz="2400" i="1" dirty="0">
                <a:solidFill>
                  <a:srgbClr val="002060"/>
                </a:solidFill>
              </a:rPr>
              <a:t>земельного </a:t>
            </a:r>
            <a:r>
              <a:rPr lang="ru-RU" sz="2400" i="1" dirty="0" smtClean="0">
                <a:solidFill>
                  <a:srgbClr val="002060"/>
                </a:solidFill>
              </a:rPr>
              <a:t>налога.</a:t>
            </a:r>
            <a:endParaRPr lang="ru-RU" sz="2400" i="1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2</a:t>
            </a:r>
            <a:r>
              <a:rPr lang="ru-RU" sz="2400" b="1" i="1" dirty="0" smtClean="0">
                <a:solidFill>
                  <a:srgbClr val="002060"/>
                </a:solidFill>
              </a:rPr>
              <a:t>) </a:t>
            </a:r>
            <a:r>
              <a:rPr lang="ru-RU" sz="2400" b="1" i="1" dirty="0">
                <a:solidFill>
                  <a:srgbClr val="002060"/>
                </a:solidFill>
              </a:rPr>
              <a:t>Допускается ли предоставление заявления о льготе по не объектам налогообложения?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По транспортным средствам и земельным участкам, которые не являются объектами налогообложения (пункт 2 статьи 358, пункт 2 статьи 389 Налогового кодекса), отсутствует необходимость представления заявления о льготе.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146" name="Picture 2" descr="D:\ОТДЕЛ НАЛОГООБЛОЖЕНИЯ\ДОКЛАДЫ\КАРТИНКИ\uAAAAgJ3v2A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30" y="217713"/>
            <a:ext cx="205419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Сверка сведений об объектах налогообложения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До </a:t>
            </a:r>
            <a:r>
              <a:rPr lang="ru-RU" sz="2800" dirty="0">
                <a:solidFill>
                  <a:srgbClr val="002060"/>
                </a:solidFill>
              </a:rPr>
              <a:t>направления </a:t>
            </a:r>
            <a:r>
              <a:rPr lang="ru-RU" sz="2800" dirty="0" smtClean="0">
                <a:solidFill>
                  <a:srgbClr val="002060"/>
                </a:solidFill>
              </a:rPr>
              <a:t>сообщений </a:t>
            </a:r>
            <a:r>
              <a:rPr lang="ru-RU" sz="2800" dirty="0">
                <a:solidFill>
                  <a:srgbClr val="002060"/>
                </a:solidFill>
              </a:rPr>
              <a:t>об исчисленной сумме налога и в любой момент после его получения налогоплательщик вправе обратиться в налоговые органы за предоставлением выписки из ЕГРН для понимания состава и актуальности сведений, которые используются для формирования сообщения об исчисленной сумме налога.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 descr="http://pesoch-sch.minobr63.ru/wp-content/uploads/2018/12/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3243943"/>
            <a:ext cx="6105297" cy="3182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2.depositphotos.com/3274935/7405/v/950/depositphotos_74050483-stock-illustration-woman-showing-a-document-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02" y="1883883"/>
            <a:ext cx="2533880" cy="27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сообщение о наличии </a:t>
            </a:r>
            <a:r>
              <a:rPr lang="ru-RU" dirty="0" smtClean="0"/>
              <a:t>у Организаций транспортных </a:t>
            </a:r>
            <a:r>
              <a:rPr lang="ru-RU" dirty="0"/>
              <a:t>средств и (или) земельных участков, признаваемых объектами налогообложения по соответствующим налогам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случае неполучения сообщения об исчисленной налоговым органом сумме транспортного налога и (или) сообщения об исчисленной налоговым органом сумме земельного </a:t>
            </a:r>
            <a:r>
              <a:rPr lang="ru-RU" sz="2400" dirty="0" smtClean="0">
                <a:solidFill>
                  <a:srgbClr val="002060"/>
                </a:solidFill>
              </a:rPr>
              <a:t>налога налогоплательщики-организации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обязаны </a:t>
            </a:r>
            <a:r>
              <a:rPr lang="ru-RU" sz="2400" dirty="0">
                <a:solidFill>
                  <a:srgbClr val="002060"/>
                </a:solidFill>
              </a:rPr>
              <a:t>направить в налоговый орган по своему выбору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сообщение </a:t>
            </a:r>
            <a:r>
              <a:rPr lang="ru-RU" sz="2400" dirty="0">
                <a:solidFill>
                  <a:srgbClr val="002060"/>
                </a:solidFill>
              </a:rPr>
              <a:t>о наличии у них транспортных средств и (или)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земельных </a:t>
            </a:r>
            <a:r>
              <a:rPr lang="ru-RU" sz="2400" dirty="0">
                <a:solidFill>
                  <a:srgbClr val="002060"/>
                </a:solidFill>
              </a:rPr>
              <a:t>участков, признаваемых объектами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налогообложения </a:t>
            </a:r>
            <a:r>
              <a:rPr lang="ru-RU" sz="2400" dirty="0">
                <a:solidFill>
                  <a:srgbClr val="002060"/>
                </a:solidFill>
              </a:rPr>
              <a:t>по соответствующим </a:t>
            </a:r>
            <a:r>
              <a:rPr lang="ru-RU" sz="2400" dirty="0" smtClean="0">
                <a:solidFill>
                  <a:srgbClr val="002060"/>
                </a:solidFill>
              </a:rPr>
              <a:t>налогам.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п. 2.2 ст. 23 НК РФ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Сообщение </a:t>
            </a:r>
            <a:r>
              <a:rPr lang="ru-RU" sz="2400" dirty="0">
                <a:solidFill>
                  <a:srgbClr val="002060"/>
                </a:solidFill>
              </a:rPr>
              <a:t>о наличии объекта налогообложения с приложением копий документов, подтверждающих государственную регистрацию транспортных средств, и (или) правоустанавливающих (</a:t>
            </a:r>
            <a:r>
              <a:rPr lang="ru-RU" sz="2400" dirty="0" err="1">
                <a:solidFill>
                  <a:srgbClr val="002060"/>
                </a:solidFill>
              </a:rPr>
              <a:t>правоудостоверяющих</a:t>
            </a:r>
            <a:r>
              <a:rPr lang="ru-RU" sz="2400" dirty="0">
                <a:solidFill>
                  <a:srgbClr val="002060"/>
                </a:solidFill>
              </a:rPr>
              <a:t>) документов на земельные участки представляется в налоговый орган в отношении каждого объекта налогообложения однократно </a:t>
            </a:r>
            <a:r>
              <a:rPr lang="ru-RU" sz="2400" dirty="0">
                <a:solidFill>
                  <a:srgbClr val="FF0000"/>
                </a:solidFill>
              </a:rPr>
              <a:t>в срок до 31 декабря года, следующего за истекшим налоговым периодом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544286"/>
            <a:ext cx="11388435" cy="59485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Сообщение</a:t>
            </a:r>
            <a:r>
              <a:rPr lang="ru-RU" dirty="0">
                <a:solidFill>
                  <a:srgbClr val="002060"/>
                </a:solidFill>
              </a:rPr>
              <a:t> о наличии объекта налогообложения </a:t>
            </a:r>
            <a:r>
              <a:rPr lang="ru-RU" dirty="0">
                <a:solidFill>
                  <a:srgbClr val="FF0000"/>
                </a:solidFill>
              </a:rPr>
              <a:t>не представляется </a:t>
            </a:r>
            <a:r>
              <a:rPr lang="ru-RU" dirty="0">
                <a:solidFill>
                  <a:srgbClr val="002060"/>
                </a:solidFill>
              </a:rPr>
              <a:t>в налоговый </a:t>
            </a:r>
            <a:r>
              <a:rPr lang="ru-RU" dirty="0" smtClean="0">
                <a:solidFill>
                  <a:srgbClr val="002060"/>
                </a:solidFill>
              </a:rPr>
              <a:t>орган в случаях: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если организации было передано (направлено) сообщение об исчисленной налоговым органом сумме транспортного налога и (или) сообщение об исчисленной налоговым органом сумме земельного налога в отношении этого </a:t>
            </a:r>
            <a:r>
              <a:rPr lang="ru-RU" dirty="0" smtClean="0">
                <a:solidFill>
                  <a:srgbClr val="002060"/>
                </a:solidFill>
              </a:rPr>
              <a:t>объекта;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или если организация представляла в налоговый орган заявление о </a:t>
            </a:r>
            <a:r>
              <a:rPr lang="ru-RU" dirty="0" smtClean="0">
                <a:solidFill>
                  <a:srgbClr val="002060"/>
                </a:solidFill>
              </a:rPr>
              <a:t>налоговой льготе </a:t>
            </a:r>
            <a:r>
              <a:rPr lang="ru-RU" dirty="0">
                <a:solidFill>
                  <a:srgbClr val="002060"/>
                </a:solidFill>
              </a:rPr>
              <a:t>по транспортному налогу и (или) </a:t>
            </a:r>
            <a:r>
              <a:rPr lang="ru-RU" dirty="0" smtClean="0">
                <a:solidFill>
                  <a:srgbClr val="002060"/>
                </a:solidFill>
              </a:rPr>
              <a:t>земельному </a:t>
            </a:r>
            <a:r>
              <a:rPr lang="ru-RU" dirty="0">
                <a:solidFill>
                  <a:srgbClr val="002060"/>
                </a:solidFill>
              </a:rPr>
              <a:t>налогу в отношении соответствующего объекта </a:t>
            </a:r>
            <a:r>
              <a:rPr lang="ru-RU" dirty="0" smtClean="0">
                <a:solidFill>
                  <a:srgbClr val="002060"/>
                </a:solidFill>
              </a:rPr>
              <a:t>налогообложения.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ОТВЕТСТВЕННОСТЬ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За неправомерное </a:t>
            </a:r>
            <a:r>
              <a:rPr lang="ru-RU" b="1" i="1" dirty="0">
                <a:solidFill>
                  <a:srgbClr val="002060"/>
                </a:solidFill>
              </a:rPr>
              <a:t>непредставление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(</a:t>
            </a:r>
            <a:r>
              <a:rPr lang="ru-RU" b="1" i="1" dirty="0">
                <a:solidFill>
                  <a:srgbClr val="002060"/>
                </a:solidFill>
              </a:rPr>
              <a:t>несвоевременное представление)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налогоплательщиком сообщения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 наличии объекта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налогообложения предусмотрен </a:t>
            </a:r>
            <a:endParaRPr lang="ru-RU" dirty="0"/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штраф </a:t>
            </a:r>
            <a:r>
              <a:rPr lang="ru-RU" b="1" i="1" dirty="0">
                <a:solidFill>
                  <a:srgbClr val="002060"/>
                </a:solidFill>
              </a:rPr>
              <a:t>в размере </a:t>
            </a:r>
            <a:r>
              <a:rPr lang="ru-RU" b="1" i="1" dirty="0">
                <a:solidFill>
                  <a:srgbClr val="FF0000"/>
                </a:solidFill>
              </a:rPr>
              <a:t>20 процентов от неуплаченной суммы налога </a:t>
            </a:r>
            <a:r>
              <a:rPr lang="ru-RU" b="1" i="1" dirty="0">
                <a:solidFill>
                  <a:srgbClr val="002060"/>
                </a:solidFill>
              </a:rPr>
              <a:t>в отношении объекта недвижимого имущества и (или) транспортного средства, по которым не представлено (несвоевременно представлено) </a:t>
            </a:r>
            <a:r>
              <a:rPr lang="ru-RU" b="1" i="1" dirty="0" smtClean="0">
                <a:solidFill>
                  <a:srgbClr val="002060"/>
                </a:solidFill>
              </a:rPr>
              <a:t>сообщение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i="1" dirty="0">
                <a:solidFill>
                  <a:srgbClr val="FF0000"/>
                </a:solidFill>
              </a:rPr>
              <a:t>. 3 ст. 129.1 НК РФ</a:t>
            </a:r>
            <a:r>
              <a:rPr lang="ru-RU" b="1" i="1" dirty="0" smtClean="0">
                <a:solidFill>
                  <a:srgbClr val="002060"/>
                </a:solidFill>
              </a:rPr>
              <a:t>). </a:t>
            </a:r>
            <a:endParaRPr lang="ru-RU" b="1" i="1" dirty="0">
              <a:solidFill>
                <a:srgbClr val="002060"/>
              </a:solidFill>
              <a:hlinkClick r:id="rId2"/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122" name="Picture 2" descr="D:\ОТДЕЛ НАЛОГООБЛОЖЕНИЯ\ДОКЛАДЫ\КАРТИНКИ\Лю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77" y="2656115"/>
            <a:ext cx="3475265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ТДЕЛ НАЛОГООБЛОЖЕНИЯ\ДОКЛАДЫ\КАРТИНКИ\290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3254829"/>
            <a:ext cx="1593901" cy="7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8" y="500743"/>
            <a:ext cx="11388435" cy="603567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 2021 года организации перестанут представлять декларации по транспортному и земельному налогам (начиная с налогового периода 2020 года). </a:t>
            </a:r>
            <a:endParaRPr lang="ru-RU" sz="40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Федеральный закон от 15.04.2019 N 63-ФЗ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"О внесении изменений в часть вторую Налогового кодекса Российской Федерации и статью 9 Федерального закона "О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сборах"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D:\ОТДЕЛ НАЛОГООБЛОЖЕНИЯ\ДОКЛАДЫ\КАРТИНКИ\otmena-deklaracij-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4" y="2177141"/>
            <a:ext cx="4631872" cy="2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04" y="119742"/>
            <a:ext cx="11155710" cy="94705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Порядок взаимодействия  с налогоплательщиками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1164771"/>
            <a:ext cx="11377549" cy="5328104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Налоговые </a:t>
            </a:r>
            <a:r>
              <a:rPr lang="ru-RU" sz="2600" dirty="0" smtClean="0">
                <a:solidFill>
                  <a:srgbClr val="002060"/>
                </a:solidFill>
              </a:rPr>
              <a:t>органы будут </a:t>
            </a:r>
            <a:r>
              <a:rPr lang="ru-RU" sz="2600" dirty="0">
                <a:solidFill>
                  <a:srgbClr val="002060"/>
                </a:solidFill>
              </a:rPr>
              <a:t>сами </a:t>
            </a:r>
            <a:r>
              <a:rPr lang="ru-RU" sz="2600" dirty="0" smtClean="0">
                <a:solidFill>
                  <a:srgbClr val="002060"/>
                </a:solidFill>
              </a:rPr>
              <a:t>информировать организации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r>
              <a:rPr lang="ru-RU" sz="2600" dirty="0" smtClean="0">
                <a:solidFill>
                  <a:srgbClr val="002060"/>
                </a:solidFill>
              </a:rPr>
              <a:t>владеющие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транспортными средствами и </a:t>
            </a:r>
            <a:r>
              <a:rPr lang="ru-RU" sz="2600" dirty="0">
                <a:solidFill>
                  <a:srgbClr val="002060"/>
                </a:solidFill>
              </a:rPr>
              <a:t>земельными участками, </a:t>
            </a:r>
            <a:r>
              <a:rPr lang="ru-RU" sz="2600" dirty="0" smtClean="0">
                <a:solidFill>
                  <a:srgbClr val="002060"/>
                </a:solidFill>
              </a:rPr>
              <a:t>об </a:t>
            </a:r>
            <a:r>
              <a:rPr lang="ru-RU" sz="2600" dirty="0">
                <a:solidFill>
                  <a:srgbClr val="002060"/>
                </a:solidFill>
              </a:rPr>
              <a:t>исчисленных налогах </a:t>
            </a:r>
            <a:r>
              <a:rPr lang="ru-RU" sz="2600" dirty="0" smtClean="0">
                <a:solidFill>
                  <a:srgbClr val="002060"/>
                </a:solidFill>
              </a:rPr>
              <a:t>за </a:t>
            </a:r>
            <a:r>
              <a:rPr lang="ru-RU" sz="2600" dirty="0">
                <a:solidFill>
                  <a:srgbClr val="002060"/>
                </a:solidFill>
              </a:rPr>
              <a:t>прошедший период.</a:t>
            </a:r>
          </a:p>
          <a:p>
            <a:endParaRPr lang="ru-RU" sz="2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ru-RU" i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Приказ </a:t>
            </a:r>
            <a:r>
              <a:rPr lang="ru-RU" i="1" dirty="0">
                <a:solidFill>
                  <a:srgbClr val="002060"/>
                </a:solidFill>
              </a:rPr>
              <a:t>ФНС России от </a:t>
            </a:r>
            <a:r>
              <a:rPr lang="ru-RU" i="1" dirty="0" smtClean="0">
                <a:solidFill>
                  <a:srgbClr val="002060"/>
                </a:solidFill>
              </a:rPr>
              <a:t>05.07.2019</a:t>
            </a: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N ММВ-7-21/337@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"Об утверждении </a:t>
            </a:r>
            <a:r>
              <a:rPr lang="ru-RU" i="1" dirty="0" smtClean="0">
                <a:solidFill>
                  <a:srgbClr val="002060"/>
                </a:solidFill>
              </a:rPr>
              <a:t>форм</a:t>
            </a: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сообщений об исчисленных налоговым 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органом </a:t>
            </a:r>
            <a:r>
              <a:rPr lang="ru-RU" i="1" dirty="0">
                <a:solidFill>
                  <a:srgbClr val="002060"/>
                </a:solidFill>
              </a:rPr>
              <a:t>суммах транспортного налога 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и </a:t>
            </a:r>
            <a:r>
              <a:rPr lang="ru-RU" i="1" dirty="0">
                <a:solidFill>
                  <a:srgbClr val="002060"/>
                </a:solidFill>
              </a:rPr>
              <a:t>земельного налога, 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а </a:t>
            </a:r>
            <a:r>
              <a:rPr lang="ru-RU" i="1" dirty="0">
                <a:solidFill>
                  <a:srgbClr val="002060"/>
                </a:solidFill>
              </a:rPr>
              <a:t>также о внесении изменений 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в </a:t>
            </a:r>
            <a:r>
              <a:rPr lang="ru-RU" i="1" dirty="0">
                <a:solidFill>
                  <a:srgbClr val="002060"/>
                </a:solidFill>
              </a:rPr>
              <a:t>Приказ ФНС </a:t>
            </a:r>
            <a:r>
              <a:rPr lang="ru-RU" i="1" dirty="0" smtClean="0">
                <a:solidFill>
                  <a:srgbClr val="002060"/>
                </a:solidFill>
              </a:rPr>
              <a:t>России</a:t>
            </a: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от 15.04.2015 N ММВ-7-2/149@".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0" name="Picture 2" descr="D:\ОТДЕЛ НАЛОГООБЛОЖЕНИЯ\ДОКЛАДЫ\КАРТИНКИ\43615_0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32252"/>
            <a:ext cx="3037114" cy="41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ТДЕЛ НАЛОГООБЛОЖЕНИЯ\ДОКЛАДЫ\КАРТИНКИ\43615_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70" y="2232253"/>
            <a:ext cx="2903899" cy="41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Основания для формирования сообщений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Сообщение </a:t>
            </a:r>
            <a:r>
              <a:rPr lang="ru-RU" sz="2400" dirty="0">
                <a:solidFill>
                  <a:srgbClr val="002060"/>
                </a:solidFill>
              </a:rPr>
              <a:t>об исчисленной сумме налога будет </a:t>
            </a:r>
            <a:r>
              <a:rPr lang="ru-RU" sz="2400" dirty="0" smtClean="0">
                <a:solidFill>
                  <a:srgbClr val="002060"/>
                </a:solidFill>
              </a:rPr>
              <a:t>составляться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основе информации, имеющейся у налогового органа,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том числе на основе сведений из ЕГРН, сведений,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полученных </a:t>
            </a:r>
            <a:r>
              <a:rPr lang="ru-RU" sz="2400" dirty="0">
                <a:solidFill>
                  <a:srgbClr val="002060"/>
                </a:solidFill>
              </a:rPr>
              <a:t>от органов, осуществляющих государственную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регистрацию </a:t>
            </a:r>
            <a:r>
              <a:rPr lang="ru-RU" sz="2400" dirty="0">
                <a:solidFill>
                  <a:srgbClr val="002060"/>
                </a:solidFill>
              </a:rPr>
              <a:t>прав на недвижимое имущество, регистрацию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транспортных </a:t>
            </a:r>
            <a:r>
              <a:rPr lang="ru-RU" sz="2400" dirty="0">
                <a:solidFill>
                  <a:srgbClr val="002060"/>
                </a:solidFill>
              </a:rPr>
              <a:t>средств: управлений </a:t>
            </a:r>
            <a:r>
              <a:rPr lang="ru-RU" sz="2400" dirty="0" err="1">
                <a:solidFill>
                  <a:srgbClr val="002060"/>
                </a:solidFill>
              </a:rPr>
              <a:t>Росреестра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подразделений </a:t>
            </a:r>
            <a:r>
              <a:rPr lang="ru-RU" sz="2400" dirty="0">
                <a:solidFill>
                  <a:srgbClr val="002060"/>
                </a:solidFill>
              </a:rPr>
              <a:t>ГИБДД, центров ГИМС МЧС, органов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гостехнадзора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т.п. (</a:t>
            </a:r>
            <a:r>
              <a:rPr lang="ru-RU" sz="2400" dirty="0">
                <a:solidFill>
                  <a:srgbClr val="002060"/>
                </a:solidFill>
                <a:hlinkClick r:id="rId2"/>
              </a:rPr>
              <a:t>п. 5 ст. 83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  <a:hlinkClick r:id="rId3"/>
              </a:rPr>
              <a:t>п. 4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  <a:hlinkClick r:id="rId4"/>
              </a:rPr>
              <a:t>13 ст. 85</a:t>
            </a:r>
            <a:r>
              <a:rPr lang="ru-RU" sz="2400" dirty="0">
                <a:solidFill>
                  <a:srgbClr val="002060"/>
                </a:solidFill>
              </a:rPr>
              <a:t> НК РФ).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Налогоплательщик обязан самостоятельно </a:t>
            </a:r>
            <a:r>
              <a:rPr lang="ru-RU" sz="2400" b="1" dirty="0">
                <a:solidFill>
                  <a:srgbClr val="FF0000"/>
                </a:solidFill>
              </a:rPr>
              <a:t>исчислить и уплатить транспортный налог и земельный налог и соответствующие суммы авансовых платежей по налогам.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074" name="Picture 2" descr="D:\ОТДЕЛ НАЛОГООБЛОЖЕНИЯ\ДОКЛАДЫ\КАРТИНКИ\zemelniy-nalog-platit-nelzya-pomilov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947971"/>
            <a:ext cx="2677886" cy="16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ТДЕЛ НАЛОГООБЛОЖЕНИЯ\ДОКЛАДЫ\КАРТИНКИ\26497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1" y="1425897"/>
            <a:ext cx="2449286" cy="16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Порядок направления сообщений </a:t>
            </a:r>
            <a:r>
              <a:rPr lang="ru-RU" b="1" dirty="0" smtClean="0"/>
              <a:t>налогоплательщикам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5" y="1027216"/>
            <a:ext cx="11388435" cy="5400345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Сообщения </a:t>
            </a:r>
            <a:r>
              <a:rPr lang="ru-RU" sz="2800" dirty="0">
                <a:solidFill>
                  <a:srgbClr val="002060"/>
                </a:solidFill>
              </a:rPr>
              <a:t>будут передаваться налогоплательщикам по месту нахождения принадлежащих им транспортных средств и земельных </a:t>
            </a:r>
            <a:r>
              <a:rPr lang="ru-RU" sz="2800" dirty="0" smtClean="0">
                <a:solidFill>
                  <a:srgbClr val="002060"/>
                </a:solidFill>
              </a:rPr>
              <a:t>участков: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электронной форме по ТКС через оператора электронного </a:t>
            </a:r>
            <a:r>
              <a:rPr lang="ru-RU" sz="2800" dirty="0" smtClean="0">
                <a:solidFill>
                  <a:srgbClr val="002060"/>
                </a:solidFill>
              </a:rPr>
              <a:t>документооборота;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 через </a:t>
            </a:r>
            <a:r>
              <a:rPr lang="ru-RU" sz="2800" dirty="0">
                <a:solidFill>
                  <a:srgbClr val="002060"/>
                </a:solidFill>
              </a:rPr>
              <a:t>личный кабинет </a:t>
            </a:r>
            <a:r>
              <a:rPr lang="ru-RU" sz="2800" dirty="0" smtClean="0">
                <a:solidFill>
                  <a:srgbClr val="002060"/>
                </a:solidFill>
              </a:rPr>
              <a:t>налогоплательщика;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по </a:t>
            </a:r>
            <a:r>
              <a:rPr lang="ru-RU" sz="2800" dirty="0">
                <a:solidFill>
                  <a:srgbClr val="002060"/>
                </a:solidFill>
              </a:rPr>
              <a:t>почте заказным </a:t>
            </a:r>
            <a:r>
              <a:rPr lang="ru-RU" sz="2800" dirty="0" smtClean="0">
                <a:solidFill>
                  <a:srgbClr val="002060"/>
                </a:solidFill>
              </a:rPr>
              <a:t>письмом;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могут </a:t>
            </a:r>
            <a:r>
              <a:rPr lang="ru-RU" sz="2800" dirty="0">
                <a:solidFill>
                  <a:srgbClr val="002060"/>
                </a:solidFill>
              </a:rPr>
              <a:t>быть переданы руководителям организаций (их представителям) лично под расписку.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C00000"/>
                </a:solidFill>
              </a:rPr>
              <a:t>В </a:t>
            </a:r>
            <a:r>
              <a:rPr lang="ru-RU" sz="2800" i="1" dirty="0">
                <a:solidFill>
                  <a:srgbClr val="C00000"/>
                </a:solidFill>
              </a:rPr>
              <a:t>случае направления сообщения по почте оно считается полученным по истечении шести дней с даты направления заказного письма</a:t>
            </a:r>
            <a:r>
              <a:rPr lang="ru-RU" sz="28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Примечание. При наличии у налогоплательщика-организации налоговых льгот в размере суммы транспортного налога или суммы земельного налога соответствующее сообщение о сумме транспортного налога или сообщение о сумме земельного налога формироваться не будет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098" name="Picture 2" descr="D:\ОТДЕЛ НАЛОГООБЛОЖЕНИЯ\ДОКЛАДЫ\КАРТИНКИ\e3a68424d772daf3d5ce0bd50e232f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99" y="1621972"/>
            <a:ext cx="2125172" cy="15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Срок направления сообщений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903514"/>
            <a:ext cx="11529949" cy="558936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Сообщения </a:t>
            </a:r>
            <a:r>
              <a:rPr lang="ru-RU" dirty="0">
                <a:solidFill>
                  <a:srgbClr val="002060"/>
                </a:solidFill>
              </a:rPr>
              <a:t>об исчисленной сумме налога будет </a:t>
            </a:r>
            <a:r>
              <a:rPr lang="ru-RU" dirty="0" smtClean="0">
                <a:solidFill>
                  <a:srgbClr val="002060"/>
                </a:solidFill>
              </a:rPr>
              <a:t>направляться  </a:t>
            </a:r>
            <a:r>
              <a:rPr lang="ru-RU" dirty="0">
                <a:solidFill>
                  <a:srgbClr val="002060"/>
                </a:solidFill>
              </a:rPr>
              <a:t>по окончании налогового периода после истечения установленного срока уплаты </a:t>
            </a:r>
            <a:r>
              <a:rPr lang="ru-RU" dirty="0" smtClean="0">
                <a:solidFill>
                  <a:srgbClr val="002060"/>
                </a:solidFill>
              </a:rPr>
              <a:t>налога.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30521"/>
              </p:ext>
            </p:extLst>
          </p:nvPr>
        </p:nvGraphicFramePr>
        <p:xfrm>
          <a:off x="500743" y="1632858"/>
          <a:ext cx="11288486" cy="4455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4243"/>
                <a:gridCol w="5644243"/>
              </a:tblGrid>
              <a:tr h="44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Ситуация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Срок направления сообщения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Наличие у налогоплательщика обязанности по уплате транспортного или земельного налогов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В течение десяти дней после составления сообщения об исчисленной сумме налога, подлежащей уплате за истекший налоговый период, но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не позднее шести месяцев со дня истечения установленного срока уплаты налога за указанный налоговый период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Получение налоговым органом документов и (или) иной информации, влекущих исчисление (перерасчет) суммы налога, подлежащей уплате налогоплательщиком за предыдущие налоговые периоды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Не позднее двух месяцев со дня получения налоговым органом соответствующих документов и (или) иной информации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Ликвидация организации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Не позднее одного месяца со дня получения налоговым органом сведений, содержащихся в ЕГРЮЛ, о том, что соответствующая организация находится в процессе ликвидации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Порядок </a:t>
            </a:r>
            <a:r>
              <a:rPr lang="ru-RU" b="1" dirty="0" smtClean="0"/>
              <a:t>представления </a:t>
            </a:r>
            <a:r>
              <a:rPr lang="ru-RU" b="1" dirty="0" smtClean="0"/>
              <a:t>пояснений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налогоплательщик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согласен с суммой начисленного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сообщении налога к уплате, то он вправе представить в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налоговый </a:t>
            </a:r>
            <a:r>
              <a:rPr lang="ru-RU" dirty="0">
                <a:solidFill>
                  <a:srgbClr val="002060"/>
                </a:solidFill>
              </a:rPr>
              <a:t>орган пояснения и документы, подтверждающие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правильность </a:t>
            </a:r>
            <a:r>
              <a:rPr lang="ru-RU" dirty="0">
                <a:solidFill>
                  <a:srgbClr val="002060"/>
                </a:solidFill>
              </a:rPr>
              <a:t>исчисления, полноту и своевременность уплаты налога,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также обоснованность применения пониженных налоговых ставок,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налоговых </a:t>
            </a:r>
            <a:r>
              <a:rPr lang="ru-RU" dirty="0">
                <a:solidFill>
                  <a:srgbClr val="002060"/>
                </a:solidFill>
              </a:rPr>
              <a:t>льгот или наличие правовых оснований для освобождения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dirty="0">
                <a:solidFill>
                  <a:srgbClr val="002060"/>
                </a:solidFill>
              </a:rPr>
              <a:t>уплаты налога.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Представленные </a:t>
            </a:r>
            <a:r>
              <a:rPr lang="ru-RU" dirty="0">
                <a:solidFill>
                  <a:srgbClr val="002060"/>
                </a:solidFill>
              </a:rPr>
              <a:t>пояснения и документы будут </a:t>
            </a:r>
            <a:r>
              <a:rPr lang="ru-RU" dirty="0" smtClean="0">
                <a:solidFill>
                  <a:srgbClr val="002060"/>
                </a:solidFill>
              </a:rPr>
              <a:t>рассмотрены, </a:t>
            </a:r>
            <a:r>
              <a:rPr lang="ru-RU" dirty="0">
                <a:solidFill>
                  <a:srgbClr val="002060"/>
                </a:solidFill>
              </a:rPr>
              <a:t>и о результатах налогоплательщик будет проинформирован. В случае если по результатам рассмотрения пояснений и документов сумма налога, указанная в сообщении, изменится, налоговый орган направит налогоплательщику уточненное сообщение.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по результатам рассмотрения пояснений и документов либо при их отсутствии сумма исчисленного налога в сообщении превысит сумму уплаченного налога, то налоговый орган выявит недоимку и будет ее взыскивать в общеустановленном порядке (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ст. 70</a:t>
            </a:r>
            <a:r>
              <a:rPr lang="ru-RU" dirty="0">
                <a:solidFill>
                  <a:srgbClr val="002060"/>
                </a:solidFill>
              </a:rPr>
              <a:t> НК РФ). Для начала будет выставлено требование об уплате недоимки по налогу.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 descr="https://avatars.mds.yandex.net/get-pdb/2041353/48f2820b-cfb9-48d9-914c-8eb9d7557040/s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58" y="870858"/>
            <a:ext cx="3526971" cy="3026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2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b="1" cap="none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Сроки урегулирования </a:t>
            </a:r>
            <a:r>
              <a:rPr lang="ru-RU" altLang="ru-RU" b="1" cap="none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разногласий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78406"/>
              </p:ext>
            </p:extLst>
          </p:nvPr>
        </p:nvGraphicFramePr>
        <p:xfrm>
          <a:off x="533400" y="1012369"/>
          <a:ext cx="11386457" cy="4746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531"/>
                <a:gridCol w="4328926"/>
              </a:tblGrid>
              <a:tr h="36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Процедура согласования разногласий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Срок урегулирования разногласий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2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Направление налогоплательщиком в налоговый орган пояснений и документов, подтверждающих правильность исчисления, полноту и своевременность уплаты налога, обоснованность применения пониженных налоговых ставок, налоговых льгот или наличие правовых оснований для освобождения от уплаты налога, в том числе в случае несоответствия уплаченной суммы налога сумме налога, указанной в сообщении, за соответствующий период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течение десяти дней со дня получения сообщения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Рассмотрение налоговым органом представленных пояснений и документов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течение одного месяца со дня их получения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Продление срока рассмотрения представленных пояснений и документов в целях получения дополнительных сведений, связанных с исчислением налога. Принять соответствующее решение вправе руководитель (заместитель руководителя) налогового органа, уведомив об этом налогоплательщика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Не более чем на один месяц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Информирование налогоплательщика налоговым органом о результатах рассмотрения пояснений и документов. В случае если по результатам рассмотрения представленных документов сумма налога, указанная в сообщении, изменилась, налоговый орган направляет налогоплательщику уточненное сообщение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течение десяти дней после составления сообщения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3061" marR="33061" marT="54391" marB="5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5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ОТДЕЛ НАЛОГООБЛОЖЕНИЯ\ДОКЛАДЫ\КАРТИНКИ\knd-1150064-201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2057400"/>
            <a:ext cx="3309257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odintsovo.mobi/wp-content/uploads/2017/02/Nalogovye_lgoty-770x6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5" y="0"/>
            <a:ext cx="2349726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заявления льгот по ТН и ЗН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С </a:t>
            </a:r>
            <a:r>
              <a:rPr lang="ru-RU" sz="2400" i="1" dirty="0">
                <a:solidFill>
                  <a:srgbClr val="002060"/>
                </a:solidFill>
              </a:rPr>
              <a:t>1 января </a:t>
            </a:r>
            <a:r>
              <a:rPr lang="ru-RU" sz="2400" i="1" dirty="0" smtClean="0">
                <a:solidFill>
                  <a:srgbClr val="002060"/>
                </a:solidFill>
              </a:rPr>
              <a:t>2020 </a:t>
            </a:r>
            <a:r>
              <a:rPr lang="ru-RU" sz="2400" i="1" dirty="0">
                <a:solidFill>
                  <a:srgbClr val="002060"/>
                </a:solidFill>
              </a:rPr>
              <a:t>г. для налогоплательщиков-организаций вводится заявительный порядок представления документов о налоговой льготе </a:t>
            </a:r>
            <a:r>
              <a:rPr lang="ru-RU" sz="2400" i="1" dirty="0" smtClean="0">
                <a:solidFill>
                  <a:srgbClr val="002060"/>
                </a:solidFill>
              </a:rPr>
              <a:t>по ТН и ЗН.</a:t>
            </a:r>
            <a:endParaRPr lang="ru-RU" sz="2400" i="1" dirty="0">
              <a:solidFill>
                <a:srgbClr val="002060"/>
              </a:solidFill>
            </a:endParaRPr>
          </a:p>
          <a:p>
            <a:endParaRPr lang="ru-RU" sz="2400" dirty="0" smtClean="0"/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Заявление </a:t>
            </a:r>
            <a:r>
              <a:rPr lang="ru-RU" sz="2400" dirty="0">
                <a:solidFill>
                  <a:srgbClr val="002060"/>
                </a:solidFill>
              </a:rPr>
              <a:t>о льготе может быть подано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>
                <a:solidFill>
                  <a:srgbClr val="002060"/>
                </a:solidFill>
              </a:rPr>
              <a:t>направлено) в налоговый орган </a:t>
            </a:r>
            <a:r>
              <a:rPr lang="ru-RU" sz="2400" dirty="0" smtClean="0">
                <a:solidFill>
                  <a:srgbClr val="002060"/>
                </a:solidFill>
              </a:rPr>
              <a:t>в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целях предоставления налоговой льготы,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относящейся </a:t>
            </a:r>
            <a:r>
              <a:rPr lang="ru-RU" sz="2400" dirty="0">
                <a:solidFill>
                  <a:srgbClr val="002060"/>
                </a:solidFill>
              </a:rPr>
              <a:t>к налоговому периоду с 2020 года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Форма Заявления </a:t>
            </a:r>
            <a:r>
              <a:rPr lang="ru-RU" sz="2400" i="1" dirty="0">
                <a:solidFill>
                  <a:srgbClr val="002060"/>
                </a:solidFill>
              </a:rPr>
              <a:t>о предоставлении налоговой льготы по транспортному налогу и (или) земельному </a:t>
            </a:r>
            <a:r>
              <a:rPr lang="ru-RU" sz="2400" i="1" dirty="0" smtClean="0">
                <a:solidFill>
                  <a:srgbClr val="002060"/>
                </a:solidFill>
              </a:rPr>
              <a:t>налогу, утверждена Приказом </a:t>
            </a:r>
            <a:r>
              <a:rPr lang="ru-RU" sz="2400" i="1" dirty="0">
                <a:solidFill>
                  <a:srgbClr val="002060"/>
                </a:solidFill>
              </a:rPr>
              <a:t>ФНС России от 25.07.2019 № ММВ-7-21/377</a:t>
            </a:r>
            <a:r>
              <a:rPr lang="ru-RU" sz="2400" i="1" dirty="0" smtClean="0">
                <a:solidFill>
                  <a:srgbClr val="002060"/>
                </a:solidFill>
              </a:rPr>
              <a:t>@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1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3352</TotalTime>
  <Words>1265</Words>
  <Application>Microsoft Office PowerPoint</Application>
  <PresentationFormat>Произвольный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УФНС</vt:lpstr>
      <vt:lpstr>Презентация PowerPoint</vt:lpstr>
      <vt:lpstr>Презентация PowerPoint</vt:lpstr>
      <vt:lpstr>Порядок взаимодействия  с налогоплательщиками</vt:lpstr>
      <vt:lpstr>Основания для формирования сообщений</vt:lpstr>
      <vt:lpstr>Порядок направления сообщений налогоплательщикам</vt:lpstr>
      <vt:lpstr>Срок направления сообщений</vt:lpstr>
      <vt:lpstr>Порядок представления пояснений</vt:lpstr>
      <vt:lpstr>Сроки урегулирования разногласий</vt:lpstr>
      <vt:lpstr>Порядок заявления льгот по ТН и ЗН</vt:lpstr>
      <vt:lpstr>Актуальные вопросы по порядку заявления льгот по ТН и ЗН</vt:lpstr>
      <vt:lpstr>Сверка сведений об объектах налогообложения </vt:lpstr>
      <vt:lpstr>сообщение о наличии у Организаций транспортных средств и (или) земельных участков, признаваемых объектами налогообложения по соответствующим налогам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Ромашкина Юлия Александровна</cp:lastModifiedBy>
  <cp:revision>145</cp:revision>
  <cp:lastPrinted>2020-02-20T03:41:54Z</cp:lastPrinted>
  <dcterms:created xsi:type="dcterms:W3CDTF">2018-02-07T07:55:02Z</dcterms:created>
  <dcterms:modified xsi:type="dcterms:W3CDTF">2020-02-20T06:04:35Z</dcterms:modified>
</cp:coreProperties>
</file>