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1" r:id="rId3"/>
    <p:sldId id="273" r:id="rId4"/>
    <p:sldId id="274" r:id="rId5"/>
    <p:sldId id="275" r:id="rId6"/>
    <p:sldId id="280" r:id="rId7"/>
    <p:sldId id="282" r:id="rId8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8969" autoAdjust="0"/>
  </p:normalViewPr>
  <p:slideViewPr>
    <p:cSldViewPr snapToGrid="0">
      <p:cViewPr>
        <p:scale>
          <a:sx n="100" d="100"/>
          <a:sy n="100" d="100"/>
        </p:scale>
        <p:origin x="-990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lang="ru-RU" sz="16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Рассмотрено 16 жалоб по неналоговым спорам</a:t>
            </a:r>
            <a:endParaRPr lang="ru-RU" sz="16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1336146272855133E-2"/>
          <c:y val="0.15346062052505965"/>
          <c:w val="0.65682137834036569"/>
          <c:h val="0.7458711217183771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16 жалоб по неналоговым спорам</c:v>
                </c:pt>
              </c:strCache>
            </c:strRef>
          </c:tx>
          <c:spPr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c:spPr>
          <c:dLbls>
            <c:dLbl>
              <c:idx val="0"/>
              <c:layout>
                <c:manualLayout>
                  <c:x val="4.5700300120712755E-3"/>
                  <c:y val="-0.41420028940296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</c:spPr>
            <c:txPr>
              <a:bodyPr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Без удовлетворения </c:v>
                </c:pt>
                <c:pt idx="1">
                  <c:v>Удовлетворено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1167369901547117"/>
          <c:y val="0.56851821923214252"/>
          <c:w val="0.28832630098452883"/>
          <c:h val="0.19573788359987218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lang="ru-RU" sz="16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Рассмотрено 70 жалоб по государственной регистрации</a:t>
            </a:r>
            <a:endParaRPr lang="ru-RU" sz="16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0267229254571E-2"/>
          <c:y val="0.2049465257105369"/>
          <c:w val="0.60900140646976086"/>
          <c:h val="0.694656750627589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16 жалоб по неналоговым спорам</c:v>
                </c:pt>
              </c:strCache>
            </c:strRef>
          </c:tx>
          <c:spPr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c:spPr>
          <c:explosion val="25"/>
          <c:dLbls>
            <c:dLbl>
              <c:idx val="0"/>
              <c:layout>
                <c:manualLayout>
                  <c:x val="-0.14211049037864681"/>
                  <c:y val="-0.1788376231808124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</c:spPr>
            <c:txPr>
              <a:bodyPr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Без удовлетворения </c:v>
                </c:pt>
                <c:pt idx="1">
                  <c:v>Удовлетворено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ru-RU"/>
          </a:p>
        </c:txPr>
      </c:legendEntry>
      <c:layout>
        <c:manualLayout>
          <c:xMode val="edge"/>
          <c:yMode val="edge"/>
          <c:x val="0.71583806214167367"/>
          <c:y val="0.55312518308959324"/>
          <c:w val="0.267284271030367"/>
          <c:h val="0.41010053741110475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lang="ru-RU" sz="16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Рассмотрено 206 жалоб по налоговым спорам</a:t>
            </a:r>
            <a:endParaRPr lang="ru-RU" sz="16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0267229254571E-2"/>
          <c:y val="0.2049465257105369"/>
          <c:w val="0.60900140646976086"/>
          <c:h val="0.694656750627589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206 жалоб по налоговым спорам</c:v>
                </c:pt>
              </c:strCache>
            </c:strRef>
          </c:tx>
          <c:spPr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c:spPr>
          <c:explosion val="25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063573757190966E-2"/>
                  <c:y val="-6.5545048156528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8376173648684975E-2"/>
                  <c:y val="9.6677276067200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</c:spPr>
            <c:txPr>
              <a:bodyPr/>
              <a:lstStyle/>
              <a:p>
                <a:pPr>
                  <a:defRPr baseline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Лист1!$A$2:$A$5</c:f>
              <c:strCache>
                <c:ptCount val="4"/>
                <c:pt idx="0">
                  <c:v>Без удовлетворения </c:v>
                </c:pt>
                <c:pt idx="1">
                  <c:v>Удовл.  ВНП</c:v>
                </c:pt>
                <c:pt idx="2">
                  <c:v>Удовл. КНП</c:v>
                </c:pt>
                <c:pt idx="3">
                  <c:v>Удовл. иные акты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134</c:v>
                </c:pt>
                <c:pt idx="1">
                  <c:v>3</c:v>
                </c:pt>
                <c:pt idx="2">
                  <c:v>50</c:v>
                </c:pt>
                <c:pt idx="3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ru-RU"/>
          </a:p>
        </c:txPr>
      </c:legendEntry>
      <c:layout>
        <c:manualLayout>
          <c:xMode val="edge"/>
          <c:yMode val="edge"/>
          <c:x val="0.71087220242721061"/>
          <c:y val="0.32563694653765224"/>
          <c:w val="0.267284271030367"/>
          <c:h val="0.6091527443940532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EB3F9-773C-4C2E-A58E-7F7D2C4C8F7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A3409-0CFB-4265-B40A-7035BBF25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15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679EAA28-5044-4DBD-BB50-C44CBA39B9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36069" y="2692400"/>
            <a:ext cx="6519862" cy="1473200"/>
          </a:xfrm>
        </p:spPr>
        <p:txBody>
          <a:bodyPr>
            <a:normAutofit/>
          </a:bodyPr>
          <a:lstStyle>
            <a:lvl1pPr>
              <a:defRPr sz="2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ТЕМА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690CF1E8-495C-4FDF-9052-B211F8E3EB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36070" y="5700713"/>
            <a:ext cx="6617494" cy="973137"/>
          </a:xfrm>
        </p:spPr>
        <p:txBody>
          <a:bodyPr>
            <a:normAutofit/>
          </a:bodyPr>
          <a:lstStyle>
            <a:lvl1pPr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Докладчик</a:t>
            </a:r>
          </a:p>
        </p:txBody>
      </p:sp>
    </p:spTree>
    <p:extLst>
      <p:ext uri="{BB962C8B-B14F-4D97-AF65-F5344CB8AC3E}">
        <p14:creationId xmlns:p14="http://schemas.microsoft.com/office/powerpoint/2010/main" val="199626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4DDD6370-4D4E-48BB-B06B-F9F6CA84BB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22667" y="3583379"/>
            <a:ext cx="6745183" cy="1320800"/>
          </a:xfrm>
        </p:spPr>
        <p:txBody>
          <a:bodyPr>
            <a:normAutofit/>
          </a:bodyPr>
          <a:lstStyle>
            <a:lvl1pPr algn="ctr">
              <a:defRPr sz="2400" cap="all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ru-RU" dirty="0"/>
              <a:t>ТЕМА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4F78DF35-DBE4-4BB3-87AD-083C9BC366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22667" y="5878286"/>
            <a:ext cx="6745183" cy="652689"/>
          </a:xfrm>
        </p:spPr>
        <p:txBody>
          <a:bodyPr>
            <a:normAutofit/>
          </a:bodyPr>
          <a:lstStyle>
            <a:lvl1pPr algn="ctr">
              <a:defRPr sz="1600" cap="all" baseline="0"/>
            </a:lvl1pPr>
          </a:lstStyle>
          <a:p>
            <a:pPr lvl="0"/>
            <a:r>
              <a:rPr lang="ru-RU" dirty="0"/>
              <a:t>ДОКЛАДЧИК</a:t>
            </a:r>
          </a:p>
        </p:txBody>
      </p:sp>
    </p:spTree>
    <p:extLst>
      <p:ext uri="{BB962C8B-B14F-4D97-AF65-F5344CB8AC3E}">
        <p14:creationId xmlns:p14="http://schemas.microsoft.com/office/powerpoint/2010/main" val="94221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4DDD6370-4D4E-48BB-B06B-F9F6CA84BB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22667" y="3583379"/>
            <a:ext cx="6745183" cy="1320800"/>
          </a:xfrm>
        </p:spPr>
        <p:txBody>
          <a:bodyPr>
            <a:normAutofit/>
          </a:bodyPr>
          <a:lstStyle>
            <a:lvl1pPr algn="ctr">
              <a:defRPr sz="2400" cap="all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ru-RU" dirty="0"/>
              <a:t>ТЕМА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4F78DF35-DBE4-4BB3-87AD-083C9BC366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22667" y="5878286"/>
            <a:ext cx="6745183" cy="652689"/>
          </a:xfrm>
        </p:spPr>
        <p:txBody>
          <a:bodyPr>
            <a:normAutofit/>
          </a:bodyPr>
          <a:lstStyle>
            <a:lvl1pPr algn="ctr">
              <a:defRPr sz="1600" cap="all" baseline="0"/>
            </a:lvl1pPr>
          </a:lstStyle>
          <a:p>
            <a:pPr lvl="0"/>
            <a:r>
              <a:rPr lang="ru-RU" dirty="0"/>
              <a:t>ДОКЛАДЧИК</a:t>
            </a:r>
          </a:p>
        </p:txBody>
      </p:sp>
    </p:spTree>
    <p:extLst>
      <p:ext uri="{BB962C8B-B14F-4D97-AF65-F5344CB8AC3E}">
        <p14:creationId xmlns:p14="http://schemas.microsoft.com/office/powerpoint/2010/main" val="3773274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FD2-8388-4CF9-90D4-0FA82C414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FF8B50-B9FF-4ED9-A943-D231ADD0501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/>
              <a:t>Поле для ввода информации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E2E8D-D75D-4A66-B406-8AB083A6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782" y="6492874"/>
            <a:ext cx="796141" cy="48656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970D756-4916-40E7-8A77-5F85CA1AD3D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06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FD2-8388-4CF9-90D4-0FA82C414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FF8B50-B9FF-4ED9-A943-D231ADD0501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/>
              <a:t>Поле для ввода информации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E2E8D-D75D-4A66-B406-8AB083A6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782" y="6492874"/>
            <a:ext cx="796141" cy="48656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970D756-4916-40E7-8A77-5F85CA1AD3D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19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FD2-8388-4CF9-90D4-0FA82C414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FF8B50-B9FF-4ED9-A943-D231ADD0501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/>
              <a:t>Поле для ввода информации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E2E8D-D75D-4A66-B406-8AB083A6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782" y="6492874"/>
            <a:ext cx="796141" cy="48656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970D756-4916-40E7-8A77-5F85CA1AD3D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95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FD2-8388-4CF9-90D4-0FA82C414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FF8B50-B9FF-4ED9-A943-D231ADD0501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/>
              <a:t>Поле для ввода информации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E2E8D-D75D-4A66-B406-8AB083A6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782" y="6492874"/>
            <a:ext cx="796141" cy="48656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970D756-4916-40E7-8A77-5F85CA1AD3D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73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FD2-8388-4CF9-90D4-0FA82C414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FF8B50-B9FF-4ED9-A943-D231ADD0501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/>
              <a:t>Поле для ввода информации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E2E8D-D75D-4A66-B406-8AB083A6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782" y="6492874"/>
            <a:ext cx="796141" cy="48656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970D756-4916-40E7-8A77-5F85CA1AD3D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25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FD2-8388-4CF9-90D4-0FA82C4144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FF8B50-B9FF-4ED9-A943-D231ADD0501F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/>
              <a:t>Поле для ввода информации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E2E8D-D75D-4A66-B406-8AB083A6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782" y="6492874"/>
            <a:ext cx="796141" cy="48656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fld id="{8970D756-4916-40E7-8A77-5F85CA1AD3D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302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679EAA28-5044-4DBD-BB50-C44CBA39B9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36069" y="2692400"/>
            <a:ext cx="6519862" cy="1473200"/>
          </a:xfrm>
        </p:spPr>
        <p:txBody>
          <a:bodyPr>
            <a:normAutofit/>
          </a:bodyPr>
          <a:lstStyle>
            <a:lvl1pPr>
              <a:defRPr sz="2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ТЕМА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690CF1E8-495C-4FDF-9052-B211F8E3EB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36070" y="5700713"/>
            <a:ext cx="6617494" cy="973137"/>
          </a:xfrm>
        </p:spPr>
        <p:txBody>
          <a:bodyPr>
            <a:normAutofit/>
          </a:bodyPr>
          <a:lstStyle>
            <a:lvl1pPr>
              <a:defRPr sz="16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Докладчик</a:t>
            </a:r>
          </a:p>
        </p:txBody>
      </p:sp>
    </p:spTree>
    <p:extLst>
      <p:ext uri="{BB962C8B-B14F-4D97-AF65-F5344CB8AC3E}">
        <p14:creationId xmlns:p14="http://schemas.microsoft.com/office/powerpoint/2010/main" val="289090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3EF34-0782-42FB-B10A-E388723F5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261257"/>
            <a:ext cx="11388436" cy="70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 слайда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E818549-0F74-4611-AA8A-7CB60B9A3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885" y="1092530"/>
            <a:ext cx="11388435" cy="540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Поле для ввода информации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342FFE-57DD-4BEB-8C7A-1940D0EBF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492875"/>
            <a:ext cx="6056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70C0"/>
                </a:solidFill>
              </a:defRPr>
            </a:lvl1pPr>
          </a:lstStyle>
          <a:p>
            <a:fld id="{BEAE7D85-22F9-4FB4-A8A3-D5794C4A4F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32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1" r:id="rId4"/>
    <p:sldLayoutId id="2147483662" r:id="rId5"/>
    <p:sldLayoutId id="2147483663" r:id="rId6"/>
    <p:sldLayoutId id="2147483665" r:id="rId7"/>
    <p:sldLayoutId id="2147483666" r:id="rId8"/>
    <p:sldLayoutId id="2147483677" r:id="rId9"/>
    <p:sldLayoutId id="214748367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 cap="all" baseline="0">
          <a:solidFill>
            <a:srgbClr val="C00000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 baseline="0">
          <a:solidFill>
            <a:srgbClr val="4D4D4D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6B467826-23FE-4DE7-B17D-26EB7140E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ОСНОВНЫЕ ПРИЧИНЫ ОБЖАЛОВАНИЯ РЕШЕНИЙ И ДЕЙСТВИЙ должностных лиц НАЛОГОВЫХ ОРГАНОВ  УЛЬЯНОВСКОЙ ОБЛАСТИ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CA0F1388-F688-42FA-8186-4915E9A8EB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Докладчик: начальник отдела досудебного урегулирования налоговых споров </a:t>
            </a:r>
          </a:p>
          <a:p>
            <a:r>
              <a:rPr lang="ru-RU" dirty="0" smtClean="0"/>
              <a:t>Долгова </a:t>
            </a:r>
            <a:r>
              <a:rPr lang="ru-RU" dirty="0" err="1" smtClean="0"/>
              <a:t>оКСаНА</a:t>
            </a:r>
            <a:r>
              <a:rPr lang="ru-RU" dirty="0" smtClean="0"/>
              <a:t>  </a:t>
            </a:r>
            <a:r>
              <a:rPr lang="ru-RU" dirty="0" err="1" smtClean="0"/>
              <a:t>АЛЕКСЕЕвна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4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60BBAC-D3F7-4718-9183-77AD0745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Срок подачи жалобы в соответствии с НК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7191BE3-E774-4AD8-BA7B-CA499058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D756-4916-40E7-8A77-5F85CA1AD3D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26587" y="20926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33775" y="1143000"/>
            <a:ext cx="4667250" cy="8763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8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в соответствии с НК РФ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5800" y="2905124"/>
            <a:ext cx="4324350" cy="155257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Апелляционная жалоба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вступившие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решения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КНП и ВНП) 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(абз.3 п.1 ст.138 НК РФ)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991350" y="2905125"/>
            <a:ext cx="4552949" cy="155257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/>
          </a:p>
          <a:p>
            <a:pPr algn="ctr"/>
            <a:r>
              <a:rPr lang="ru-RU" sz="1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Жалоба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(вступившие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силу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по результатам КНП и ВНП, а также иные акты и действия /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бездействия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должностных лиц)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(абз.2 п.1 ст.138 НК РФ)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85800" y="4895851"/>
            <a:ext cx="4324350" cy="12192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Подаётся в течение </a:t>
            </a:r>
            <a:r>
              <a:rPr lang="ru-RU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месяца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даты вручения решения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п.9 ст.101 НК РФ; п.2 ст.139.1 НК РФ)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991350" y="4895850"/>
            <a:ext cx="4552949" cy="121919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Подаётся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sz="1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вынесения обжалуемого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либо когда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узнало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должно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узнать о нарушении своих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(п.2 ст.139 НК РФ)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6" name="Прямая соединительная линия 85"/>
          <p:cNvCxnSpPr>
            <a:stCxn id="23" idx="2"/>
            <a:endCxn id="35" idx="0"/>
          </p:cNvCxnSpPr>
          <p:nvPr/>
        </p:nvCxnSpPr>
        <p:spPr>
          <a:xfrm>
            <a:off x="9267825" y="4457699"/>
            <a:ext cx="0" cy="438151"/>
          </a:xfrm>
          <a:prstGeom prst="line">
            <a:avLst/>
          </a:prstGeom>
          <a:ln w="38100"/>
          <a:effectLst>
            <a:outerShdw blurRad="50800" dist="50800" dir="5400000" algn="ctr" rotWithShape="0">
              <a:schemeClr val="accent1">
                <a:alpha val="99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2814637" y="4495798"/>
            <a:ext cx="0" cy="590549"/>
          </a:xfrm>
          <a:prstGeom prst="line">
            <a:avLst/>
          </a:prstGeom>
          <a:ln w="38100"/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chemeClr val="accent1">
                <a:alpha val="99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flipH="1">
            <a:off x="3409950" y="2190750"/>
            <a:ext cx="819150" cy="533400"/>
          </a:xfrm>
          <a:prstGeom prst="straightConnector1">
            <a:avLst/>
          </a:prstGeom>
          <a:ln w="63500" cap="rnd">
            <a:tailEnd type="arrow"/>
          </a:ln>
          <a:effectLst>
            <a:outerShdw blurRad="50800" dist="50800" dir="5400000" algn="ctr" rotWithShape="0">
              <a:srgbClr val="000000">
                <a:alpha val="9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/>
          <p:nvPr/>
        </p:nvCxnSpPr>
        <p:spPr>
          <a:xfrm>
            <a:off x="7477125" y="2190750"/>
            <a:ext cx="800100" cy="533400"/>
          </a:xfrm>
          <a:prstGeom prst="straightConnector1">
            <a:avLst/>
          </a:prstGeom>
          <a:ln w="63500" cap="rnd">
            <a:tailEnd type="arrow"/>
          </a:ln>
          <a:effectLst>
            <a:outerShdw blurRad="50800" dist="50800" dir="5400000" algn="ctr" rotWithShape="0">
              <a:srgbClr val="000000">
                <a:alpha val="9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66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60BBAC-D3F7-4718-9183-77AD0745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Срок подачи жалобы в соответствии с КОАП РФ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>
            <a:gsLst>
              <a:gs pos="1300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7191BE3-E774-4AD8-BA7B-CA499058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D756-4916-40E7-8A77-5F85CA1AD3D2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26587" y="20926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4825" y="1724026"/>
            <a:ext cx="3409949" cy="1143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в соответствии с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 подаётся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9012" y="4400550"/>
            <a:ext cx="5191125" cy="1409700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постановление по делу об административном правонарушении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sz="1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суток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вручения или получения копии постановления</a:t>
            </a:r>
          </a:p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(ч.1 ст.30.3 КоАП РФ)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5815011" y="3114674"/>
            <a:ext cx="619125" cy="1019175"/>
          </a:xfrm>
          <a:prstGeom prst="downArrow">
            <a:avLst/>
          </a:prstGeom>
          <a:gradFill flip="none" rotWithShape="1">
            <a:gsLst>
              <a:gs pos="1300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 extrusionH="31750" prstMaterial="dkEdge">
            <a:bevelT w="44450" h="44450"/>
            <a:bevelB h="1206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60BBAC-D3F7-4718-9183-77AD0745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Срок подачи жалобы в соответствии с ФЗ «</a:t>
            </a:r>
            <a:r>
              <a:rPr lang="ru-RU" dirty="0" smtClean="0">
                <a:latin typeface=""/>
              </a:rPr>
              <a:t>О </a:t>
            </a:r>
            <a:r>
              <a:rPr lang="ru-RU" dirty="0">
                <a:latin typeface=""/>
              </a:rPr>
              <a:t>ГОСУДАРСТВЕННОЙ РЕГИСТРАЦИИ ЮРИДИЧЕСКИХ ЛИЦ И ИНДИВИДУАЛЬНЫХ </a:t>
            </a:r>
            <a:r>
              <a:rPr lang="ru-RU" dirty="0" smtClean="0">
                <a:latin typeface=""/>
              </a:rPr>
              <a:t>ПРЕДПРИНИМАТЕЛЕЙ» (Закон № 129-ФЗ)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7191BE3-E774-4AD8-BA7B-CA499058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D756-4916-40E7-8A77-5F85CA1AD3D2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26587" y="20926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33775" y="1143000"/>
            <a:ext cx="4667250" cy="8763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в соответствии с </a:t>
            </a:r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аконом </a:t>
            </a:r>
          </a:p>
          <a:p>
            <a:pPr algn="ctr"/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129-ФЗ</a:t>
            </a: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9350" y="2962275"/>
            <a:ext cx="2667000" cy="100965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государственной регистрации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34200" y="2952750"/>
            <a:ext cx="2533650" cy="100965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об отказе в государственной регистрации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3257550" y="2226044"/>
            <a:ext cx="552450" cy="685800"/>
          </a:xfrm>
          <a:prstGeom prst="downArrow">
            <a:avLst/>
          </a:prstGeom>
          <a:effectLst>
            <a:glow rad="1143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99000"/>
              </a:srgbClr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7905750" y="2200275"/>
            <a:ext cx="590550" cy="685800"/>
          </a:xfrm>
          <a:prstGeom prst="downArrow">
            <a:avLst/>
          </a:prstGeom>
          <a:ln>
            <a:solidFill>
              <a:schemeClr val="accent1">
                <a:shade val="50000"/>
              </a:schemeClr>
            </a:solidFill>
          </a:ln>
          <a:effectLst>
            <a:glow rad="1143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99000"/>
              </a:srgbClr>
            </a:outerShdw>
            <a:reflection endPos="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57550" y="4657725"/>
            <a:ext cx="5334000" cy="1095375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Подаётся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дня, когда лицо узнало или должно было узнать о нарушении своих прав</a:t>
            </a:r>
          </a:p>
        </p:txBody>
      </p:sp>
      <p:sp>
        <p:nvSpPr>
          <p:cNvPr id="29" name="Выгнутая влево стрелка 28"/>
          <p:cNvSpPr/>
          <p:nvPr/>
        </p:nvSpPr>
        <p:spPr>
          <a:xfrm>
            <a:off x="990600" y="3762375"/>
            <a:ext cx="1285875" cy="1790700"/>
          </a:xfrm>
          <a:prstGeom prst="curvedRightArrow">
            <a:avLst/>
          </a:prstGeom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99000"/>
              </a:srgbClr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право стрелка 29"/>
          <p:cNvSpPr/>
          <p:nvPr/>
        </p:nvSpPr>
        <p:spPr>
          <a:xfrm>
            <a:off x="9696450" y="3657600"/>
            <a:ext cx="1428750" cy="1790700"/>
          </a:xfrm>
          <a:prstGeom prst="curvedLeftArrow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88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60BBAC-D3F7-4718-9183-77AD0745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Форма и содержание жалобы в соответствии с НК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7191BE3-E774-4AD8-BA7B-CA499058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D756-4916-40E7-8A77-5F85CA1AD3D2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26587" y="20926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4824" y="1133477"/>
            <a:ext cx="3409949" cy="1143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Форма,  содержание и порядок подачи  жалобы</a:t>
            </a:r>
          </a:p>
          <a:p>
            <a:pPr algn="ctr"/>
            <a:r>
              <a:rPr lang="ru-RU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(ст.139.2 НК РФ)</a:t>
            </a:r>
            <a:endParaRPr lang="ru-RU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7858125" y="1673595"/>
            <a:ext cx="1543050" cy="876299"/>
          </a:xfrm>
          <a:prstGeom prst="straightConnector1">
            <a:avLst/>
          </a:prstGeom>
          <a:ln w="127000">
            <a:tailEnd type="arrow"/>
          </a:ln>
          <a:effectLst>
            <a:outerShdw blurRad="50800" dist="38100" dir="16200000" rotWithShape="0">
              <a:prstClr val="black">
                <a:alpha val="40000"/>
              </a:prstClr>
            </a:outerShdw>
            <a:reflection endPos="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419225" y="2759444"/>
            <a:ext cx="2143125" cy="80962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по ТКС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10087" y="2749919"/>
            <a:ext cx="3019424" cy="80962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письменной форме (лично, по почте, через представителя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372475" y="2705099"/>
            <a:ext cx="2228850" cy="80962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через ЛК налогоплательщика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000375" y="3757612"/>
            <a:ext cx="5972175" cy="2614613"/>
          </a:xfrm>
          <a:prstGeom prst="horizontalScroll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  <a:scene3d>
            <a:camera prst="orthographicFront"/>
            <a:lightRig rig="sunrise" dir="t"/>
          </a:scene3d>
          <a:sp3d prstMaterial="dk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u="sng" dirty="0" smtClean="0">
                <a:solidFill>
                  <a:schemeClr val="bg1"/>
                </a:solidFill>
              </a:rPr>
              <a:t>В жалобе указываются: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- ФИО физического лица или наименование организации;</a:t>
            </a:r>
          </a:p>
          <a:p>
            <a:pPr marL="171450" indent="-171450" algn="ctr">
              <a:buFontTx/>
              <a:buChar char="-"/>
            </a:pPr>
            <a:r>
              <a:rPr lang="ru-RU" sz="1400" dirty="0" smtClean="0">
                <a:solidFill>
                  <a:schemeClr val="bg1"/>
                </a:solidFill>
              </a:rPr>
              <a:t>обжалуемые акт, </a:t>
            </a:r>
            <a:r>
              <a:rPr lang="ru-RU" sz="1400" dirty="0">
                <a:solidFill>
                  <a:schemeClr val="bg1"/>
                </a:solidFill>
              </a:rPr>
              <a:t>действия или бездействие </a:t>
            </a:r>
            <a:r>
              <a:rPr lang="ru-RU" sz="1400" dirty="0" smtClean="0">
                <a:solidFill>
                  <a:schemeClr val="bg1"/>
                </a:solidFill>
              </a:rPr>
              <a:t>должностных лиц;</a:t>
            </a:r>
          </a:p>
          <a:p>
            <a:pPr marL="171450" indent="-171450" algn="ctr">
              <a:buFontTx/>
              <a:buChar char="-"/>
            </a:pPr>
            <a:r>
              <a:rPr lang="ru-RU" sz="1400" dirty="0">
                <a:solidFill>
                  <a:schemeClr val="bg1"/>
                </a:solidFill>
              </a:rPr>
              <a:t>наименование </a:t>
            </a:r>
            <a:r>
              <a:rPr lang="ru-RU" sz="1400" dirty="0" smtClean="0">
                <a:solidFill>
                  <a:schemeClr val="bg1"/>
                </a:solidFill>
              </a:rPr>
              <a:t>налогового органа;</a:t>
            </a:r>
          </a:p>
          <a:p>
            <a:pPr marL="171450" indent="-171450" algn="ctr">
              <a:buFontTx/>
              <a:buChar char="-"/>
            </a:pPr>
            <a:r>
              <a:rPr lang="ru-RU" sz="1400" dirty="0">
                <a:solidFill>
                  <a:schemeClr val="bg1"/>
                </a:solidFill>
              </a:rPr>
              <a:t>основания, по которым </a:t>
            </a:r>
            <a:r>
              <a:rPr lang="ru-RU" sz="1400" dirty="0" smtClean="0">
                <a:solidFill>
                  <a:schemeClr val="bg1"/>
                </a:solidFill>
              </a:rPr>
              <a:t>налогоплательщик </a:t>
            </a:r>
            <a:r>
              <a:rPr lang="ru-RU" sz="1400" dirty="0">
                <a:solidFill>
                  <a:schemeClr val="bg1"/>
                </a:solidFill>
              </a:rPr>
              <a:t>считает, что его права нарушены;</a:t>
            </a:r>
          </a:p>
          <a:p>
            <a:pPr marL="171450" indent="-171450" algn="ctr">
              <a:buFontTx/>
              <a:buChar char="-"/>
            </a:pPr>
            <a:r>
              <a:rPr lang="ru-RU" sz="1400" dirty="0">
                <a:solidFill>
                  <a:schemeClr val="bg1"/>
                </a:solidFill>
              </a:rPr>
              <a:t>требования лица, подающего </a:t>
            </a:r>
            <a:r>
              <a:rPr lang="ru-RU" sz="1400" dirty="0" smtClean="0">
                <a:solidFill>
                  <a:schemeClr val="bg1"/>
                </a:solidFill>
              </a:rPr>
              <a:t>жалобу</a:t>
            </a:r>
            <a:endParaRPr lang="ru-RU" sz="1400" dirty="0">
              <a:solidFill>
                <a:schemeClr val="bg1"/>
              </a:solidFill>
            </a:endParaRPr>
          </a:p>
          <a:p>
            <a:pPr marL="171450" indent="-171450" algn="ctr">
              <a:buFontTx/>
              <a:buChar char="-"/>
            </a:pPr>
            <a:r>
              <a:rPr lang="ru-RU" sz="1400" dirty="0">
                <a:solidFill>
                  <a:schemeClr val="bg1"/>
                </a:solidFill>
              </a:rPr>
              <a:t>способ получения решения по жалобе</a:t>
            </a:r>
          </a:p>
          <a:p>
            <a:pPr marL="171450" indent="-171450" algn="ctr">
              <a:buFontTx/>
              <a:buChar char="-"/>
            </a:pPr>
            <a:endParaRPr lang="ru-RU" sz="1200" dirty="0">
              <a:solidFill>
                <a:schemeClr val="tx1"/>
              </a:solidFill>
            </a:endParaRPr>
          </a:p>
          <a:p>
            <a:pPr marL="171450" indent="-171450" algn="ctr">
              <a:buFontTx/>
              <a:buChar char="-"/>
            </a:pPr>
            <a:endParaRPr lang="ru-RU" sz="1200" dirty="0">
              <a:solidFill>
                <a:schemeClr val="tx1"/>
              </a:solidFill>
            </a:endParaRP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086475" y="2276477"/>
            <a:ext cx="0" cy="473442"/>
          </a:xfrm>
          <a:prstGeom prst="straightConnector1">
            <a:avLst/>
          </a:prstGeom>
          <a:ln w="63500">
            <a:tailEnd type="arrow"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726587" y="1704977"/>
            <a:ext cx="1359638" cy="844917"/>
          </a:xfrm>
          <a:prstGeom prst="straightConnector1">
            <a:avLst/>
          </a:prstGeom>
          <a:ln w="127000">
            <a:tailEnd type="arrow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94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Количество рассмотренных и удовлетворённых жалоб за  2020г.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391886" y="1083005"/>
            <a:ext cx="10609490" cy="540034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D756-4916-40E7-8A77-5F85CA1AD3D2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704384"/>
              </p:ext>
            </p:extLst>
          </p:nvPr>
        </p:nvGraphicFramePr>
        <p:xfrm>
          <a:off x="381000" y="3863975"/>
          <a:ext cx="4514850" cy="266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359786"/>
              </p:ext>
            </p:extLst>
          </p:nvPr>
        </p:nvGraphicFramePr>
        <p:xfrm>
          <a:off x="6410325" y="3902076"/>
          <a:ext cx="5114925" cy="2679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240787"/>
              </p:ext>
            </p:extLst>
          </p:nvPr>
        </p:nvGraphicFramePr>
        <p:xfrm>
          <a:off x="3133725" y="1244601"/>
          <a:ext cx="5114925" cy="2679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6412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60BBAC-D3F7-4718-9183-77AD0745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ОСНОВНЫЕ ПРИЧНЫ ПОДАЧИ ЖАЛОБ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>
            <a:gsLst>
              <a:gs pos="1300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7191BE3-E774-4AD8-BA7B-CA499058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D756-4916-40E7-8A77-5F85CA1AD3D2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726587" y="209269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8725" y="1609725"/>
            <a:ext cx="9820275" cy="5524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Несогласие с решением налогового органа по существу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8725" y="2549894"/>
            <a:ext cx="9820275" cy="5524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Несогласие с решением налогового органа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процедурным вопросам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85860" y="3348036"/>
            <a:ext cx="9820275" cy="5524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Просьба о применении смягчающих ответственность  обстоятельств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5859" y="4186236"/>
            <a:ext cx="9820275" cy="5524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Несогласие с иными актами о взыскании налогов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5858" y="5062536"/>
            <a:ext cx="9820275" cy="5524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Несогласие с действиями  налогового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органа, проводимыми в ходе контрольных мероприятий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38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УФНС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Презентация1" id="{21956C80-B3EC-44F0-A05B-361BCBA90925}" vid="{D9C7E3D0-E71E-4651-A0E9-47C5C0DBAF9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2207</TotalTime>
  <Words>406</Words>
  <Application>Microsoft Office PowerPoint</Application>
  <PresentationFormat>Произвольный</PresentationFormat>
  <Paragraphs>69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Шаблон УФНС</vt:lpstr>
      <vt:lpstr>Презентация PowerPoint</vt:lpstr>
      <vt:lpstr>Срок подачи жалобы в соответствии с НК РФ</vt:lpstr>
      <vt:lpstr>Срок подачи жалобы в соответствии с КОАП РФ</vt:lpstr>
      <vt:lpstr>Срок подачи жалобы в соответствии с ФЗ «О ГОСУДАРСТВЕННОЙ РЕГИСТРАЦИИ ЮРИДИЧЕСКИХ ЛИЦ И ИНДИВИДУАЛЬНЫХ ПРЕДПРИНИМАТЕЛЕЙ» (Закон № 129-ФЗ) </vt:lpstr>
      <vt:lpstr>Форма и содержание жалобы в соответствии с НК РФ</vt:lpstr>
      <vt:lpstr>Количество рассмотренных и удовлетворённых жалоб за  2020г.</vt:lpstr>
      <vt:lpstr>ОСНОВНЫЕ ПРИЧНЫ ПОДАЧИ ЖАЛОБ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Чиканов Станислав Николаевич</dc:creator>
  <cp:lastModifiedBy>Долгова Оксана Алексеевна</cp:lastModifiedBy>
  <cp:revision>149</cp:revision>
  <cp:lastPrinted>2019-11-27T04:46:54Z</cp:lastPrinted>
  <dcterms:created xsi:type="dcterms:W3CDTF">2018-02-07T07:55:02Z</dcterms:created>
  <dcterms:modified xsi:type="dcterms:W3CDTF">2021-02-24T07:57:30Z</dcterms:modified>
</cp:coreProperties>
</file>