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712" r:id="rId3"/>
    <p:sldMasterId id="2147483725" r:id="rId4"/>
  </p:sldMasterIdLst>
  <p:notesMasterIdLst>
    <p:notesMasterId r:id="rId14"/>
  </p:notesMasterIdLst>
  <p:sldIdLst>
    <p:sldId id="277" r:id="rId5"/>
    <p:sldId id="279" r:id="rId6"/>
    <p:sldId id="284" r:id="rId7"/>
    <p:sldId id="283" r:id="rId8"/>
    <p:sldId id="280" r:id="rId9"/>
    <p:sldId id="266" r:id="rId10"/>
    <p:sldId id="281" r:id="rId11"/>
    <p:sldId id="282" r:id="rId12"/>
    <p:sldId id="276" r:id="rId13"/>
  </p:sldIdLst>
  <p:sldSz cx="9144000" cy="6858000" type="screen4x3"/>
  <p:notesSz cx="6858000" cy="9144000"/>
  <p:defaultTextStyle>
    <a:defPPr>
      <a:defRPr lang="ru-RU"/>
    </a:defPPr>
    <a:lvl1pPr marL="0" algn="l" defTabSz="913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572" algn="l" defTabSz="913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147" algn="l" defTabSz="913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713" algn="l" defTabSz="913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6289" algn="l" defTabSz="913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2860" algn="l" defTabSz="913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9431" algn="l" defTabSz="913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6003" algn="l" defTabSz="913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2577" algn="l" defTabSz="9131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4660"/>
  </p:normalViewPr>
  <p:slideViewPr>
    <p:cSldViewPr>
      <p:cViewPr>
        <p:scale>
          <a:sx n="100" d="100"/>
          <a:sy n="100" d="100"/>
        </p:scale>
        <p:origin x="-1116" y="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AF843-437C-431D-856C-97013763BDFA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2F8A9-485D-42C8-A958-10453ACEE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382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1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572" algn="l" defTabSz="9131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147" algn="l" defTabSz="9131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713" algn="l" defTabSz="9131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6289" algn="l" defTabSz="9131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2860" algn="l" defTabSz="9131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9431" algn="l" defTabSz="9131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6003" algn="l" defTabSz="9131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2577" algn="l" defTabSz="9131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7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80" y="1452"/>
            <a:ext cx="9142920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14"/>
            <a:ext cx="7772400" cy="1470025"/>
          </a:xfrm>
        </p:spPr>
        <p:txBody>
          <a:bodyPr>
            <a:normAutofit/>
          </a:bodyPr>
          <a:lstStyle>
            <a:lvl1pPr>
              <a:defRPr sz="43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+mj-lt"/>
              </a:defRPr>
            </a:lvl1pPr>
            <a:lvl2pPr marL="396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93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90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86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83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803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7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73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175129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80" y="1441"/>
            <a:ext cx="914292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5926108" y="5127303"/>
            <a:ext cx="924334" cy="37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549" tIns="34775" rIns="69549" bIns="34775"/>
          <a:lstStyle/>
          <a:p>
            <a:pPr defTabSz="793448">
              <a:defRPr/>
            </a:pPr>
            <a:endParaRPr lang="ru-RU" sz="16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606887"/>
            <a:ext cx="7320689" cy="4829253"/>
          </a:xfrm>
        </p:spPr>
        <p:txBody>
          <a:bodyPr/>
          <a:lstStyle>
            <a:lvl1pPr marL="276542" indent="0">
              <a:buFontTx/>
              <a:buNone/>
              <a:defRPr b="1">
                <a:latin typeface="+mj-lt"/>
              </a:defRPr>
            </a:lvl1pPr>
            <a:lvl2pPr marL="274125" indent="2419">
              <a:defRPr>
                <a:latin typeface="+mj-lt"/>
              </a:defRPr>
            </a:lvl2pPr>
            <a:lvl3pPr marL="478210" indent="-198047">
              <a:tabLst/>
              <a:defRPr>
                <a:latin typeface="+mj-lt"/>
              </a:defRPr>
            </a:lvl3pPr>
            <a:lvl4pPr marL="0" indent="274125">
              <a:lnSpc>
                <a:spcPts val="1370"/>
              </a:lnSpc>
              <a:spcBef>
                <a:spcPts val="305"/>
              </a:spcBef>
              <a:defRPr>
                <a:latin typeface="+mj-lt"/>
              </a:defRPr>
            </a:lvl4pPr>
            <a:lvl5pPr>
              <a:lnSpc>
                <a:spcPts val="1370"/>
              </a:lnSpc>
              <a:spcBef>
                <a:spcPts val="305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85"/>
            <a:ext cx="7337192" cy="1105803"/>
          </a:xfrm>
        </p:spPr>
        <p:txBody>
          <a:bodyPr/>
          <a:lstStyle>
            <a:lvl1pPr marL="0" marR="0" indent="0" defTabSz="7934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1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90FC06-8802-42B7-A49A-60510B473AC7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7279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" y="0"/>
            <a:ext cx="9142921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606887"/>
            <a:ext cx="7320689" cy="4829253"/>
          </a:xfrm>
        </p:spPr>
        <p:txBody>
          <a:bodyPr/>
          <a:lstStyle>
            <a:lvl1pPr marL="276542" indent="0">
              <a:buFontTx/>
              <a:buNone/>
              <a:defRPr b="1">
                <a:latin typeface="+mj-lt"/>
              </a:defRPr>
            </a:lvl1pPr>
            <a:lvl2pPr marL="276542" indent="0">
              <a:defRPr>
                <a:latin typeface="+mj-lt"/>
              </a:defRPr>
            </a:lvl2pPr>
            <a:lvl3pPr marL="478210" indent="-198047">
              <a:defRPr>
                <a:latin typeface="+mj-lt"/>
              </a:defRPr>
            </a:lvl3pPr>
            <a:lvl4pPr marL="0" indent="274125">
              <a:defRPr>
                <a:latin typeface="+mj-lt"/>
              </a:defRPr>
            </a:lvl4pPr>
            <a:lvl5pPr marL="109167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85"/>
            <a:ext cx="7337901" cy="1105803"/>
          </a:xfrm>
        </p:spPr>
        <p:txBody>
          <a:bodyPr/>
          <a:lstStyle>
            <a:lvl1pPr marL="0" marR="0" indent="0" defTabSz="7934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1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8A5981-D5A5-48A8-8E28-61782A2E7146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3031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" y="0"/>
            <a:ext cx="9142921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2" y="1012512"/>
            <a:ext cx="7320689" cy="2024631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3429723"/>
            <a:ext cx="7320689" cy="300640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9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7934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9017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8689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836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8034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7706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7378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88EE3CA-FA4C-48B7-A14A-DC012BB41993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387837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80" y="1441"/>
            <a:ext cx="914292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7" y="1606872"/>
            <a:ext cx="3620764" cy="469579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7" y="1606872"/>
            <a:ext cx="3644897" cy="469579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F6FD590-750A-4CC0-9E7E-84E25BED138A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25982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8" y="1606872"/>
            <a:ext cx="3674753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6726" indent="0">
              <a:buNone/>
              <a:defRPr sz="1800" b="1"/>
            </a:lvl2pPr>
            <a:lvl3pPr marL="793448" indent="0">
              <a:buNone/>
              <a:defRPr sz="1600" b="1"/>
            </a:lvl3pPr>
            <a:lvl4pPr marL="1190172" indent="0">
              <a:buNone/>
              <a:defRPr sz="1400" b="1"/>
            </a:lvl4pPr>
            <a:lvl5pPr marL="1586894" indent="0">
              <a:buNone/>
              <a:defRPr sz="1400" b="1"/>
            </a:lvl5pPr>
            <a:lvl6pPr marL="1983615" indent="0">
              <a:buNone/>
              <a:defRPr sz="1400" b="1"/>
            </a:lvl6pPr>
            <a:lvl7pPr marL="2380341" indent="0">
              <a:buNone/>
              <a:defRPr sz="1400" b="1"/>
            </a:lvl7pPr>
            <a:lvl8pPr marL="2777063" indent="0">
              <a:buNone/>
              <a:defRPr sz="1400" b="1"/>
            </a:lvl8pPr>
            <a:lvl9pPr marL="3173785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8" y="2174876"/>
            <a:ext cx="3674753" cy="42612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7" y="1606872"/>
            <a:ext cx="3587825" cy="56800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6726" indent="0">
              <a:buNone/>
              <a:defRPr sz="1800" b="1"/>
            </a:lvl2pPr>
            <a:lvl3pPr marL="793448" indent="0">
              <a:buNone/>
              <a:defRPr sz="1600" b="1"/>
            </a:lvl3pPr>
            <a:lvl4pPr marL="1190172" indent="0">
              <a:buNone/>
              <a:defRPr sz="1400" b="1"/>
            </a:lvl4pPr>
            <a:lvl5pPr marL="1586894" indent="0">
              <a:buNone/>
              <a:defRPr sz="1400" b="1"/>
            </a:lvl5pPr>
            <a:lvl6pPr marL="1983615" indent="0">
              <a:buNone/>
              <a:defRPr sz="1400" b="1"/>
            </a:lvl6pPr>
            <a:lvl7pPr marL="2380341" indent="0">
              <a:buNone/>
              <a:defRPr sz="1400" b="1"/>
            </a:lvl7pPr>
            <a:lvl8pPr marL="2777063" indent="0">
              <a:buNone/>
              <a:defRPr sz="1400" b="1"/>
            </a:lvl8pPr>
            <a:lvl9pPr marL="3173785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7" y="2188097"/>
            <a:ext cx="3587825" cy="424802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1246-C6F1-432D-A1B7-DB84FF2016BF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183067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80" y="1441"/>
            <a:ext cx="914292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4ED34D-149F-4CC8-A133-532394DF0652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419359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0527" y="5873143"/>
            <a:ext cx="567991" cy="650812"/>
          </a:xfrm>
        </p:spPr>
        <p:txBody>
          <a:bodyPr/>
          <a:lstStyle>
            <a:lvl1pPr>
              <a:defRPr/>
            </a:lvl1pPr>
          </a:lstStyle>
          <a:p>
            <a:fld id="{EC48EBF6-3076-4977-A2DB-FE808DA78E8C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97321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1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200"/>
            </a:lvl1pPr>
            <a:lvl2pPr marL="396726" indent="0">
              <a:buNone/>
              <a:defRPr sz="1100"/>
            </a:lvl2pPr>
            <a:lvl3pPr marL="793448" indent="0">
              <a:buNone/>
              <a:defRPr sz="800"/>
            </a:lvl3pPr>
            <a:lvl4pPr marL="1190172" indent="0">
              <a:buNone/>
              <a:defRPr sz="800"/>
            </a:lvl4pPr>
            <a:lvl5pPr marL="1586894" indent="0">
              <a:buNone/>
              <a:defRPr sz="800"/>
            </a:lvl5pPr>
            <a:lvl6pPr marL="1983615" indent="0">
              <a:buNone/>
              <a:defRPr sz="800"/>
            </a:lvl6pPr>
            <a:lvl7pPr marL="2380341" indent="0">
              <a:buNone/>
              <a:defRPr sz="800"/>
            </a:lvl7pPr>
            <a:lvl8pPr marL="2777063" indent="0">
              <a:buNone/>
              <a:defRPr sz="800"/>
            </a:lvl8pPr>
            <a:lvl9pPr marL="3173785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A7CB4B-FA96-4B37-AADE-B7EF19BF75BF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880893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lIns="79344" tIns="39672" rIns="79344" bIns="39672" rtlCol="0">
            <a:normAutofit/>
          </a:bodyPr>
          <a:lstStyle>
            <a:lvl1pPr marL="0" indent="0">
              <a:buNone/>
              <a:defRPr sz="2800"/>
            </a:lvl1pPr>
            <a:lvl2pPr marL="396726" indent="0">
              <a:buNone/>
              <a:defRPr sz="2400"/>
            </a:lvl2pPr>
            <a:lvl3pPr marL="793448" indent="0">
              <a:buNone/>
              <a:defRPr sz="2100"/>
            </a:lvl3pPr>
            <a:lvl4pPr marL="1190172" indent="0">
              <a:buNone/>
              <a:defRPr sz="1800"/>
            </a:lvl4pPr>
            <a:lvl5pPr marL="1586894" indent="0">
              <a:buNone/>
              <a:defRPr sz="1800"/>
            </a:lvl5pPr>
            <a:lvl6pPr marL="1983615" indent="0">
              <a:buNone/>
              <a:defRPr sz="1800"/>
            </a:lvl6pPr>
            <a:lvl7pPr marL="2380341" indent="0">
              <a:buNone/>
              <a:defRPr sz="1800"/>
            </a:lvl7pPr>
            <a:lvl8pPr marL="2777063" indent="0">
              <a:buNone/>
              <a:defRPr sz="1800"/>
            </a:lvl8pPr>
            <a:lvl9pPr marL="3173785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7"/>
            <a:ext cx="5486400" cy="804863"/>
          </a:xfrm>
        </p:spPr>
        <p:txBody>
          <a:bodyPr/>
          <a:lstStyle>
            <a:lvl1pPr marL="0" indent="0">
              <a:buNone/>
              <a:defRPr sz="1200"/>
            </a:lvl1pPr>
            <a:lvl2pPr marL="396726" indent="0">
              <a:buNone/>
              <a:defRPr sz="1100"/>
            </a:lvl2pPr>
            <a:lvl3pPr marL="793448" indent="0">
              <a:buNone/>
              <a:defRPr sz="800"/>
            </a:lvl3pPr>
            <a:lvl4pPr marL="1190172" indent="0">
              <a:buNone/>
              <a:defRPr sz="800"/>
            </a:lvl4pPr>
            <a:lvl5pPr marL="1586894" indent="0">
              <a:buNone/>
              <a:defRPr sz="800"/>
            </a:lvl5pPr>
            <a:lvl6pPr marL="1983615" indent="0">
              <a:buNone/>
              <a:defRPr sz="800"/>
            </a:lvl6pPr>
            <a:lvl7pPr marL="2380341" indent="0">
              <a:buNone/>
              <a:defRPr sz="800"/>
            </a:lvl7pPr>
            <a:lvl8pPr marL="2777063" indent="0">
              <a:buNone/>
              <a:defRPr sz="800"/>
            </a:lvl8pPr>
            <a:lvl9pPr marL="3173785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598EC-5D18-46C9-9FA1-683C42F3F021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727687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3D91DE-4348-4D69-AF5F-E5664696AC10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843478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74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398F55-1704-4E9A-81DD-03BDB7D678A0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161437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0"/>
            <a:ext cx="91426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93287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EC40F8-7338-40AB-96B8-9FCEEF70308A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97955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A7B5DD-30DC-4ED0-A617-4A959D8BA45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" y="0"/>
            <a:ext cx="9142643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944200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549D2E-AF0C-4291-9444-2C95FF97A80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19313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B2B66-5563-432B-9B5F-7F4A20FB4A3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6110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A7EB4-B2B9-4E93-8DE9-701CFDB1FDEB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9785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5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1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7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2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28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94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60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25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3BA101-A6A7-4895-B37E-D5C7D1F4D69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0922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BC436-E454-4749-8893-F878387DEBE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8785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D4BFDC-948C-49BC-B1B3-27A42ED1947F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1808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029207-33EA-4FB5-B168-C254E97A4532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9233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18E355-1B27-4682-9554-1752C6DB707A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7580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9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606877"/>
            <a:ext cx="7320689" cy="4829253"/>
          </a:xfrm>
        </p:spPr>
        <p:txBody>
          <a:bodyPr/>
          <a:lstStyle>
            <a:lvl1pPr marL="284153" indent="0">
              <a:buFontTx/>
              <a:buNone/>
              <a:defRPr b="1">
                <a:latin typeface="+mj-lt"/>
              </a:defRPr>
            </a:lvl1pPr>
            <a:lvl2pPr marL="284153" indent="0">
              <a:defRPr>
                <a:latin typeface="+mj-lt"/>
              </a:defRPr>
            </a:lvl2pPr>
            <a:lvl3pPr marL="491374" indent="-203498">
              <a:defRPr>
                <a:latin typeface="+mj-lt"/>
              </a:defRPr>
            </a:lvl3pPr>
            <a:lvl4pPr marL="0" indent="281671">
              <a:defRPr>
                <a:latin typeface="+mj-lt"/>
              </a:defRPr>
            </a:lvl4pPr>
            <a:lvl5pPr marL="112172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7" y="501076"/>
            <a:ext cx="7337901" cy="1105803"/>
          </a:xfrm>
        </p:spPr>
        <p:txBody>
          <a:bodyPr/>
          <a:lstStyle>
            <a:lvl1pPr marL="0" marR="0" indent="0" defTabSz="815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7863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0"/>
            <a:ext cx="91426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00737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EC40F8-7338-40AB-96B8-9FCEEF70308A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27143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A7B5DD-30DC-4ED0-A617-4A959D8BA45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" y="0"/>
            <a:ext cx="9142643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47922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5/20/2021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549D2E-AF0C-4291-9444-2C95FF97A80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629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B2B66-5563-432B-9B5F-7F4A20FB4A3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7586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A7EB4-B2B9-4E93-8DE9-701CFDB1FDEB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13550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3BA101-A6A7-4895-B37E-D5C7D1F4D691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3818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7BC436-E454-4749-8893-F878387DEBE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2072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D4BFDC-948C-49BC-B1B3-27A42ED1947F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0166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029207-33EA-4FB5-B168-C254E97A4532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7528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18E355-1B27-4682-9554-1752C6DB707A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1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8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2" y="1606877"/>
            <a:ext cx="7320689" cy="4829253"/>
          </a:xfrm>
        </p:spPr>
        <p:txBody>
          <a:bodyPr/>
          <a:lstStyle>
            <a:lvl1pPr marL="284153" indent="0">
              <a:buFontTx/>
              <a:buNone/>
              <a:defRPr b="1">
                <a:latin typeface="+mj-lt"/>
              </a:defRPr>
            </a:lvl1pPr>
            <a:lvl2pPr marL="284153" indent="0">
              <a:defRPr>
                <a:latin typeface="+mj-lt"/>
              </a:defRPr>
            </a:lvl2pPr>
            <a:lvl3pPr marL="491374" indent="-203498">
              <a:defRPr>
                <a:latin typeface="+mj-lt"/>
              </a:defRPr>
            </a:lvl3pPr>
            <a:lvl4pPr marL="0" indent="281671">
              <a:defRPr>
                <a:latin typeface="+mj-lt"/>
              </a:defRPr>
            </a:lvl4pPr>
            <a:lvl5pPr marL="112172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7" y="501076"/>
            <a:ext cx="7337901" cy="1105803"/>
          </a:xfrm>
        </p:spPr>
        <p:txBody>
          <a:bodyPr/>
          <a:lstStyle>
            <a:lvl1pPr marL="0" marR="0" indent="0" defTabSz="815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2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836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72" indent="0">
              <a:buNone/>
              <a:defRPr sz="2000" b="1"/>
            </a:lvl2pPr>
            <a:lvl3pPr marL="913147" indent="0">
              <a:buNone/>
              <a:defRPr sz="1800" b="1"/>
            </a:lvl3pPr>
            <a:lvl4pPr marL="1369713" indent="0">
              <a:buNone/>
              <a:defRPr sz="1600" b="1"/>
            </a:lvl4pPr>
            <a:lvl5pPr marL="1826289" indent="0">
              <a:buNone/>
              <a:defRPr sz="1600" b="1"/>
            </a:lvl5pPr>
            <a:lvl6pPr marL="2282860" indent="0">
              <a:buNone/>
              <a:defRPr sz="1600" b="1"/>
            </a:lvl6pPr>
            <a:lvl7pPr marL="2739431" indent="0">
              <a:buNone/>
              <a:defRPr sz="1600" b="1"/>
            </a:lvl7pPr>
            <a:lvl8pPr marL="3196003" indent="0">
              <a:buNone/>
              <a:defRPr sz="1600" b="1"/>
            </a:lvl8pPr>
            <a:lvl9pPr marL="365257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5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72" indent="0">
              <a:buNone/>
              <a:defRPr sz="2000" b="1"/>
            </a:lvl2pPr>
            <a:lvl3pPr marL="913147" indent="0">
              <a:buNone/>
              <a:defRPr sz="1800" b="1"/>
            </a:lvl3pPr>
            <a:lvl4pPr marL="1369713" indent="0">
              <a:buNone/>
              <a:defRPr sz="1600" b="1"/>
            </a:lvl4pPr>
            <a:lvl5pPr marL="1826289" indent="0">
              <a:buNone/>
              <a:defRPr sz="1600" b="1"/>
            </a:lvl5pPr>
            <a:lvl6pPr marL="2282860" indent="0">
              <a:buNone/>
              <a:defRPr sz="1600" b="1"/>
            </a:lvl6pPr>
            <a:lvl7pPr marL="2739431" indent="0">
              <a:buNone/>
              <a:defRPr sz="1600" b="1"/>
            </a:lvl7pPr>
            <a:lvl8pPr marL="3196003" indent="0">
              <a:buNone/>
              <a:defRPr sz="1600" b="1"/>
            </a:lvl8pPr>
            <a:lvl9pPr marL="3652577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572" indent="0">
              <a:buNone/>
              <a:defRPr sz="1200"/>
            </a:lvl2pPr>
            <a:lvl3pPr marL="913147" indent="0">
              <a:buNone/>
              <a:defRPr sz="1000"/>
            </a:lvl3pPr>
            <a:lvl4pPr marL="1369713" indent="0">
              <a:buNone/>
              <a:defRPr sz="900"/>
            </a:lvl4pPr>
            <a:lvl5pPr marL="1826289" indent="0">
              <a:buNone/>
              <a:defRPr sz="900"/>
            </a:lvl5pPr>
            <a:lvl6pPr marL="2282860" indent="0">
              <a:buNone/>
              <a:defRPr sz="900"/>
            </a:lvl6pPr>
            <a:lvl7pPr marL="2739431" indent="0">
              <a:buNone/>
              <a:defRPr sz="900"/>
            </a:lvl7pPr>
            <a:lvl8pPr marL="3196003" indent="0">
              <a:buNone/>
              <a:defRPr sz="900"/>
            </a:lvl8pPr>
            <a:lvl9pPr marL="365257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572" indent="0">
              <a:buNone/>
              <a:defRPr sz="2800"/>
            </a:lvl2pPr>
            <a:lvl3pPr marL="913147" indent="0">
              <a:buNone/>
              <a:defRPr sz="2400"/>
            </a:lvl3pPr>
            <a:lvl4pPr marL="1369713" indent="0">
              <a:buNone/>
              <a:defRPr sz="2000"/>
            </a:lvl4pPr>
            <a:lvl5pPr marL="1826289" indent="0">
              <a:buNone/>
              <a:defRPr sz="2000"/>
            </a:lvl5pPr>
            <a:lvl6pPr marL="2282860" indent="0">
              <a:buNone/>
              <a:defRPr sz="2000"/>
            </a:lvl6pPr>
            <a:lvl7pPr marL="2739431" indent="0">
              <a:buNone/>
              <a:defRPr sz="2000"/>
            </a:lvl7pPr>
            <a:lvl8pPr marL="3196003" indent="0">
              <a:buNone/>
              <a:defRPr sz="2000"/>
            </a:lvl8pPr>
            <a:lvl9pPr marL="3652577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7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572" indent="0">
              <a:buNone/>
              <a:defRPr sz="1200"/>
            </a:lvl2pPr>
            <a:lvl3pPr marL="913147" indent="0">
              <a:buNone/>
              <a:defRPr sz="1000"/>
            </a:lvl3pPr>
            <a:lvl4pPr marL="1369713" indent="0">
              <a:buNone/>
              <a:defRPr sz="900"/>
            </a:lvl4pPr>
            <a:lvl5pPr marL="1826289" indent="0">
              <a:buNone/>
              <a:defRPr sz="900"/>
            </a:lvl5pPr>
            <a:lvl6pPr marL="2282860" indent="0">
              <a:buNone/>
              <a:defRPr sz="900"/>
            </a:lvl6pPr>
            <a:lvl7pPr marL="2739431" indent="0">
              <a:buNone/>
              <a:defRPr sz="900"/>
            </a:lvl7pPr>
            <a:lvl8pPr marL="3196003" indent="0">
              <a:buNone/>
              <a:defRPr sz="900"/>
            </a:lvl8pPr>
            <a:lvl9pPr marL="3652577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4639"/>
            <a:ext cx="8229600" cy="1143000"/>
          </a:xfrm>
          <a:prstGeom prst="rect">
            <a:avLst/>
          </a:prstGeom>
        </p:spPr>
        <p:txBody>
          <a:bodyPr vert="horz" lIns="91312" tIns="45658" rIns="91312" bIns="4565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600201"/>
            <a:ext cx="8229600" cy="4525963"/>
          </a:xfrm>
          <a:prstGeom prst="rect">
            <a:avLst/>
          </a:prstGeom>
        </p:spPr>
        <p:txBody>
          <a:bodyPr vert="horz" lIns="91312" tIns="45658" rIns="91312" bIns="4565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312" tIns="45658" rIns="91312" bIns="456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312" tIns="45658" rIns="91312" bIns="456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312" tIns="45658" rIns="91312" bIns="456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314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430" indent="-342430" algn="l" defTabSz="91314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930" indent="-285358" algn="l" defTabSz="91314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30" indent="-228283" algn="l" defTabSz="91314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001" indent="-228283" algn="l" defTabSz="91314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571" indent="-228283" algn="l" defTabSz="91314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146" indent="-228283" algn="l" defTabSz="91314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717" indent="-228283" algn="l" defTabSz="91314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288" indent="-228283" algn="l" defTabSz="91314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861" indent="-228283" algn="l" defTabSz="91314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14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72" algn="l" defTabSz="91314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47" algn="l" defTabSz="91314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713" algn="l" defTabSz="91314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89" algn="l" defTabSz="91314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860" algn="l" defTabSz="91314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431" algn="l" defTabSz="91314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003" algn="l" defTabSz="91314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577" algn="l" defTabSz="91314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6351" y="489554"/>
            <a:ext cx="7343924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333" tIns="39667" rIns="79333" bIns="3966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6351" y="1599681"/>
            <a:ext cx="7343924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333" tIns="39667" rIns="79333" bIns="396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6768" y="6356952"/>
            <a:ext cx="2133744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333" tIns="39667" rIns="79333" bIns="39667" numCol="1" anchor="ctr" anchorCtr="0" compatLnSpc="1">
            <a:prstTxWarp prst="textNoShape">
              <a:avLst/>
            </a:prstTxWarp>
          </a:bodyPr>
          <a:lstStyle>
            <a:lvl1pPr algn="l" defTabSz="793448" fontAlgn="auto">
              <a:spcBef>
                <a:spcPts val="0"/>
              </a:spcBef>
              <a:spcAft>
                <a:spcPts val="0"/>
              </a:spcAft>
              <a:defRPr sz="11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3949" y="6356952"/>
            <a:ext cx="2896104" cy="36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333" tIns="39667" rIns="79333" bIns="39667" numCol="1" anchor="ctr" anchorCtr="0" compatLnSpc="1">
            <a:prstTxWarp prst="textNoShape">
              <a:avLst/>
            </a:prstTxWarp>
          </a:bodyPr>
          <a:lstStyle>
            <a:lvl1pPr algn="ctr" defTabSz="793448" fontAlgn="auto">
              <a:spcBef>
                <a:spcPts val="0"/>
              </a:spcBef>
              <a:spcAft>
                <a:spcPts val="0"/>
              </a:spcAft>
              <a:defRPr sz="11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324410" y="6041619"/>
            <a:ext cx="619822" cy="63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333" tIns="39667" rIns="79333" bIns="39667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1828"/>
              </a:lnSpc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defTabSz="792467" fontAlgn="base">
              <a:spcBef>
                <a:spcPct val="0"/>
              </a:spcBef>
              <a:spcAft>
                <a:spcPct val="0"/>
              </a:spcAft>
            </a:pPr>
            <a:fld id="{C4A745C1-82BB-433D-9083-0F0D430EA7F4}" type="slidenum">
              <a:rPr lang="ru-RU" smtClean="0">
                <a:solidFill>
                  <a:prstClr val="white"/>
                </a:solidFill>
                <a:cs typeface="Arial" charset="0"/>
              </a:rPr>
              <a:pPr defTabSz="792467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332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med">
    <p:fade/>
  </p:transition>
  <p:hf hdr="0" ftr="0" dt="0"/>
  <p:txStyles>
    <p:titleStyle>
      <a:lvl1pPr algn="l" defTabSz="792467" rtl="0" fontAlgn="base">
        <a:lnSpc>
          <a:spcPts val="3961"/>
        </a:lnSpc>
        <a:spcBef>
          <a:spcPct val="0"/>
        </a:spcBef>
        <a:spcAft>
          <a:spcPct val="0"/>
        </a:spcAft>
        <a:defRPr sz="3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792467" rtl="0" fontAlgn="base">
        <a:lnSpc>
          <a:spcPts val="3961"/>
        </a:lnSpc>
        <a:spcBef>
          <a:spcPct val="0"/>
        </a:spcBef>
        <a:spcAft>
          <a:spcPct val="0"/>
        </a:spcAft>
        <a:defRPr sz="3200" b="1">
          <a:solidFill>
            <a:srgbClr val="005AA9"/>
          </a:solidFill>
          <a:latin typeface="Calibri" pitchFamily="34" charset="0"/>
        </a:defRPr>
      </a:lvl2pPr>
      <a:lvl3pPr algn="l" defTabSz="792467" rtl="0" fontAlgn="base">
        <a:lnSpc>
          <a:spcPts val="3961"/>
        </a:lnSpc>
        <a:spcBef>
          <a:spcPct val="0"/>
        </a:spcBef>
        <a:spcAft>
          <a:spcPct val="0"/>
        </a:spcAft>
        <a:defRPr sz="3200" b="1">
          <a:solidFill>
            <a:srgbClr val="005AA9"/>
          </a:solidFill>
          <a:latin typeface="Calibri" pitchFamily="34" charset="0"/>
        </a:defRPr>
      </a:lvl3pPr>
      <a:lvl4pPr algn="l" defTabSz="792467" rtl="0" fontAlgn="base">
        <a:lnSpc>
          <a:spcPts val="3961"/>
        </a:lnSpc>
        <a:spcBef>
          <a:spcPct val="0"/>
        </a:spcBef>
        <a:spcAft>
          <a:spcPct val="0"/>
        </a:spcAft>
        <a:defRPr sz="3200" b="1">
          <a:solidFill>
            <a:srgbClr val="005AA9"/>
          </a:solidFill>
          <a:latin typeface="Calibri" pitchFamily="34" charset="0"/>
        </a:defRPr>
      </a:lvl4pPr>
      <a:lvl5pPr algn="l" defTabSz="792467" rtl="0" fontAlgn="base">
        <a:lnSpc>
          <a:spcPts val="3961"/>
        </a:lnSpc>
        <a:spcBef>
          <a:spcPct val="0"/>
        </a:spcBef>
        <a:spcAft>
          <a:spcPct val="0"/>
        </a:spcAft>
        <a:defRPr sz="3200" b="1">
          <a:solidFill>
            <a:srgbClr val="005AA9"/>
          </a:solidFill>
          <a:latin typeface="Calibri" pitchFamily="34" charset="0"/>
        </a:defRPr>
      </a:lvl5pPr>
      <a:lvl6pPr marL="347911" algn="l" defTabSz="792467" rtl="0" fontAlgn="base">
        <a:lnSpc>
          <a:spcPts val="3961"/>
        </a:lnSpc>
        <a:spcBef>
          <a:spcPct val="0"/>
        </a:spcBef>
        <a:spcAft>
          <a:spcPct val="0"/>
        </a:spcAft>
        <a:defRPr sz="3200" b="1">
          <a:solidFill>
            <a:srgbClr val="005AA9"/>
          </a:solidFill>
          <a:latin typeface="Calibri" pitchFamily="34" charset="0"/>
        </a:defRPr>
      </a:lvl6pPr>
      <a:lvl7pPr marL="695822" algn="l" defTabSz="792467" rtl="0" fontAlgn="base">
        <a:lnSpc>
          <a:spcPts val="3961"/>
        </a:lnSpc>
        <a:spcBef>
          <a:spcPct val="0"/>
        </a:spcBef>
        <a:spcAft>
          <a:spcPct val="0"/>
        </a:spcAft>
        <a:defRPr sz="3200" b="1">
          <a:solidFill>
            <a:srgbClr val="005AA9"/>
          </a:solidFill>
          <a:latin typeface="Calibri" pitchFamily="34" charset="0"/>
        </a:defRPr>
      </a:lvl7pPr>
      <a:lvl8pPr marL="1043735" algn="l" defTabSz="792467" rtl="0" fontAlgn="base">
        <a:lnSpc>
          <a:spcPts val="3961"/>
        </a:lnSpc>
        <a:spcBef>
          <a:spcPct val="0"/>
        </a:spcBef>
        <a:spcAft>
          <a:spcPct val="0"/>
        </a:spcAft>
        <a:defRPr sz="3200" b="1">
          <a:solidFill>
            <a:srgbClr val="005AA9"/>
          </a:solidFill>
          <a:latin typeface="Calibri" pitchFamily="34" charset="0"/>
        </a:defRPr>
      </a:lvl8pPr>
      <a:lvl9pPr marL="1391646" algn="l" defTabSz="792467" rtl="0" fontAlgn="base">
        <a:lnSpc>
          <a:spcPts val="3961"/>
        </a:lnSpc>
        <a:spcBef>
          <a:spcPct val="0"/>
        </a:spcBef>
        <a:spcAft>
          <a:spcPct val="0"/>
        </a:spcAft>
        <a:defRPr sz="3200" b="1">
          <a:solidFill>
            <a:srgbClr val="005AA9"/>
          </a:solidFill>
          <a:latin typeface="Calibri" pitchFamily="34" charset="0"/>
        </a:defRPr>
      </a:lvl9pPr>
    </p:titleStyle>
    <p:bodyStyle>
      <a:lvl1pPr marL="275430" algn="l" defTabSz="792467" rtl="0" fontAlgn="base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75430" algn="l" defTabSz="792467" rtl="0" fontAlgn="base">
        <a:spcBef>
          <a:spcPct val="20000"/>
        </a:spcBef>
        <a:spcAft>
          <a:spcPct val="0"/>
        </a:spcAft>
        <a:buFont typeface="Arial" charset="0"/>
        <a:defRPr sz="1800" kern="1200">
          <a:solidFill>
            <a:srgbClr val="504F53"/>
          </a:solidFill>
          <a:latin typeface="+mj-lt"/>
          <a:ea typeface="+mn-ea"/>
          <a:cs typeface="+mn-cs"/>
        </a:defRPr>
      </a:lvl2pPr>
      <a:lvl3pPr marL="541199" indent="-198118" algn="l" defTabSz="792467" rtl="0" fontAlgn="base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rgbClr val="504F53"/>
          </a:solidFill>
          <a:latin typeface="+mj-lt"/>
          <a:ea typeface="+mn-ea"/>
          <a:cs typeface="+mn-cs"/>
        </a:defRPr>
      </a:lvl3pPr>
      <a:lvl4pPr indent="273012" algn="just" defTabSz="792467" rtl="0" fontAlgn="base">
        <a:lnSpc>
          <a:spcPts val="1370"/>
        </a:lnSpc>
        <a:spcBef>
          <a:spcPts val="305"/>
        </a:spcBef>
        <a:spcAft>
          <a:spcPct val="0"/>
        </a:spcAft>
        <a:buFont typeface="Arial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090850" algn="l" defTabSz="792467" rtl="0" fontAlgn="base">
        <a:lnSpc>
          <a:spcPts val="1370"/>
        </a:lnSpc>
        <a:spcBef>
          <a:spcPts val="305"/>
        </a:spcBef>
        <a:spcAft>
          <a:spcPct val="0"/>
        </a:spcAft>
        <a:buFont typeface="Arial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181976" indent="-198362" algn="l" defTabSz="79344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578698" indent="-198362" algn="l" defTabSz="79344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975423" indent="-198362" algn="l" defTabSz="79344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372147" indent="-198362" algn="l" defTabSz="793448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9344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96726" algn="l" defTabSz="79344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93448" algn="l" defTabSz="79344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90172" algn="l" defTabSz="79344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86894" algn="l" defTabSz="79344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83615" algn="l" defTabSz="79344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80341" algn="l" defTabSz="79344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77063" algn="l" defTabSz="79344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73785" algn="l" defTabSz="79344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8126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8126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8126">
              <a:defRPr/>
            </a:pPr>
            <a:fld id="{32EC40F8-7338-40AB-96B8-9FCEEF70308A}" type="slidenum">
              <a:rPr lang="ru-RU" smtClean="0">
                <a:solidFill>
                  <a:prstClr val="white"/>
                </a:solidFill>
              </a:rPr>
              <a:pPr defTabSz="908126"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973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8126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8126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08126">
              <a:defRPr/>
            </a:pPr>
            <a:fld id="{32EC40F8-7338-40AB-96B8-9FCEEF70308A}" type="slidenum">
              <a:rPr lang="ru-RU" smtClean="0">
                <a:solidFill>
                  <a:prstClr val="white"/>
                </a:solidFill>
              </a:rPr>
              <a:pPr defTabSz="908126"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46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467547" y="3140968"/>
            <a:ext cx="8424936" cy="302433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  <a:cs typeface="Aharoni" pitchFamily="2" charset="-79"/>
              </a:rPr>
              <a:t>Правильность оформления расчетных документов</a:t>
            </a:r>
            <a:br>
              <a:rPr lang="ru-RU" sz="2400" dirty="0" smtClean="0">
                <a:solidFill>
                  <a:schemeClr val="bg1"/>
                </a:solidFill>
                <a:latin typeface="Calibri" panose="020F0502020204030204" pitchFamily="34" charset="0"/>
                <a:cs typeface="Aharoni" pitchFamily="2" charset="-79"/>
              </a:rPr>
            </a:br>
            <a:r>
              <a:rPr lang="en-US" sz="2400" dirty="0" smtClean="0">
                <a:solidFill>
                  <a:schemeClr val="bg1"/>
                </a:solidFill>
                <a:latin typeface="Calibri" panose="020F0502020204030204" pitchFamily="34" charset="0"/>
                <a:cs typeface="Aharoni" pitchFamily="2" charset="-79"/>
              </a:rPr>
              <a:t/>
            </a:r>
            <a:br>
              <a:rPr lang="en-US" sz="2400" dirty="0" smtClean="0">
                <a:solidFill>
                  <a:schemeClr val="bg1"/>
                </a:solidFill>
                <a:latin typeface="Calibri" panose="020F0502020204030204" pitchFamily="34" charset="0"/>
                <a:cs typeface="Aharoni" pitchFamily="2" charset="-79"/>
              </a:rPr>
            </a:br>
            <a:endParaRPr lang="ru-RU" sz="2200" b="0" dirty="0">
              <a:solidFill>
                <a:schemeClr val="bg1"/>
              </a:solidFill>
              <a:latin typeface="Trebuchet MS" panose="020B0603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829267"/>
            <a:ext cx="6401886" cy="864096"/>
          </a:xfrm>
        </p:spPr>
        <p:txBody>
          <a:bodyPr>
            <a:normAutofit fontScale="85000" lnSpcReduction="20000"/>
          </a:bodyPr>
          <a:lstStyle/>
          <a:p>
            <a:endParaRPr lang="ru-RU" sz="1200" dirty="0"/>
          </a:p>
          <a:p>
            <a:endParaRPr lang="en-US" sz="2400" dirty="0"/>
          </a:p>
          <a:p>
            <a:r>
              <a:rPr lang="ru-RU" sz="2400" dirty="0" smtClean="0">
                <a:solidFill>
                  <a:schemeClr val="bg1"/>
                </a:solidFill>
              </a:rPr>
              <a:t>Ульяновск, 2021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94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35596" y="188640"/>
            <a:ext cx="7272808" cy="216024"/>
          </a:xfrm>
        </p:spPr>
        <p:txBody>
          <a:bodyPr anchor="ctr" anchorCtr="1">
            <a:no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4400" dirty="0" smtClean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Схема взаимодействия </a:t>
            </a:r>
            <a:r>
              <a:rPr lang="ru-RU" sz="4400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  <a:t>ФНС России с УФК и ГИС ГМП </a:t>
            </a:r>
            <a:br>
              <a:rPr lang="ru-RU" sz="4400" dirty="0">
                <a:solidFill>
                  <a:srgbClr val="1F497D">
                    <a:lumMod val="75000"/>
                  </a:srgbClr>
                </a:solidFill>
                <a:latin typeface="Arial Narrow" panose="020B0606020202030204" pitchFamily="34" charset="0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2</a:t>
            </a: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849826" y="1480264"/>
            <a:ext cx="7599601" cy="4894188"/>
            <a:chOff x="2097069" y="1188334"/>
            <a:chExt cx="9538693" cy="6283363"/>
          </a:xfrm>
          <a:effectLst>
            <a:outerShdw blurRad="50800" dist="50800" dir="5400000" algn="ctr" rotWithShape="0">
              <a:schemeClr val="bg1"/>
            </a:outerShdw>
          </a:effectLst>
        </p:grpSpPr>
        <p:sp>
          <p:nvSpPr>
            <p:cNvPr id="44" name="Цилиндр 43"/>
            <p:cNvSpPr/>
            <p:nvPr/>
          </p:nvSpPr>
          <p:spPr>
            <a:xfrm>
              <a:off x="4520144" y="1895579"/>
              <a:ext cx="1227178" cy="1668340"/>
            </a:xfrm>
            <a:prstGeom prst="can">
              <a:avLst>
                <a:gd name="adj" fmla="val 35171"/>
              </a:avLst>
            </a:prstGeom>
            <a:solidFill>
              <a:srgbClr val="37609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endParaRPr lang="ru-RU" sz="1600">
                <a:solidFill>
                  <a:prstClr val="white"/>
                </a:solidFill>
              </a:endParaRPr>
            </a:p>
          </p:txBody>
        </p:sp>
        <p:sp>
          <p:nvSpPr>
            <p:cNvPr id="45" name="Цилиндр 44"/>
            <p:cNvSpPr/>
            <p:nvPr/>
          </p:nvSpPr>
          <p:spPr>
            <a:xfrm>
              <a:off x="8580351" y="3516591"/>
              <a:ext cx="1610705" cy="1653321"/>
            </a:xfrm>
            <a:prstGeom prst="can">
              <a:avLst>
                <a:gd name="adj" fmla="val 35171"/>
              </a:avLst>
            </a:prstGeom>
            <a:solidFill>
              <a:srgbClr val="B7DEE8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endParaRPr lang="ru-RU" sz="1600">
                <a:solidFill>
                  <a:prstClr val="white"/>
                </a:solidFill>
              </a:endParaRP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2915363" y="1353794"/>
              <a:ext cx="1728192" cy="3570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r>
                <a:rPr lang="ru-RU" sz="2100" b="1" dirty="0">
                  <a:solidFill>
                    <a:srgbClr val="1F497D">
                      <a:lumMod val="75000"/>
                    </a:srgbClr>
                  </a:solidFill>
                </a:rPr>
                <a:t>ФНС России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145437" y="1790897"/>
              <a:ext cx="1131642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endParaRPr lang="ru-RU" sz="1500" dirty="0" smtClean="0">
                <a:solidFill>
                  <a:srgbClr val="1F497D">
                    <a:lumMod val="75000"/>
                  </a:srgbClr>
                </a:solidFill>
              </a:endParaRPr>
            </a:p>
            <a:p>
              <a:pPr algn="ctr" defTabSz="793339">
                <a:lnSpc>
                  <a:spcPct val="80000"/>
                </a:lnSpc>
                <a:defRPr/>
              </a:pPr>
              <a:r>
                <a:rPr lang="ru-RU" sz="1500" dirty="0" smtClean="0">
                  <a:solidFill>
                    <a:srgbClr val="1F497D">
                      <a:lumMod val="75000"/>
                    </a:srgbClr>
                  </a:solidFill>
                </a:rPr>
                <a:t>Налоговые </a:t>
              </a:r>
              <a:r>
                <a:rPr lang="ru-RU" sz="1500" dirty="0">
                  <a:solidFill>
                    <a:srgbClr val="1F497D">
                      <a:lumMod val="75000"/>
                    </a:srgbClr>
                  </a:solidFill>
                </a:rPr>
                <a:t>органы</a:t>
              </a: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4432868" y="1258945"/>
              <a:ext cx="1291941" cy="6108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r>
                <a:rPr lang="ru-RU" sz="2400" dirty="0">
                  <a:solidFill>
                    <a:prstClr val="black"/>
                  </a:solidFill>
                </a:rPr>
                <a:t>ФЦОД</a:t>
              </a: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6329578" y="2923622"/>
              <a:ext cx="4254756" cy="232280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endParaRPr lang="ru-RU" sz="1600">
                <a:solidFill>
                  <a:prstClr val="white"/>
                </a:solidFill>
              </a:endParaRPr>
            </a:p>
          </p:txBody>
        </p:sp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414141"/>
                </a:clrFrom>
                <a:clrTo>
                  <a:srgbClr val="414141">
                    <a:alpha val="0"/>
                  </a:srgbClr>
                </a:clrTo>
              </a:clrChange>
              <a:extLst/>
            </a:blip>
            <a:srcRect/>
            <a:stretch>
              <a:fillRect/>
            </a:stretch>
          </p:blipFill>
          <p:spPr bwMode="auto">
            <a:xfrm>
              <a:off x="3296876" y="2581735"/>
              <a:ext cx="828765" cy="98218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51" name="Прямоугольник 50"/>
            <p:cNvSpPr/>
            <p:nvPr/>
          </p:nvSpPr>
          <p:spPr>
            <a:xfrm>
              <a:off x="2938818" y="1188334"/>
              <a:ext cx="2903314" cy="2487359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endParaRPr lang="ru-RU" sz="1600">
                <a:solidFill>
                  <a:prstClr val="white"/>
                </a:solidFill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8847753" y="3747280"/>
              <a:ext cx="1235798" cy="4269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r>
                <a:rPr lang="ru-RU" sz="2400" dirty="0">
                  <a:solidFill>
                    <a:prstClr val="black"/>
                  </a:solidFill>
                </a:rPr>
                <a:t>ГИС ГМП</a:t>
              </a:r>
            </a:p>
          </p:txBody>
        </p:sp>
        <p:cxnSp>
          <p:nvCxnSpPr>
            <p:cNvPr id="53" name="Соединительная линия уступом 52"/>
            <p:cNvCxnSpPr>
              <a:stCxn id="51" idx="1"/>
            </p:cNvCxnSpPr>
            <p:nvPr/>
          </p:nvCxnSpPr>
          <p:spPr>
            <a:xfrm rot="10800000" flipV="1">
              <a:off x="2684559" y="2432015"/>
              <a:ext cx="254258" cy="1542761"/>
            </a:xfrm>
            <a:prstGeom prst="bentConnector2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Прямоугольник 53"/>
            <p:cNvSpPr/>
            <p:nvPr/>
          </p:nvSpPr>
          <p:spPr>
            <a:xfrm rot="16200000">
              <a:off x="1459578" y="2507313"/>
              <a:ext cx="1916100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r>
                <a:rPr lang="ru-RU" sz="1500" b="1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1. </a:t>
              </a:r>
              <a:r>
                <a:rPr lang="ru-RU" sz="15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Платежный документ с УИН</a:t>
              </a:r>
            </a:p>
          </p:txBody>
        </p:sp>
        <p:cxnSp>
          <p:nvCxnSpPr>
            <p:cNvPr id="55" name="Соединительная линия уступом 54"/>
            <p:cNvCxnSpPr/>
            <p:nvPr/>
          </p:nvCxnSpPr>
          <p:spPr>
            <a:xfrm>
              <a:off x="4907341" y="6409368"/>
              <a:ext cx="1831594" cy="1"/>
            </a:xfrm>
            <a:prstGeom prst="bentConnector3">
              <a:avLst/>
            </a:prstGeom>
            <a:ln w="38100">
              <a:solidFill>
                <a:srgbClr val="00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/>
            <p:nvPr/>
          </p:nvCxnSpPr>
          <p:spPr>
            <a:xfrm flipV="1">
              <a:off x="7379978" y="5174423"/>
              <a:ext cx="0" cy="648072"/>
            </a:xfrm>
            <a:prstGeom prst="straightConnector1">
              <a:avLst/>
            </a:prstGeom>
            <a:ln w="38100">
              <a:solidFill>
                <a:srgbClr val="00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Соединительная линия уступом 56"/>
            <p:cNvCxnSpPr>
              <a:stCxn id="76" idx="1"/>
              <a:endCxn id="50" idx="2"/>
            </p:cNvCxnSpPr>
            <p:nvPr/>
          </p:nvCxnSpPr>
          <p:spPr>
            <a:xfrm rot="10800000">
              <a:off x="3711259" y="3563920"/>
              <a:ext cx="3134617" cy="1056292"/>
            </a:xfrm>
            <a:prstGeom prst="bentConnector2">
              <a:avLst/>
            </a:prstGeom>
            <a:ln w="38100">
              <a:solidFill>
                <a:srgbClr val="006600"/>
              </a:solidFill>
              <a:tailEnd type="arrow"/>
            </a:ln>
            <a:effectLst>
              <a:outerShdw blurRad="50800" dist="50800" dir="5400000" algn="ctr" rotWithShape="0">
                <a:schemeClr val="bg1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Прямоугольник 57"/>
            <p:cNvSpPr/>
            <p:nvPr/>
          </p:nvSpPr>
          <p:spPr>
            <a:xfrm>
              <a:off x="3706031" y="3891243"/>
              <a:ext cx="2033063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r>
                <a:rPr lang="ru-RU" sz="1500" b="1" dirty="0">
                  <a:solidFill>
                    <a:srgbClr val="006600"/>
                  </a:solidFill>
                </a:rPr>
                <a:t>7. </a:t>
              </a:r>
              <a:r>
                <a:rPr lang="ru-RU" sz="1500" dirty="0">
                  <a:solidFill>
                    <a:srgbClr val="006600"/>
                  </a:solidFill>
                </a:rPr>
                <a:t>Информация о зачислении денег в бюджет</a:t>
              </a: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7247031" y="5270147"/>
              <a:ext cx="2836519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r>
                <a:rPr lang="ru-RU" sz="1500" b="1" dirty="0">
                  <a:solidFill>
                    <a:srgbClr val="006600"/>
                  </a:solidFill>
                </a:rPr>
                <a:t>6. </a:t>
              </a:r>
              <a:r>
                <a:rPr lang="ru-RU" sz="1500" dirty="0">
                  <a:solidFill>
                    <a:srgbClr val="006600"/>
                  </a:solidFill>
                </a:rPr>
                <a:t>Информация о зачислении денег в бюджет</a:t>
              </a: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5146205" y="6327605"/>
              <a:ext cx="1580141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endParaRPr lang="ru-RU" sz="900" dirty="0">
                <a:solidFill>
                  <a:srgbClr val="4BACC6">
                    <a:lumMod val="50000"/>
                  </a:srgbClr>
                </a:solidFill>
              </a:endParaRP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7937929" y="1710829"/>
              <a:ext cx="1580141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endParaRPr lang="ru-RU" sz="900" dirty="0">
                <a:solidFill>
                  <a:srgbClr val="4BACC6">
                    <a:lumMod val="50000"/>
                  </a:srgbClr>
                </a:solidFill>
              </a:endParaRP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7583815" y="2387465"/>
              <a:ext cx="2236282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60000"/>
                </a:lnSpc>
                <a:defRPr/>
              </a:pPr>
              <a:endParaRPr lang="ru-RU" sz="900" dirty="0">
                <a:solidFill>
                  <a:srgbClr val="4BACC6">
                    <a:lumMod val="50000"/>
                  </a:srgbClr>
                </a:solidFill>
              </a:endParaRPr>
            </a:p>
          </p:txBody>
        </p:sp>
        <p:cxnSp>
          <p:nvCxnSpPr>
            <p:cNvPr id="63" name="Соединительная линия уступом 62"/>
            <p:cNvCxnSpPr/>
            <p:nvPr/>
          </p:nvCxnSpPr>
          <p:spPr>
            <a:xfrm flipV="1">
              <a:off x="4818906" y="5134081"/>
              <a:ext cx="5133656" cy="2132531"/>
            </a:xfrm>
            <a:prstGeom prst="bentConnector3">
              <a:avLst>
                <a:gd name="adj1" fmla="val 99927"/>
              </a:avLst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Прямоугольник 63"/>
            <p:cNvSpPr/>
            <p:nvPr/>
          </p:nvSpPr>
          <p:spPr>
            <a:xfrm>
              <a:off x="5107692" y="6631044"/>
              <a:ext cx="2236282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60000"/>
                </a:lnSpc>
                <a:defRPr/>
              </a:pPr>
              <a:endParaRPr lang="ru-RU" sz="900" dirty="0">
                <a:solidFill>
                  <a:srgbClr val="4BACC6">
                    <a:lumMod val="50000"/>
                  </a:srgbClr>
                </a:solidFill>
              </a:endParaRPr>
            </a:p>
          </p:txBody>
        </p:sp>
        <p:cxnSp>
          <p:nvCxnSpPr>
            <p:cNvPr id="65" name="Соединительная линия уступом 64"/>
            <p:cNvCxnSpPr/>
            <p:nvPr/>
          </p:nvCxnSpPr>
          <p:spPr>
            <a:xfrm rot="10800000">
              <a:off x="5708126" y="1831179"/>
              <a:ext cx="4520827" cy="1916100"/>
            </a:xfrm>
            <a:prstGeom prst="bentConnector3">
              <a:avLst>
                <a:gd name="adj1" fmla="val -11729"/>
              </a:avLst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Прямоугольник 65"/>
            <p:cNvSpPr/>
            <p:nvPr/>
          </p:nvSpPr>
          <p:spPr>
            <a:xfrm>
              <a:off x="6130944" y="1812616"/>
              <a:ext cx="4363783" cy="4845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60000"/>
                </a:lnSpc>
                <a:defRPr/>
              </a:pPr>
              <a:r>
                <a:rPr lang="ru-RU" sz="1500" b="1" dirty="0">
                  <a:solidFill>
                    <a:srgbClr val="C00000"/>
                  </a:solidFill>
                </a:rPr>
                <a:t>4. </a:t>
              </a:r>
              <a:r>
                <a:rPr lang="ru-RU" sz="1500" dirty="0">
                  <a:solidFill>
                    <a:srgbClr val="C00000"/>
                  </a:solidFill>
                </a:rPr>
                <a:t>Извещение о приеме к исполнению платежа</a:t>
              </a:r>
            </a:p>
          </p:txBody>
        </p:sp>
        <p:cxnSp>
          <p:nvCxnSpPr>
            <p:cNvPr id="67" name="Соединительная линия уступом 66"/>
            <p:cNvCxnSpPr/>
            <p:nvPr/>
          </p:nvCxnSpPr>
          <p:spPr>
            <a:xfrm rot="16200000" flipH="1">
              <a:off x="2312206" y="5715772"/>
              <a:ext cx="1569854" cy="825147"/>
            </a:xfrm>
            <a:prstGeom prst="bentConnector3">
              <a:avLst>
                <a:gd name="adj1" fmla="val 99926"/>
              </a:avLst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Прямоугольник 67"/>
            <p:cNvSpPr/>
            <p:nvPr/>
          </p:nvSpPr>
          <p:spPr>
            <a:xfrm rot="16200000">
              <a:off x="1606220" y="6053641"/>
              <a:ext cx="1826823" cy="50727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r>
                <a:rPr lang="ru-RU" sz="1500" b="1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2. </a:t>
              </a:r>
              <a:r>
                <a:rPr lang="ru-RU" sz="15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Деньги</a:t>
              </a:r>
            </a:p>
          </p:txBody>
        </p:sp>
        <p:sp>
          <p:nvSpPr>
            <p:cNvPr id="69" name="Выгнутая влево стрелка 68"/>
            <p:cNvSpPr/>
            <p:nvPr/>
          </p:nvSpPr>
          <p:spPr>
            <a:xfrm rot="10800000">
              <a:off x="4422142" y="2144694"/>
              <a:ext cx="6533071" cy="5083336"/>
            </a:xfrm>
            <a:prstGeom prst="curvedRightArrow">
              <a:avLst>
                <a:gd name="adj1" fmla="val 2131"/>
                <a:gd name="adj2" fmla="val 6143"/>
                <a:gd name="adj3" fmla="val 8209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C00000">
                  <a:alpha val="34000"/>
                </a:srgb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endParaRPr lang="ru-RU" sz="1600">
                <a:solidFill>
                  <a:prstClr val="black"/>
                </a:solidFill>
              </a:endParaRPr>
            </a:p>
          </p:txBody>
        </p:sp>
        <p:sp>
          <p:nvSpPr>
            <p:cNvPr id="70" name="Выгнутая влево стрелка 69"/>
            <p:cNvSpPr/>
            <p:nvPr/>
          </p:nvSpPr>
          <p:spPr>
            <a:xfrm rot="10800000">
              <a:off x="4221513" y="2880690"/>
              <a:ext cx="3181149" cy="3613028"/>
            </a:xfrm>
            <a:prstGeom prst="curvedRightArrow">
              <a:avLst>
                <a:gd name="adj1" fmla="val 2613"/>
                <a:gd name="adj2" fmla="val 13073"/>
                <a:gd name="adj3" fmla="val 21012"/>
              </a:avLst>
            </a:prstGeom>
            <a:solidFill>
              <a:srgbClr val="CCCC00"/>
            </a:solidFill>
            <a:ln>
              <a:solidFill>
                <a:srgbClr val="006600">
                  <a:alpha val="34000"/>
                </a:srgb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endParaRPr lang="ru-RU" sz="1600">
                <a:solidFill>
                  <a:prstClr val="black"/>
                </a:solidFill>
              </a:endParaRP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4957597" y="6396010"/>
              <a:ext cx="1731080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r>
                <a:rPr lang="ru-RU" sz="1500" b="1" dirty="0">
                  <a:solidFill>
                    <a:srgbClr val="006600"/>
                  </a:solidFill>
                </a:rPr>
                <a:t>5. </a:t>
              </a:r>
              <a:r>
                <a:rPr lang="ru-RU" sz="1500" dirty="0">
                  <a:solidFill>
                    <a:srgbClr val="006600"/>
                  </a:solidFill>
                </a:rPr>
                <a:t>Перечисление денег в бюджет</a:t>
              </a: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0095355" y="3913401"/>
              <a:ext cx="1540407" cy="10198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r>
                <a:rPr lang="ru-RU" sz="2400" b="1" dirty="0">
                  <a:solidFill>
                    <a:srgbClr val="C00000"/>
                  </a:solidFill>
                </a:rPr>
                <a:t>до 20-ти минут</a:t>
              </a: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5474105" y="4071266"/>
              <a:ext cx="1580141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r>
                <a:rPr lang="ru-RU" sz="2700" b="1" dirty="0">
                  <a:solidFill>
                    <a:srgbClr val="006600"/>
                  </a:solidFill>
                </a:rPr>
                <a:t>до 5-ти </a:t>
              </a:r>
            </a:p>
            <a:p>
              <a:pPr algn="ctr" defTabSz="793339">
                <a:lnSpc>
                  <a:spcPct val="80000"/>
                </a:lnSpc>
                <a:defRPr/>
              </a:pPr>
              <a:r>
                <a:rPr lang="ru-RU" sz="2700" b="1" dirty="0">
                  <a:solidFill>
                    <a:srgbClr val="006600"/>
                  </a:solidFill>
                </a:rPr>
                <a:t>дней</a:t>
              </a:r>
            </a:p>
          </p:txBody>
        </p:sp>
        <p:pic>
          <p:nvPicPr>
            <p:cNvPr id="74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/>
            </a:blip>
            <a:srcRect/>
            <a:stretch>
              <a:fillRect/>
            </a:stretch>
          </p:blipFill>
          <p:spPr bwMode="auto">
            <a:xfrm>
              <a:off x="3509703" y="5842897"/>
              <a:ext cx="1550492" cy="162880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75" name="Прямоугольник 74"/>
            <p:cNvSpPr/>
            <p:nvPr/>
          </p:nvSpPr>
          <p:spPr>
            <a:xfrm>
              <a:off x="3496218" y="5981743"/>
              <a:ext cx="1728192" cy="3570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r>
                <a:rPr lang="ru-RU" b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БАНК</a:t>
              </a:r>
            </a:p>
          </p:txBody>
        </p:sp>
        <p:pic>
          <p:nvPicPr>
            <p:cNvPr id="76" name="Picture 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404040"/>
                </a:clrFrom>
                <a:clrTo>
                  <a:srgbClr val="404040">
                    <a:alpha val="0"/>
                  </a:srgbClr>
                </a:clrTo>
              </a:clrChange>
              <a:extLst/>
            </a:blip>
            <a:srcRect/>
            <a:stretch>
              <a:fillRect/>
            </a:stretch>
          </p:blipFill>
          <p:spPr bwMode="auto">
            <a:xfrm>
              <a:off x="6845875" y="4038038"/>
              <a:ext cx="1172027" cy="116434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77" name="Прямоугольник 76"/>
            <p:cNvSpPr/>
            <p:nvPr/>
          </p:nvSpPr>
          <p:spPr>
            <a:xfrm>
              <a:off x="6695902" y="3518016"/>
              <a:ext cx="1368152" cy="6411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lnSpc>
                  <a:spcPct val="80000"/>
                </a:lnSpc>
                <a:defRPr/>
              </a:pPr>
              <a:r>
                <a:rPr lang="ru-RU" sz="2400" dirty="0">
                  <a:solidFill>
                    <a:prstClr val="black"/>
                  </a:solidFill>
                </a:rPr>
                <a:t>УФК</a:t>
              </a: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6331004" y="3072826"/>
              <a:ext cx="3663927" cy="3570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793339">
                <a:defRPr/>
              </a:pPr>
              <a:r>
                <a:rPr lang="ru-RU" sz="21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Федеральное казначейство</a:t>
              </a:r>
            </a:p>
          </p:txBody>
        </p:sp>
        <p:pic>
          <p:nvPicPr>
            <p:cNvPr id="79" name="Picture 3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/>
            </a:blip>
            <a:srcRect/>
            <a:stretch>
              <a:fillRect/>
            </a:stretch>
          </p:blipFill>
          <p:spPr bwMode="auto">
            <a:xfrm>
              <a:off x="6636076" y="5916264"/>
              <a:ext cx="1517474" cy="132602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80" name="Прямоугольник 79"/>
            <p:cNvSpPr/>
            <p:nvPr/>
          </p:nvSpPr>
          <p:spPr>
            <a:xfrm>
              <a:off x="6543536" y="5958544"/>
              <a:ext cx="2008377" cy="3570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93339">
                <a:defRPr/>
              </a:pPr>
              <a:r>
                <a:rPr lang="ru-RU" b="1" dirty="0">
                  <a:solidFill>
                    <a:prstClr val="black">
                      <a:lumMod val="95000"/>
                      <a:lumOff val="5000"/>
                    </a:prstClr>
                  </a:solidFill>
                </a:rPr>
                <a:t>ТУ Банка России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27498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35596" y="188640"/>
            <a:ext cx="7272808" cy="216024"/>
          </a:xfrm>
        </p:spPr>
        <p:txBody>
          <a:bodyPr anchor="ctr" anchorCtr="1">
            <a:no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Изменение реквизитов УФК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3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96752"/>
            <a:ext cx="5040560" cy="533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457849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746070"/>
              </p:ext>
            </p:extLst>
          </p:nvPr>
        </p:nvGraphicFramePr>
        <p:xfrm>
          <a:off x="755578" y="922299"/>
          <a:ext cx="7560841" cy="5443551"/>
        </p:xfrm>
        <a:graphic>
          <a:graphicData uri="http://schemas.openxmlformats.org/drawingml/2006/table">
            <a:tbl>
              <a:tblPr/>
              <a:tblGrid>
                <a:gridCol w="718614"/>
                <a:gridCol w="106907"/>
                <a:gridCol w="531701"/>
                <a:gridCol w="547378"/>
                <a:gridCol w="547378"/>
                <a:gridCol w="627206"/>
                <a:gridCol w="547378"/>
                <a:gridCol w="547378"/>
                <a:gridCol w="547378"/>
                <a:gridCol w="547378"/>
                <a:gridCol w="547378"/>
                <a:gridCol w="547378"/>
                <a:gridCol w="547378"/>
                <a:gridCol w="650011"/>
              </a:tblGrid>
              <a:tr h="1633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401060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27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в банк плат.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Списано со сч. плат.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364"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64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ПЛАТЕЖНОЕ ПОРУЧЕНИЕ №  </a:t>
                      </a: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079">
                <a:tc gridSpan="2"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платежа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6079">
                <a:tc gridSpan="2"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36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1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36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прописью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908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ИНН        (60)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КПП      (102)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21">
                <a:tc rowSpan="2" gridSpan="7"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043"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Сч. №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marL="0" marR="0" indent="0" algn="l" defTabSz="7934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40102810645370000061 </a:t>
                      </a:r>
                      <a:r>
                        <a:rPr lang="ru-RU" sz="1050" b="1" i="0" u="sng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казначейский</a:t>
                      </a:r>
                    </a:p>
                    <a:p>
                      <a:pPr marL="0" marR="0" indent="0" algn="l" defTabSz="7934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</a:t>
                      </a:r>
                      <a:r>
                        <a:rPr lang="ru-RU" sz="1050" b="1" i="0" u="sng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8053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Плательщик             (8)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275">
                <a:tc rowSpan="2" gridSpan="7"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БИК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017308101                       </a:t>
                      </a:r>
                      <a:r>
                        <a:rPr lang="ru-RU" sz="1050" b="1" i="0" u="sng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БИК</a:t>
                      </a:r>
                      <a:r>
                        <a:rPr lang="ru-RU" sz="1050" b="1" i="0" u="sng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ТОФК</a:t>
                      </a:r>
                      <a:endParaRPr lang="ru-RU" sz="1050" b="1" i="0" u="sng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21"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Сч. №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</a:p>
                    <a:p>
                      <a:pPr algn="l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03212643000000016800 </a:t>
                      </a:r>
                      <a:r>
                        <a:rPr lang="ru-RU" sz="1050" b="1" i="0" u="sng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Казначейский</a:t>
                      </a:r>
                      <a:r>
                        <a:rPr lang="ru-RU" sz="1050" b="1" i="0" u="sng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счет</a:t>
                      </a:r>
                      <a:endParaRPr lang="ru-RU" sz="1050" b="1" i="0" u="sng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4865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Банк плательщика               (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364">
                <a:tc rowSpan="2" gridSpan="7"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БИК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21"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Сч. №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364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Банк получателя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364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ИНН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(61)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КПП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(103)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Сч. №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321">
                <a:tc rowSpan="3" gridSpan="7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364"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оп.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плат.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364"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Наз. пл.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Очер. плат.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364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Получатель (16)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Рез. поле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994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(104)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(105)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(106)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(107)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(108)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(109)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(110)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364">
                <a:tc gridSpan="14"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364">
                <a:tc gridSpan="14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Назначение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платежа (24)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908"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35596" y="188640"/>
            <a:ext cx="7272808" cy="216024"/>
          </a:xfrm>
        </p:spPr>
        <p:txBody>
          <a:bodyPr anchor="ctr" anchorCtr="1">
            <a:no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Образец заполнения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5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558158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001769"/>
              </p:ext>
            </p:extLst>
          </p:nvPr>
        </p:nvGraphicFramePr>
        <p:xfrm>
          <a:off x="899593" y="764699"/>
          <a:ext cx="7056783" cy="5979194"/>
        </p:xfrm>
        <a:graphic>
          <a:graphicData uri="http://schemas.openxmlformats.org/drawingml/2006/table">
            <a:tbl>
              <a:tblPr/>
              <a:tblGrid>
                <a:gridCol w="670706"/>
                <a:gridCol w="99780"/>
                <a:gridCol w="496254"/>
                <a:gridCol w="510886"/>
                <a:gridCol w="310605"/>
                <a:gridCol w="200281"/>
                <a:gridCol w="585392"/>
                <a:gridCol w="510886"/>
                <a:gridCol w="510886"/>
                <a:gridCol w="280787"/>
                <a:gridCol w="230099"/>
                <a:gridCol w="510886"/>
                <a:gridCol w="510886"/>
                <a:gridCol w="510886"/>
                <a:gridCol w="510886"/>
                <a:gridCol w="606677"/>
              </a:tblGrid>
              <a:tr h="1204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401060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67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в банк плат.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Списано со сч. плат.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20404"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043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ПЛАТЕЖНОЕ ПОРУЧЕНИЕ №  </a:t>
                      </a: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782">
                <a:tc gridSpan="2"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платежа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7371">
                <a:tc gridSpan="2"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3782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14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25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прописью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49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ИНН        (60)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КПП      (102)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34">
                <a:tc rowSpan="2" gridSpan="8"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188"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Сч. №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497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Плательщик             (8)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71">
                <a:tc rowSpan="2" gridSpan="8"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БИК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34"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Сч. №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497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Банк плательщика               (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71">
                <a:tc rowSpan="2" gridSpan="8"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БИК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34"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Сч. №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71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Банк получателя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71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ИНН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(61)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КПП 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(103)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Сч. №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5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34">
                <a:tc rowSpan="3" gridSpan="8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71"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оп.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плат.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71"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Наз. пл.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Очер. плат.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71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Получатель (16)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Рез. поле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591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(104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КБК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(105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ОКТМО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(106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Основание платежа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sng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</a:t>
                      </a:r>
                      <a:endParaRPr lang="ru-RU" sz="1200" b="1" i="0" u="sng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1" i="0" u="sng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(107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indent="0" algn="ctr" defTabSz="7934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уплаты, установленный требованием</a:t>
                      </a:r>
                    </a:p>
                    <a:p>
                      <a:pPr algn="ctr" fontAlgn="ctr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(108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требования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(109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требования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(110)</a:t>
                      </a:r>
                    </a:p>
                  </a:txBody>
                  <a:tcPr marL="5526" marR="5526" marT="55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782">
                <a:tc gridSpan="16"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471">
                <a:tc gridSpan="16">
                  <a:txBody>
                    <a:bodyPr/>
                    <a:lstStyle/>
                    <a:p>
                      <a:pPr algn="l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Назначение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платежа (24)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497"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26" marR="5526" marT="55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35596" y="188640"/>
            <a:ext cx="7272808" cy="216024"/>
          </a:xfrm>
        </p:spPr>
        <p:txBody>
          <a:bodyPr anchor="ctr" anchorCtr="1">
            <a:no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3000" dirty="0"/>
              <a:t>Образец заполнения </a:t>
            </a:r>
            <a:r>
              <a:rPr lang="ru-RU" sz="3000" dirty="0" smtClean="0"/>
              <a:t>ПД по требованию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833292841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6" y="501085"/>
            <a:ext cx="8157601" cy="1105803"/>
          </a:xfrm>
        </p:spPr>
        <p:txBody>
          <a:bodyPr/>
          <a:lstStyle/>
          <a:p>
            <a:pPr algn="ctr"/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Сервис «Уплата налогов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 третьих лиц»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7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87" y="1467176"/>
            <a:ext cx="3976466" cy="4966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961" y="2122788"/>
            <a:ext cx="3624550" cy="401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9187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6" y="501085"/>
            <a:ext cx="8157601" cy="1105803"/>
          </a:xfrm>
        </p:spPr>
        <p:txBody>
          <a:bodyPr/>
          <a:lstStyle/>
          <a:p>
            <a:pPr algn="ctr"/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Сервис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«Заполнить платежное поручение»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8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72816"/>
            <a:ext cx="6316761" cy="4641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5781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6" y="501085"/>
            <a:ext cx="8157601" cy="1105803"/>
          </a:xfrm>
        </p:spPr>
        <p:txBody>
          <a:bodyPr/>
          <a:lstStyle/>
          <a:p>
            <a:pPr algn="ctr"/>
            <a:r>
              <a:rPr lang="ru-RU" sz="30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Сервис «Уплата </a:t>
            </a:r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госпошлины»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9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347941" cy="4575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4023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6000">
              <a:schemeClr val="tx2">
                <a:lumMod val="40000"/>
                <a:lumOff val="60000"/>
              </a:schemeClr>
            </a:gs>
            <a:gs pos="100000">
              <a:srgbClr val="FF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type="body" idx="1"/>
          </p:nvPr>
        </p:nvSpPr>
        <p:spPr>
          <a:xfrm>
            <a:off x="822675" y="2276881"/>
            <a:ext cx="7320689" cy="1152127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chemeClr val="tx2"/>
                </a:solidFill>
              </a:rPr>
              <a:t>СПАСИБО ЗА ВНИМАНИЕ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23920" y="6093297"/>
            <a:ext cx="468560" cy="504056"/>
          </a:xfrm>
        </p:spPr>
        <p:txBody>
          <a:bodyPr/>
          <a:lstStyle/>
          <a:p>
            <a:pPr algn="ctr">
              <a:defRPr/>
            </a:pPr>
            <a:r>
              <a:rPr lang="ru-RU" b="1" smtClean="0">
                <a:solidFill>
                  <a:prstClr val="white"/>
                </a:solidFill>
              </a:rPr>
              <a:t>6</a:t>
            </a:r>
            <a:endParaRPr lang="ru-RU" b="1" dirty="0" smtClean="0">
              <a:solidFill>
                <a:prstClr val="white"/>
              </a:solidFill>
            </a:endParaRPr>
          </a:p>
          <a:p>
            <a:pPr algn="ctr">
              <a:defRPr/>
            </a:pPr>
            <a:endParaRPr lang="ru-RU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33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339</Words>
  <Application>Microsoft Office PowerPoint</Application>
  <PresentationFormat>Экран (4:3)</PresentationFormat>
  <Paragraphs>176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Тема Office</vt:lpstr>
      <vt:lpstr>1_Present_FNS2012_A4</vt:lpstr>
      <vt:lpstr>2_Тема Office</vt:lpstr>
      <vt:lpstr>3_Тема Office</vt:lpstr>
      <vt:lpstr>Правильность оформления расчетных документов  </vt:lpstr>
      <vt:lpstr>   Схема взаимодействия ФНС России с УФК и ГИС ГМП  </vt:lpstr>
      <vt:lpstr> Изменение реквизитов УФК</vt:lpstr>
      <vt:lpstr> Образец заполнения </vt:lpstr>
      <vt:lpstr> Образец заполнения ПД по требованию</vt:lpstr>
      <vt:lpstr>Сервис «Уплата налогов за третьих лиц»</vt:lpstr>
      <vt:lpstr>Сервис «Заполнить платежное поручение»</vt:lpstr>
      <vt:lpstr>Сервис «Уплата госпошлины»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КРСБ - автоматизированный ресурс</dc:title>
  <dc:creator>Туманова Светлана Яковлевна</dc:creator>
  <cp:lastModifiedBy>Юдина Ксения Олеговна</cp:lastModifiedBy>
  <cp:revision>34</cp:revision>
  <dcterms:created xsi:type="dcterms:W3CDTF">2019-05-18T10:04:38Z</dcterms:created>
  <dcterms:modified xsi:type="dcterms:W3CDTF">2021-05-20T07:57:50Z</dcterms:modified>
</cp:coreProperties>
</file>