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  <p:sldMasterId id="2147483701" r:id="rId2"/>
    <p:sldMasterId id="2147483714" r:id="rId3"/>
    <p:sldMasterId id="2147483727" r:id="rId4"/>
  </p:sldMasterIdLst>
  <p:notesMasterIdLst>
    <p:notesMasterId r:id="rId9"/>
  </p:notesMasterIdLst>
  <p:sldIdLst>
    <p:sldId id="399" r:id="rId5"/>
    <p:sldId id="392" r:id="rId6"/>
    <p:sldId id="401" r:id="rId7"/>
    <p:sldId id="393" r:id="rId8"/>
  </p:sldIdLst>
  <p:sldSz cx="10325100" cy="7150100"/>
  <p:notesSz cx="6692900" cy="9867900"/>
  <p:defaultTextStyle>
    <a:defPPr>
      <a:defRPr lang="ru-RU"/>
    </a:defPPr>
    <a:lvl1pPr marL="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52" userDrawn="1">
          <p15:clr>
            <a:srgbClr val="A4A3A4"/>
          </p15:clr>
        </p15:guide>
        <p15:guide id="2" pos="32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801F"/>
    <a:srgbClr val="ECECEC"/>
    <a:srgbClr val="779DCB"/>
    <a:srgbClr val="6898C0"/>
    <a:srgbClr val="91BADB"/>
    <a:srgbClr val="FF9429"/>
    <a:srgbClr val="FF7D25"/>
    <a:srgbClr val="B6C8E8"/>
    <a:srgbClr val="618CBB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6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1116" y="-54"/>
      </p:cViewPr>
      <p:guideLst>
        <p:guide orient="horz" pos="2252"/>
        <p:guide pos="32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9" y="7"/>
            <a:ext cx="2900778" cy="494977"/>
          </a:xfrm>
          <a:prstGeom prst="rect">
            <a:avLst/>
          </a:prstGeom>
        </p:spPr>
        <p:txBody>
          <a:bodyPr vert="horz" lIns="90611" tIns="45308" rIns="90611" bIns="4530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90560" y="7"/>
            <a:ext cx="2900778" cy="494977"/>
          </a:xfrm>
          <a:prstGeom prst="rect">
            <a:avLst/>
          </a:prstGeom>
        </p:spPr>
        <p:txBody>
          <a:bodyPr vert="horz" lIns="90611" tIns="45308" rIns="90611" bIns="45308" rtlCol="0"/>
          <a:lstStyle>
            <a:lvl1pPr algn="r">
              <a:defRPr sz="1200"/>
            </a:lvl1pPr>
          </a:lstStyle>
          <a:p>
            <a:fld id="{015D4280-BC41-4E42-AA16-2AA78C7B1FFE}" type="datetimeFigureOut">
              <a:rPr lang="ru-RU" smtClean="0"/>
              <a:t>09.08.2022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1233488"/>
            <a:ext cx="4806950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11" tIns="45308" rIns="90611" bIns="45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9290" y="4748933"/>
            <a:ext cx="5354320" cy="3885486"/>
          </a:xfrm>
          <a:prstGeom prst="rect">
            <a:avLst/>
          </a:prstGeom>
        </p:spPr>
        <p:txBody>
          <a:bodyPr vert="horz" lIns="90611" tIns="45308" rIns="90611" bIns="45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9" y="9372933"/>
            <a:ext cx="2900778" cy="494976"/>
          </a:xfrm>
          <a:prstGeom prst="rect">
            <a:avLst/>
          </a:prstGeom>
        </p:spPr>
        <p:txBody>
          <a:bodyPr vert="horz" lIns="90611" tIns="45308" rIns="90611" bIns="4530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90560" y="9372933"/>
            <a:ext cx="2900778" cy="494976"/>
          </a:xfrm>
          <a:prstGeom prst="rect">
            <a:avLst/>
          </a:prstGeom>
        </p:spPr>
        <p:txBody>
          <a:bodyPr vert="horz" lIns="90611" tIns="45308" rIns="90611" bIns="45308" rtlCol="0" anchor="b"/>
          <a:lstStyle>
            <a:lvl1pPr algn="r">
              <a:defRPr sz="1200"/>
            </a:lvl1pPr>
          </a:lstStyle>
          <a:p>
            <a:fld id="{2E1820A0-B833-4BFF-80CC-437100E60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449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4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6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2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28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04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812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57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33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09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051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71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3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3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56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 ЧЕМ ВЫ РАССКАЖЕТЕ СЕГОДНЯ? </a:t>
            </a:r>
            <a:endParaRPr lang="ru-RU" dirty="0"/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625"/>
            <a:ext cx="10325100" cy="714925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9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577972" y="2574050"/>
            <a:ext cx="4715924" cy="1201200"/>
          </a:xfrm>
          <a:prstGeom prst="rect">
            <a:avLst/>
          </a:prstGeom>
        </p:spPr>
        <p:txBody>
          <a:bodyPr vert="horz" wrap="square" lIns="144999" tIns="72499" rIns="144999" bIns="72499" rtlCol="0" anchor="ctr">
            <a:noAutofit/>
          </a:bodyPr>
          <a:lstStyle/>
          <a:p>
            <a:pPr algn="ctr" defTabSz="1449951">
              <a:spcBef>
                <a:spcPct val="0"/>
              </a:spcBef>
            </a:pPr>
            <a:r>
              <a:rPr lang="ru-RU" sz="2502" b="1" dirty="0">
                <a:solidFill>
                  <a:prstClr val="white"/>
                </a:solidFill>
              </a:rPr>
              <a:t>ФЕДЕРАЛЬНАЯ НАЛОГОВАЯ </a:t>
            </a:r>
            <a:br>
              <a:rPr lang="ru-RU" sz="2502" b="1" dirty="0">
                <a:solidFill>
                  <a:prstClr val="white"/>
                </a:solidFill>
              </a:rPr>
            </a:br>
            <a:r>
              <a:rPr lang="ru-RU" sz="2502" b="1" dirty="0">
                <a:solidFill>
                  <a:prstClr val="white"/>
                </a:solidFill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2657665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4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7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7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1C65E-8F6E-42EE-B3C0-4A95FCE679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71068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9732214" y="5157341"/>
            <a:ext cx="489367" cy="131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32214" y="6493020"/>
            <a:ext cx="489367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0"/>
            <a:ext cx="326693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7"/>
            <a:ext cx="9577605" cy="5024005"/>
          </a:xfrm>
        </p:spPr>
        <p:txBody>
          <a:bodyPr lIns="0" tIns="0" rIns="0" bIns="0"/>
          <a:lstStyle>
            <a:lvl1pPr marL="149097" indent="-149097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06" indent="-15581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03" indent="-149097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15" indent="-15581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09" indent="-149097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047" y="6507915"/>
            <a:ext cx="533733" cy="380677"/>
          </a:xfrm>
        </p:spPr>
        <p:txBody>
          <a:bodyPr lIns="0" rIns="0"/>
          <a:lstStyle>
            <a:lvl1pPr algn="ctr">
              <a:defRPr sz="271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47CD7BE-4192-4CA4-8359-4EFF4B96C4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00829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43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684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26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368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210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050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789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73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68660-84F5-4C75-8EDB-FDB4F0A981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2947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8EA1E-51AC-4F56-BEE6-45F4EDBB0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87832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6" y="1600498"/>
            <a:ext cx="4562045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43" indent="0">
              <a:buNone/>
              <a:defRPr sz="1694" b="1"/>
            </a:lvl2pPr>
            <a:lvl3pPr marL="773684" indent="0">
              <a:buNone/>
              <a:defRPr sz="1524" b="1"/>
            </a:lvl3pPr>
            <a:lvl4pPr marL="1160526" indent="0">
              <a:buNone/>
              <a:defRPr sz="1355" b="1"/>
            </a:lvl4pPr>
            <a:lvl5pPr marL="1547368" indent="0">
              <a:buNone/>
              <a:defRPr sz="1355" b="1"/>
            </a:lvl5pPr>
            <a:lvl6pPr marL="1934210" indent="0">
              <a:buNone/>
              <a:defRPr sz="1355" b="1"/>
            </a:lvl6pPr>
            <a:lvl7pPr marL="2321050" indent="0">
              <a:buNone/>
              <a:defRPr sz="1355" b="1"/>
            </a:lvl7pPr>
            <a:lvl8pPr marL="2707894" indent="0">
              <a:buNone/>
              <a:defRPr sz="1355" b="1"/>
            </a:lvl8pPr>
            <a:lvl9pPr marL="3094734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6" y="2267508"/>
            <a:ext cx="4562045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7" y="1600498"/>
            <a:ext cx="4563837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43" indent="0">
              <a:buNone/>
              <a:defRPr sz="1694" b="1"/>
            </a:lvl2pPr>
            <a:lvl3pPr marL="773684" indent="0">
              <a:buNone/>
              <a:defRPr sz="1524" b="1"/>
            </a:lvl3pPr>
            <a:lvl4pPr marL="1160526" indent="0">
              <a:buNone/>
              <a:defRPr sz="1355" b="1"/>
            </a:lvl4pPr>
            <a:lvl5pPr marL="1547368" indent="0">
              <a:buNone/>
              <a:defRPr sz="1355" b="1"/>
            </a:lvl5pPr>
            <a:lvl6pPr marL="1934210" indent="0">
              <a:buNone/>
              <a:defRPr sz="1355" b="1"/>
            </a:lvl6pPr>
            <a:lvl7pPr marL="2321050" indent="0">
              <a:buNone/>
              <a:defRPr sz="1355" b="1"/>
            </a:lvl7pPr>
            <a:lvl8pPr marL="2707894" indent="0">
              <a:buNone/>
              <a:defRPr sz="1355" b="1"/>
            </a:lvl8pPr>
            <a:lvl9pPr marL="3094734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7" y="2267508"/>
            <a:ext cx="4563837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7E4E8-EA03-4B81-B471-5BAA76F4ED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56896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7A3B0-9322-4C6A-93A9-E9BB0442A4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98053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01B4E-A66B-4E86-8A70-8E9886B2E6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9548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9732297" y="5158097"/>
            <a:ext cx="489366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9732297" y="6493222"/>
            <a:ext cx="489366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7"/>
            <a:ext cx="9577605" cy="5024005"/>
          </a:xfrm>
        </p:spPr>
        <p:txBody>
          <a:bodyPr lIns="0" tIns="0" rIns="0" bIns="0"/>
          <a:lstStyle>
            <a:lvl1pPr marL="183554" indent="-183554">
              <a:buClr>
                <a:srgbClr val="C00000"/>
              </a:buClr>
              <a:buFont typeface="Arial" pitchFamily="34" charset="0"/>
              <a:buChar char="•"/>
              <a:defRPr sz="2919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75371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58926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50748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34299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421" y="6508165"/>
            <a:ext cx="533798" cy="380677"/>
          </a:xfrm>
        </p:spPr>
        <p:txBody>
          <a:bodyPr lIns="0" rIns="0"/>
          <a:lstStyle>
            <a:lvl1pPr algn="ctr">
              <a:defRPr sz="3336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" y="1"/>
            <a:ext cx="326244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0965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79"/>
            <a:ext cx="3396887" cy="1211546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4"/>
            <a:ext cx="5772018" cy="6102412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8"/>
            <a:ext cx="3396887" cy="4890868"/>
          </a:xfrm>
        </p:spPr>
        <p:txBody>
          <a:bodyPr/>
          <a:lstStyle>
            <a:lvl1pPr marL="0" indent="0">
              <a:buNone/>
              <a:defRPr sz="1186"/>
            </a:lvl1pPr>
            <a:lvl2pPr marL="386843" indent="0">
              <a:buNone/>
              <a:defRPr sz="1016"/>
            </a:lvl2pPr>
            <a:lvl3pPr marL="773684" indent="0">
              <a:buNone/>
              <a:defRPr sz="847"/>
            </a:lvl3pPr>
            <a:lvl4pPr marL="1160526" indent="0">
              <a:buNone/>
              <a:defRPr sz="762"/>
            </a:lvl4pPr>
            <a:lvl5pPr marL="1547368" indent="0">
              <a:buNone/>
              <a:defRPr sz="762"/>
            </a:lvl5pPr>
            <a:lvl6pPr marL="1934210" indent="0">
              <a:buNone/>
              <a:defRPr sz="762"/>
            </a:lvl6pPr>
            <a:lvl7pPr marL="2321050" indent="0">
              <a:buNone/>
              <a:defRPr sz="762"/>
            </a:lvl7pPr>
            <a:lvl8pPr marL="2707894" indent="0">
              <a:buNone/>
              <a:defRPr sz="762"/>
            </a:lvl8pPr>
            <a:lvl9pPr marL="3094734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D43A7-6EF3-41E0-AC48-2E00E82030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62658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2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43" indent="0">
              <a:buNone/>
              <a:defRPr sz="2371"/>
            </a:lvl2pPr>
            <a:lvl3pPr marL="773684" indent="0">
              <a:buNone/>
              <a:defRPr sz="2033"/>
            </a:lvl3pPr>
            <a:lvl4pPr marL="1160526" indent="0">
              <a:buNone/>
              <a:defRPr sz="1694"/>
            </a:lvl4pPr>
            <a:lvl5pPr marL="1547368" indent="0">
              <a:buNone/>
              <a:defRPr sz="1694"/>
            </a:lvl5pPr>
            <a:lvl6pPr marL="1934210" indent="0">
              <a:buNone/>
              <a:defRPr sz="1694"/>
            </a:lvl6pPr>
            <a:lvl7pPr marL="2321050" indent="0">
              <a:buNone/>
              <a:defRPr sz="1694"/>
            </a:lvl7pPr>
            <a:lvl8pPr marL="2707894" indent="0">
              <a:buNone/>
              <a:defRPr sz="1694"/>
            </a:lvl8pPr>
            <a:lvl9pPr marL="3094734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9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43" indent="0">
              <a:buNone/>
              <a:defRPr sz="1016"/>
            </a:lvl2pPr>
            <a:lvl3pPr marL="773684" indent="0">
              <a:buNone/>
              <a:defRPr sz="847"/>
            </a:lvl3pPr>
            <a:lvl4pPr marL="1160526" indent="0">
              <a:buNone/>
              <a:defRPr sz="762"/>
            </a:lvl4pPr>
            <a:lvl5pPr marL="1547368" indent="0">
              <a:buNone/>
              <a:defRPr sz="762"/>
            </a:lvl5pPr>
            <a:lvl6pPr marL="1934210" indent="0">
              <a:buNone/>
              <a:defRPr sz="762"/>
            </a:lvl6pPr>
            <a:lvl7pPr marL="2321050" indent="0">
              <a:buNone/>
              <a:defRPr sz="762"/>
            </a:lvl7pPr>
            <a:lvl8pPr marL="2707894" indent="0">
              <a:buNone/>
              <a:defRPr sz="762"/>
            </a:lvl8pPr>
            <a:lvl9pPr marL="3094734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FD15E-3132-4DC4-8489-EB787B96F0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012390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C45D7-153B-400D-9BFC-F653B25E35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24441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F6B33-DF5C-43F9-98E6-2DA38D106F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42093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6"/>
            <a:ext cx="10325100" cy="714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578586" y="2573706"/>
            <a:ext cx="4714861" cy="120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779" tIns="58889" rIns="117779" bIns="58889" anchor="ctr"/>
          <a:lstStyle>
            <a:lvl1pPr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33" b="1" smtClean="0">
                <a:solidFill>
                  <a:srgbClr val="FFFFFF"/>
                </a:solidFill>
              </a:rPr>
              <a:t>ФЕДЕРАЛЬНАЯ НАЛОГОВАЯ </a:t>
            </a:r>
            <a:br>
              <a:rPr lang="ru-RU" altLang="ru-RU" sz="2033" b="1" smtClean="0">
                <a:solidFill>
                  <a:srgbClr val="FFFFFF"/>
                </a:solidFill>
              </a:rPr>
            </a:br>
            <a:r>
              <a:rPr lang="ru-RU" altLang="ru-RU" sz="2033" b="1" smtClean="0">
                <a:solidFill>
                  <a:srgbClr val="FFFFFF"/>
                </a:solidFill>
              </a:rPr>
              <a:t>СЛУЖБА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995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3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7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7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8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47AB2-916E-4871-86E4-EB94C8F633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36489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9732214" y="5157341"/>
            <a:ext cx="489367" cy="131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32214" y="6493020"/>
            <a:ext cx="489367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0"/>
            <a:ext cx="326693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6"/>
            <a:ext cx="9577605" cy="5024005"/>
          </a:xfrm>
        </p:spPr>
        <p:txBody>
          <a:bodyPr lIns="0" tIns="0" rIns="0" bIns="0"/>
          <a:lstStyle>
            <a:lvl1pPr marL="149100" indent="-149100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13" indent="-155815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14" indent="-14910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30" indent="-155815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27" indent="-14910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047" y="6507915"/>
            <a:ext cx="533733" cy="380677"/>
          </a:xfrm>
        </p:spPr>
        <p:txBody>
          <a:bodyPr lIns="0" rIns="0"/>
          <a:lstStyle>
            <a:lvl1pPr algn="ctr">
              <a:defRPr sz="271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FFBF7B0-9092-44D9-ABE0-0C51D321D4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08373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52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702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5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40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25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108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7962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811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CC5D8-AD74-47A1-98D7-85562BDAA2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25933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3F320-416C-467B-B61F-BF9202FFDC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35540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6" y="1600498"/>
            <a:ext cx="4562045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52" indent="0">
              <a:buNone/>
              <a:defRPr sz="1694" b="1"/>
            </a:lvl2pPr>
            <a:lvl3pPr marL="773702" indent="0">
              <a:buNone/>
              <a:defRPr sz="1524" b="1"/>
            </a:lvl3pPr>
            <a:lvl4pPr marL="1160554" indent="0">
              <a:buNone/>
              <a:defRPr sz="1355" b="1"/>
            </a:lvl4pPr>
            <a:lvl5pPr marL="1547407" indent="0">
              <a:buNone/>
              <a:defRPr sz="1355" b="1"/>
            </a:lvl5pPr>
            <a:lvl6pPr marL="1934257" indent="0">
              <a:buNone/>
              <a:defRPr sz="1355" b="1"/>
            </a:lvl6pPr>
            <a:lvl7pPr marL="2321108" indent="0">
              <a:buNone/>
              <a:defRPr sz="1355" b="1"/>
            </a:lvl7pPr>
            <a:lvl8pPr marL="2707962" indent="0">
              <a:buNone/>
              <a:defRPr sz="1355" b="1"/>
            </a:lvl8pPr>
            <a:lvl9pPr marL="3094811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6" y="2267508"/>
            <a:ext cx="4562045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6" y="1600498"/>
            <a:ext cx="4563837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52" indent="0">
              <a:buNone/>
              <a:defRPr sz="1694" b="1"/>
            </a:lvl2pPr>
            <a:lvl3pPr marL="773702" indent="0">
              <a:buNone/>
              <a:defRPr sz="1524" b="1"/>
            </a:lvl3pPr>
            <a:lvl4pPr marL="1160554" indent="0">
              <a:buNone/>
              <a:defRPr sz="1355" b="1"/>
            </a:lvl4pPr>
            <a:lvl5pPr marL="1547407" indent="0">
              <a:buNone/>
              <a:defRPr sz="1355" b="1"/>
            </a:lvl5pPr>
            <a:lvl6pPr marL="1934257" indent="0">
              <a:buNone/>
              <a:defRPr sz="1355" b="1"/>
            </a:lvl6pPr>
            <a:lvl7pPr marL="2321108" indent="0">
              <a:buNone/>
              <a:defRPr sz="1355" b="1"/>
            </a:lvl7pPr>
            <a:lvl8pPr marL="2707962" indent="0">
              <a:buNone/>
              <a:defRPr sz="1355" b="1"/>
            </a:lvl8pPr>
            <a:lvl9pPr marL="3094811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6" y="2267508"/>
            <a:ext cx="4563837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8A0EC-99EA-43FD-82B3-E6F128D63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4637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8"/>
            <a:ext cx="8776335" cy="1420089"/>
          </a:xfrm>
        </p:spPr>
        <p:txBody>
          <a:bodyPr anchor="t"/>
          <a:lstStyle>
            <a:lvl1pPr algn="l">
              <a:defRPr sz="417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2085">
                <a:solidFill>
                  <a:schemeClr val="tx1">
                    <a:tint val="75000"/>
                  </a:schemeClr>
                </a:solidFill>
              </a:defRPr>
            </a:lvl1pPr>
            <a:lvl2pPr marL="476245" indent="0">
              <a:buNone/>
              <a:defRPr sz="1877">
                <a:solidFill>
                  <a:schemeClr val="tx1">
                    <a:tint val="75000"/>
                  </a:schemeClr>
                </a:solidFill>
              </a:defRPr>
            </a:lvl2pPr>
            <a:lvl3pPr marL="952488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3pPr>
            <a:lvl4pPr marL="1428733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4pPr>
            <a:lvl5pPr marL="1904978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5pPr>
            <a:lvl6pPr marL="2381221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6pPr>
            <a:lvl7pPr marL="2857465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7pPr>
            <a:lvl8pPr marL="3333712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8pPr>
            <a:lvl9pPr marL="3809954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6296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C99FA-66EF-4E6B-9B59-875313EBC1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328560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FADF9-50A2-47B7-BC6E-DF04950143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83158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79"/>
            <a:ext cx="3396887" cy="1211546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3"/>
            <a:ext cx="5772018" cy="6102412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7"/>
            <a:ext cx="3396887" cy="4890868"/>
          </a:xfrm>
        </p:spPr>
        <p:txBody>
          <a:bodyPr/>
          <a:lstStyle>
            <a:lvl1pPr marL="0" indent="0">
              <a:buNone/>
              <a:defRPr sz="1186"/>
            </a:lvl1pPr>
            <a:lvl2pPr marL="386852" indent="0">
              <a:buNone/>
              <a:defRPr sz="1016"/>
            </a:lvl2pPr>
            <a:lvl3pPr marL="773702" indent="0">
              <a:buNone/>
              <a:defRPr sz="847"/>
            </a:lvl3pPr>
            <a:lvl4pPr marL="1160554" indent="0">
              <a:buNone/>
              <a:defRPr sz="762"/>
            </a:lvl4pPr>
            <a:lvl5pPr marL="1547407" indent="0">
              <a:buNone/>
              <a:defRPr sz="762"/>
            </a:lvl5pPr>
            <a:lvl6pPr marL="1934257" indent="0">
              <a:buNone/>
              <a:defRPr sz="762"/>
            </a:lvl6pPr>
            <a:lvl7pPr marL="2321108" indent="0">
              <a:buNone/>
              <a:defRPr sz="762"/>
            </a:lvl7pPr>
            <a:lvl8pPr marL="2707962" indent="0">
              <a:buNone/>
              <a:defRPr sz="762"/>
            </a:lvl8pPr>
            <a:lvl9pPr marL="3094811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55CE6-844F-4B33-A9EF-6154A51A16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69640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0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52" indent="0">
              <a:buNone/>
              <a:defRPr sz="2371"/>
            </a:lvl2pPr>
            <a:lvl3pPr marL="773702" indent="0">
              <a:buNone/>
              <a:defRPr sz="2033"/>
            </a:lvl3pPr>
            <a:lvl4pPr marL="1160554" indent="0">
              <a:buNone/>
              <a:defRPr sz="1694"/>
            </a:lvl4pPr>
            <a:lvl5pPr marL="1547407" indent="0">
              <a:buNone/>
              <a:defRPr sz="1694"/>
            </a:lvl5pPr>
            <a:lvl6pPr marL="1934257" indent="0">
              <a:buNone/>
              <a:defRPr sz="1694"/>
            </a:lvl6pPr>
            <a:lvl7pPr marL="2321108" indent="0">
              <a:buNone/>
              <a:defRPr sz="1694"/>
            </a:lvl7pPr>
            <a:lvl8pPr marL="2707962" indent="0">
              <a:buNone/>
              <a:defRPr sz="1694"/>
            </a:lvl8pPr>
            <a:lvl9pPr marL="3094811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7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52" indent="0">
              <a:buNone/>
              <a:defRPr sz="1016"/>
            </a:lvl2pPr>
            <a:lvl3pPr marL="773702" indent="0">
              <a:buNone/>
              <a:defRPr sz="847"/>
            </a:lvl3pPr>
            <a:lvl4pPr marL="1160554" indent="0">
              <a:buNone/>
              <a:defRPr sz="762"/>
            </a:lvl4pPr>
            <a:lvl5pPr marL="1547407" indent="0">
              <a:buNone/>
              <a:defRPr sz="762"/>
            </a:lvl5pPr>
            <a:lvl6pPr marL="1934257" indent="0">
              <a:buNone/>
              <a:defRPr sz="762"/>
            </a:lvl6pPr>
            <a:lvl7pPr marL="2321108" indent="0">
              <a:buNone/>
              <a:defRPr sz="762"/>
            </a:lvl7pPr>
            <a:lvl8pPr marL="2707962" indent="0">
              <a:buNone/>
              <a:defRPr sz="762"/>
            </a:lvl8pPr>
            <a:lvl9pPr marL="3094811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CF089-5041-4AE8-A9B4-CD36512A10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99404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FAF68-E4FF-4787-BD32-A9A403FB59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574461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51744-9EE3-4F3E-9248-A1AAD2CE66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80225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6"/>
            <a:ext cx="10325100" cy="714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578586" y="2573706"/>
            <a:ext cx="4714861" cy="120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779" tIns="58889" rIns="117779" bIns="58889" anchor="ctr"/>
          <a:lstStyle>
            <a:lvl1pPr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33" b="1" smtClean="0">
                <a:solidFill>
                  <a:srgbClr val="FFFFFF"/>
                </a:solidFill>
              </a:rPr>
              <a:t>ФЕДЕРАЛЬНАЯ НАЛОГОВАЯ </a:t>
            </a:r>
            <a:br>
              <a:rPr lang="ru-RU" altLang="ru-RU" sz="2033" b="1" smtClean="0">
                <a:solidFill>
                  <a:srgbClr val="FFFFFF"/>
                </a:solidFill>
              </a:rPr>
            </a:br>
            <a:r>
              <a:rPr lang="ru-RU" altLang="ru-RU" sz="2033" b="1" smtClean="0">
                <a:solidFill>
                  <a:srgbClr val="FFFFFF"/>
                </a:solidFill>
              </a:rPr>
              <a:t>СЛУЖБА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060268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2"/>
            <a:ext cx="8776335" cy="153263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8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8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8846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9732296" y="5158095"/>
            <a:ext cx="489366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9732296" y="6493222"/>
            <a:ext cx="489366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5"/>
            <a:ext cx="9577605" cy="5024005"/>
          </a:xfrm>
        </p:spPr>
        <p:txBody>
          <a:bodyPr lIns="0" tIns="0" rIns="0" bIns="0"/>
          <a:lstStyle>
            <a:lvl1pPr marL="149104" indent="-149104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20" indent="-155819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25" indent="-14910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45" indent="-155819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47" indent="-14910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421" y="6508163"/>
            <a:ext cx="533798" cy="380677"/>
          </a:xfrm>
        </p:spPr>
        <p:txBody>
          <a:bodyPr lIns="0" rIns="0"/>
          <a:lstStyle>
            <a:lvl1pPr algn="ctr">
              <a:defRPr sz="1807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" y="1"/>
            <a:ext cx="326244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5596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62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722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8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446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305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16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8029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889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105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60"/>
            <a:ext cx="4560253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60"/>
            <a:ext cx="4560253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779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6886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5" y="1600498"/>
            <a:ext cx="4562046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62" indent="0">
              <a:buNone/>
              <a:defRPr sz="1694" b="1"/>
            </a:lvl2pPr>
            <a:lvl3pPr marL="773722" indent="0">
              <a:buNone/>
              <a:defRPr sz="1524" b="1"/>
            </a:lvl3pPr>
            <a:lvl4pPr marL="1160584" indent="0">
              <a:buNone/>
              <a:defRPr sz="1355" b="1"/>
            </a:lvl4pPr>
            <a:lvl5pPr marL="1547446" indent="0">
              <a:buNone/>
              <a:defRPr sz="1355" b="1"/>
            </a:lvl5pPr>
            <a:lvl6pPr marL="1934305" indent="0">
              <a:buNone/>
              <a:defRPr sz="1355" b="1"/>
            </a:lvl6pPr>
            <a:lvl7pPr marL="2321167" indent="0">
              <a:buNone/>
              <a:defRPr sz="1355" b="1"/>
            </a:lvl7pPr>
            <a:lvl8pPr marL="2708029" indent="0">
              <a:buNone/>
              <a:defRPr sz="1355" b="1"/>
            </a:lvl8pPr>
            <a:lvl9pPr marL="3094889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5" y="2267508"/>
            <a:ext cx="4562046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5" y="1600498"/>
            <a:ext cx="4563838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62" indent="0">
              <a:buNone/>
              <a:defRPr sz="1694" b="1"/>
            </a:lvl2pPr>
            <a:lvl3pPr marL="773722" indent="0">
              <a:buNone/>
              <a:defRPr sz="1524" b="1"/>
            </a:lvl3pPr>
            <a:lvl4pPr marL="1160584" indent="0">
              <a:buNone/>
              <a:defRPr sz="1355" b="1"/>
            </a:lvl4pPr>
            <a:lvl5pPr marL="1547446" indent="0">
              <a:buNone/>
              <a:defRPr sz="1355" b="1"/>
            </a:lvl5pPr>
            <a:lvl6pPr marL="1934305" indent="0">
              <a:buNone/>
              <a:defRPr sz="1355" b="1"/>
            </a:lvl6pPr>
            <a:lvl7pPr marL="2321167" indent="0">
              <a:buNone/>
              <a:defRPr sz="1355" b="1"/>
            </a:lvl7pPr>
            <a:lvl8pPr marL="2708029" indent="0">
              <a:buNone/>
              <a:defRPr sz="1355" b="1"/>
            </a:lvl8pPr>
            <a:lvl9pPr marL="3094889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5" y="2267508"/>
            <a:ext cx="4563838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0912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733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0613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2" y="284679"/>
            <a:ext cx="3396887" cy="1211545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1"/>
            <a:ext cx="5772018" cy="6102413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2" y="1496227"/>
            <a:ext cx="3396887" cy="4890867"/>
          </a:xfrm>
        </p:spPr>
        <p:txBody>
          <a:bodyPr/>
          <a:lstStyle>
            <a:lvl1pPr marL="0" indent="0">
              <a:buNone/>
              <a:defRPr sz="1186"/>
            </a:lvl1pPr>
            <a:lvl2pPr marL="386862" indent="0">
              <a:buNone/>
              <a:defRPr sz="1016"/>
            </a:lvl2pPr>
            <a:lvl3pPr marL="773722" indent="0">
              <a:buNone/>
              <a:defRPr sz="847"/>
            </a:lvl3pPr>
            <a:lvl4pPr marL="1160584" indent="0">
              <a:buNone/>
              <a:defRPr sz="762"/>
            </a:lvl4pPr>
            <a:lvl5pPr marL="1547446" indent="0">
              <a:buNone/>
              <a:defRPr sz="762"/>
            </a:lvl5pPr>
            <a:lvl6pPr marL="1934305" indent="0">
              <a:buNone/>
              <a:defRPr sz="762"/>
            </a:lvl6pPr>
            <a:lvl7pPr marL="2321167" indent="0">
              <a:buNone/>
              <a:defRPr sz="762"/>
            </a:lvl7pPr>
            <a:lvl8pPr marL="2708029" indent="0">
              <a:buNone/>
              <a:defRPr sz="762"/>
            </a:lvl8pPr>
            <a:lvl9pPr marL="3094889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1667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0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4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62" indent="0">
              <a:buNone/>
              <a:defRPr sz="2371"/>
            </a:lvl2pPr>
            <a:lvl3pPr marL="773722" indent="0">
              <a:buNone/>
              <a:defRPr sz="2033"/>
            </a:lvl3pPr>
            <a:lvl4pPr marL="1160584" indent="0">
              <a:buNone/>
              <a:defRPr sz="1694"/>
            </a:lvl4pPr>
            <a:lvl5pPr marL="1547446" indent="0">
              <a:buNone/>
              <a:defRPr sz="1694"/>
            </a:lvl5pPr>
            <a:lvl6pPr marL="1934305" indent="0">
              <a:buNone/>
              <a:defRPr sz="1694"/>
            </a:lvl6pPr>
            <a:lvl7pPr marL="2321167" indent="0">
              <a:buNone/>
              <a:defRPr sz="1694"/>
            </a:lvl7pPr>
            <a:lvl8pPr marL="2708029" indent="0">
              <a:buNone/>
              <a:defRPr sz="1694"/>
            </a:lvl8pPr>
            <a:lvl9pPr marL="3094889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7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62" indent="0">
              <a:buNone/>
              <a:defRPr sz="1016"/>
            </a:lvl2pPr>
            <a:lvl3pPr marL="773722" indent="0">
              <a:buNone/>
              <a:defRPr sz="847"/>
            </a:lvl3pPr>
            <a:lvl4pPr marL="1160584" indent="0">
              <a:buNone/>
              <a:defRPr sz="762"/>
            </a:lvl4pPr>
            <a:lvl5pPr marL="1547446" indent="0">
              <a:buNone/>
              <a:defRPr sz="762"/>
            </a:lvl5pPr>
            <a:lvl6pPr marL="1934305" indent="0">
              <a:buNone/>
              <a:defRPr sz="762"/>
            </a:lvl6pPr>
            <a:lvl7pPr marL="2321167" indent="0">
              <a:buNone/>
              <a:defRPr sz="762"/>
            </a:lvl7pPr>
            <a:lvl8pPr marL="2708029" indent="0">
              <a:buNone/>
              <a:defRPr sz="762"/>
            </a:lvl8pPr>
            <a:lvl9pPr marL="3094889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1317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13120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3935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19331" y="4125432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 ЧЕМ ВЫ РАССКАЖЕТЕ СЕГОДНЯ? </a:t>
            </a:r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624"/>
            <a:ext cx="10325100" cy="714925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577971" y="2574050"/>
            <a:ext cx="4715924" cy="1201200"/>
          </a:xfrm>
          <a:prstGeom prst="rect">
            <a:avLst/>
          </a:prstGeom>
        </p:spPr>
        <p:txBody>
          <a:bodyPr vert="horz" wrap="square" lIns="117779" tIns="58889" rIns="117779" bIns="58889" rtlCol="0" anchor="ctr">
            <a:noAutofit/>
          </a:bodyPr>
          <a:lstStyle/>
          <a:p>
            <a:pPr algn="ctr" defTabSz="1177819">
              <a:spcBef>
                <a:spcPct val="0"/>
              </a:spcBef>
            </a:pPr>
            <a:r>
              <a:rPr lang="ru-RU" sz="2033" b="1" dirty="0">
                <a:solidFill>
                  <a:prstClr val="white"/>
                </a:solidFill>
              </a:rPr>
              <a:t>ФЕДЕРАЛЬНАЯ НАЛОГОВАЯ </a:t>
            </a:r>
            <a:br>
              <a:rPr lang="ru-RU" sz="2033" b="1" dirty="0">
                <a:solidFill>
                  <a:prstClr val="white"/>
                </a:solidFill>
              </a:rPr>
            </a:br>
            <a:r>
              <a:rPr lang="ru-RU" sz="2033" b="1" dirty="0">
                <a:solidFill>
                  <a:prstClr val="white"/>
                </a:solidFill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1084941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5" y="1600499"/>
            <a:ext cx="4562046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5" y="2267508"/>
            <a:ext cx="4562046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6" y="1600499"/>
            <a:ext cx="4563838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6" y="2267508"/>
            <a:ext cx="4563838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36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17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273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80"/>
            <a:ext cx="3396887" cy="1211546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4"/>
            <a:ext cx="5772018" cy="6102412"/>
          </a:xfrm>
        </p:spPr>
        <p:txBody>
          <a:bodyPr/>
          <a:lstStyle>
            <a:lvl1pPr>
              <a:defRPr sz="3336"/>
            </a:lvl1pPr>
            <a:lvl2pPr>
              <a:defRPr sz="2919"/>
            </a:lvl2pPr>
            <a:lvl3pPr>
              <a:defRPr sz="2502"/>
            </a:lvl3pPr>
            <a:lvl4pPr>
              <a:defRPr sz="2085"/>
            </a:lvl4pPr>
            <a:lvl5pPr>
              <a:defRPr sz="2085"/>
            </a:lvl5pPr>
            <a:lvl6pPr>
              <a:defRPr sz="2085"/>
            </a:lvl6pPr>
            <a:lvl7pPr>
              <a:defRPr sz="2085"/>
            </a:lvl7pPr>
            <a:lvl8pPr>
              <a:defRPr sz="2085"/>
            </a:lvl8pPr>
            <a:lvl9pPr>
              <a:defRPr sz="208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8"/>
            <a:ext cx="3396887" cy="4890868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047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2"/>
            <a:ext cx="6195060" cy="590878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3336"/>
            </a:lvl1pPr>
            <a:lvl2pPr marL="476245" indent="0">
              <a:buNone/>
              <a:defRPr sz="2919"/>
            </a:lvl2pPr>
            <a:lvl3pPr marL="952488" indent="0">
              <a:buNone/>
              <a:defRPr sz="2502"/>
            </a:lvl3pPr>
            <a:lvl4pPr marL="1428733" indent="0">
              <a:buNone/>
              <a:defRPr sz="2085"/>
            </a:lvl4pPr>
            <a:lvl5pPr marL="1904978" indent="0">
              <a:buNone/>
              <a:defRPr sz="2085"/>
            </a:lvl5pPr>
            <a:lvl6pPr marL="2381221" indent="0">
              <a:buNone/>
              <a:defRPr sz="2085"/>
            </a:lvl6pPr>
            <a:lvl7pPr marL="2857465" indent="0">
              <a:buNone/>
              <a:defRPr sz="2085"/>
            </a:lvl7pPr>
            <a:lvl8pPr marL="3333712" indent="0">
              <a:buNone/>
              <a:defRPr sz="2085"/>
            </a:lvl8pPr>
            <a:lvl9pPr marL="3809954" indent="0">
              <a:buNone/>
              <a:defRPr sz="2085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9"/>
            <a:ext cx="6195060" cy="839144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413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47114" y="115866"/>
            <a:ext cx="9161733" cy="9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9"/>
            <a:ext cx="9292590" cy="471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91"/>
            <a:ext cx="2409190" cy="380677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5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0C75FB-29DB-479D-90FD-07DD74D674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23715" y="115861"/>
            <a:ext cx="1188463" cy="109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7120" y="1155278"/>
            <a:ext cx="8376595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51" tIns="47626" rIns="95251" bIns="47626" anchor="ctr"/>
          <a:lstStyle/>
          <a:p>
            <a:pPr algn="ctr">
              <a:defRPr/>
            </a:pPr>
            <a:endParaRPr lang="ru-RU" sz="1877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74666"/>
            <a:ext cx="10325100" cy="1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6363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36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5pPr>
      <a:lvl6pPr marL="476245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6pPr>
      <a:lvl7pPr marL="95248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7pPr>
      <a:lvl8pPr marL="1428733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8pPr>
      <a:lvl9pPr marL="190497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57183" indent="-35718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336" kern="1200">
          <a:solidFill>
            <a:schemeClr val="tx1"/>
          </a:solidFill>
          <a:latin typeface="+mn-lt"/>
          <a:ea typeface="+mn-ea"/>
          <a:cs typeface="+mn-cs"/>
        </a:defRPr>
      </a:lvl1pPr>
      <a:lvl2pPr marL="773897" indent="-2976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19" kern="1200">
          <a:solidFill>
            <a:schemeClr val="tx1"/>
          </a:solidFill>
          <a:latin typeface="+mn-lt"/>
          <a:ea typeface="+mn-ea"/>
          <a:cs typeface="+mn-cs"/>
        </a:defRPr>
      </a:lvl2pPr>
      <a:lvl3pPr marL="1190611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2" kern="1200">
          <a:solidFill>
            <a:schemeClr val="tx1"/>
          </a:solidFill>
          <a:latin typeface="+mn-lt"/>
          <a:ea typeface="+mn-ea"/>
          <a:cs typeface="+mn-cs"/>
        </a:defRPr>
      </a:lvl3pPr>
      <a:lvl4pPr marL="1666856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85" kern="1200">
          <a:solidFill>
            <a:schemeClr val="tx1"/>
          </a:solidFill>
          <a:latin typeface="+mn-lt"/>
          <a:ea typeface="+mn-ea"/>
          <a:cs typeface="+mn-cs"/>
        </a:defRPr>
      </a:lvl4pPr>
      <a:lvl5pPr marL="2143100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85" kern="1200">
          <a:solidFill>
            <a:schemeClr val="tx1"/>
          </a:solidFill>
          <a:latin typeface="+mn-lt"/>
          <a:ea typeface="+mn-ea"/>
          <a:cs typeface="+mn-cs"/>
        </a:defRPr>
      </a:lvl5pPr>
      <a:lvl6pPr marL="2619345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6pPr>
      <a:lvl7pPr marL="309558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7pPr>
      <a:lvl8pPr marL="3571833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8pPr>
      <a:lvl9pPr marL="404807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1pPr>
      <a:lvl2pPr marL="47624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2pPr>
      <a:lvl3pPr marL="95248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3pPr>
      <a:lvl4pPr marL="1428733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4pPr>
      <a:lvl5pPr marL="190497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5pPr>
      <a:lvl6pPr marL="2381221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6pPr>
      <a:lvl7pPr marL="285746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7pPr>
      <a:lvl8pPr marL="3333712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8pPr>
      <a:lvl9pPr marL="3809954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646664" y="115859"/>
            <a:ext cx="9162181" cy="95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5"/>
            <a:ext cx="9292590" cy="471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84"/>
            <a:ext cx="2409190" cy="380677"/>
          </a:xfrm>
          <a:prstGeom prst="rect">
            <a:avLst/>
          </a:prstGeom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16">
                <a:solidFill>
                  <a:srgbClr val="898989"/>
                </a:solidFill>
              </a:defRPr>
            </a:lvl1pPr>
          </a:lstStyle>
          <a:p>
            <a:pPr defTabSz="774405" fontAlgn="base">
              <a:spcBef>
                <a:spcPct val="0"/>
              </a:spcBef>
              <a:spcAft>
                <a:spcPct val="0"/>
              </a:spcAft>
              <a:defRPr/>
            </a:pPr>
            <a:fld id="{00905F5D-8C4F-4F67-8F20-5E724ADABA88}" type="slidenum">
              <a:rPr lang="ru-RU" altLang="ru-RU" smtClean="0"/>
              <a:pPr defTabSz="774405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pic>
        <p:nvPicPr>
          <p:cNvPr id="4101" name="Рисунок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707" y="115859"/>
            <a:ext cx="1188462" cy="109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6663" y="1155271"/>
            <a:ext cx="8377044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774405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4103" name="Объект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4658"/>
            <a:ext cx="10325100" cy="17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57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43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68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26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368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89058" indent="-2890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7860" indent="-2406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666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3865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3972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630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472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314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156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43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68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26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368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21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05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789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73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646664" y="115859"/>
            <a:ext cx="9162181" cy="95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5"/>
            <a:ext cx="9292590" cy="471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84"/>
            <a:ext cx="2409190" cy="380677"/>
          </a:xfrm>
          <a:prstGeom prst="rect">
            <a:avLst/>
          </a:prstGeom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16">
                <a:solidFill>
                  <a:srgbClr val="898989"/>
                </a:solidFill>
              </a:defRPr>
            </a:lvl1pPr>
          </a:lstStyle>
          <a:p>
            <a:pPr defTabSz="774405" fontAlgn="base">
              <a:spcBef>
                <a:spcPct val="0"/>
              </a:spcBef>
              <a:spcAft>
                <a:spcPct val="0"/>
              </a:spcAft>
              <a:defRPr/>
            </a:pPr>
            <a:fld id="{A7D2D94E-558B-452D-B921-48D8C1C25BC7}" type="slidenum">
              <a:rPr lang="ru-RU" altLang="ru-RU" smtClean="0"/>
              <a:pPr defTabSz="774405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pic>
        <p:nvPicPr>
          <p:cNvPr id="2053" name="Рисунок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707" y="115859"/>
            <a:ext cx="1188462" cy="109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6663" y="1155271"/>
            <a:ext cx="8377044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774405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2055" name="Объект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4658"/>
            <a:ext cx="10325100" cy="17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2767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5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70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5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407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89058" indent="-2890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7860" indent="-2406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666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3865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3972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684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534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386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238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5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70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54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407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257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108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796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811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47113" y="115864"/>
            <a:ext cx="9161733" cy="9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7"/>
            <a:ext cx="9292590" cy="471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90"/>
            <a:ext cx="2409190" cy="380677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16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1032540">
              <a:defRPr/>
            </a:pPr>
            <a:fld id="{500C75FB-29DB-479D-90FD-07DD74D674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32540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023714" y="115859"/>
            <a:ext cx="1188463" cy="1097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7119" y="1155278"/>
            <a:ext cx="8376595" cy="57929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1032540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974664"/>
            <a:ext cx="10325100" cy="1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744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6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72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8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446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90146" indent="-29014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8649" indent="-24179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7153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4015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40875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737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597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459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321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62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722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84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446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305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167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8029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889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C1A24AC5B590572C9BA1FA5C61898D878815CC3B31D8B4DB961CBD4A17D4290AC34C734EEB4D862E954455B3FF061F079FD3DE7649F2CD4Bh9G6N" TargetMode="External"/><Relationship Id="rId2" Type="http://schemas.openxmlformats.org/officeDocument/2006/relationships/hyperlink" Target="consultantplus://offline/ref=0F43CC732C035F5961E844E2298C084D24CFFDB4AADF3350AF353BA5B008FF34DC768CB5017B2B3E75E24A775947BFD8C8C0C0E4D711E4H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consultantplus://offline/ref=08FDF58259D6D5D281A89127FB891D929FF500D4339660074D8A1B9CC953004E5EFD48A59AB3EC85938475A65D0C8A2EC5CAA11C302F5DP4IDN" TargetMode="External"/><Relationship Id="rId4" Type="http://schemas.openxmlformats.org/officeDocument/2006/relationships/hyperlink" Target="consultantplus://offline/ref=C1A24AC5B590572C9BA1FA5C61898D878D17C93034DCB4DB961CBD4A17D4290AC34C7346EA458C2CC01E45B7B6531B1996C5C07C57F2hCGFN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67A00F36604390F87A804A4C9769B9F20B28B6D9B603A4B9CCC37E806B12FEB381062983578D084FAC71240835B9E69895D0EA3D85388FrBBDH" TargetMode="External"/><Relationship Id="rId2" Type="http://schemas.openxmlformats.org/officeDocument/2006/relationships/hyperlink" Target="consultantplus://offline/ref=67A00F36604390F87A804A4C9769B9F20B28B6D9B603A4B9CCC37E806B12FEB381062983578D084EAC71240835B9E69895D0EA3D85388FrBBDH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5668" y="457201"/>
            <a:ext cx="9759050" cy="598883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sz="2000" dirty="0" smtClean="0"/>
              <a:t>Налогоплательщики  </a:t>
            </a:r>
            <a:r>
              <a:rPr lang="ru-RU" sz="2000" dirty="0" smtClean="0">
                <a:solidFill>
                  <a:srgbClr val="FF0000"/>
                </a:solidFill>
              </a:rPr>
              <a:t>налога на имущество организаций - </a:t>
            </a:r>
            <a:r>
              <a:rPr lang="ru-RU" sz="2000" dirty="0" smtClean="0"/>
              <a:t>организации</a:t>
            </a:r>
            <a:r>
              <a:rPr lang="ru-RU" sz="2000" dirty="0"/>
              <a:t>, имеющие имущество, признаваемое объектом налогообложения в соответствии со </a:t>
            </a:r>
            <a:r>
              <a:rPr lang="ru-RU" sz="2000" dirty="0">
                <a:hlinkClick r:id="rId2"/>
              </a:rPr>
              <a:t>статьей 374 </a:t>
            </a:r>
            <a:r>
              <a:rPr lang="ru-RU" sz="2000" dirty="0" smtClean="0">
                <a:hlinkClick r:id="rId2"/>
              </a:rPr>
              <a:t>НК РФ.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9067" y="1794933"/>
            <a:ext cx="6058040" cy="3948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ОБЪЕКТ НАЛОГООБЛОЖЕНИЯ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8133" y="2503052"/>
            <a:ext cx="4089399" cy="28150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Недвижимое имущество,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учитываемое на балансе организации в качестве объектов основных средств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в </a:t>
            </a:r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  <a:hlinkClick r:id="rId3"/>
              </a:rPr>
              <a:t>порядке</a:t>
            </a:r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, установленном для ведения бухгалтерского учета, в случае, если налоговая база в отношении такого имущества определяется в соответствии с 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  <a:hlinkClick r:id="rId4"/>
              </a:rPr>
              <a:t>п. </a:t>
            </a:r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  <a:hlinkClick r:id="rId4"/>
              </a:rPr>
              <a:t>1 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  <a:hlinkClick r:id="rId4"/>
              </a:rPr>
              <a:t>ст. </a:t>
            </a:r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  <a:hlinkClick r:id="rId4"/>
              </a:rPr>
              <a:t>375</a:t>
            </a:r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НК РФ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1" y="2503052"/>
            <a:ext cx="4351866" cy="28150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Недвижимое </a:t>
            </a:r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имущество, находящееся на территории 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РФ и </a:t>
            </a:r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принадлежащее организациям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на праве собственности или праве хозяйственного ведения</a:t>
            </a:r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, а также полученное по концессионному соглашению, в случае, если налоговая база в отношении такого имущества определяется в соответствии с 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  <a:hlinkClick r:id="rId5"/>
              </a:rPr>
              <a:t>п. </a:t>
            </a:r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  <a:hlinkClick r:id="rId5"/>
              </a:rPr>
              <a:t>2 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  <a:hlinkClick r:id="rId5"/>
              </a:rPr>
              <a:t>ст. 375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НК РФ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84800" y="5793877"/>
            <a:ext cx="4174067" cy="436857"/>
          </a:xfrm>
          <a:prstGeom prst="roundRect">
            <a:avLst/>
          </a:prstGeom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r>
              <a:rPr lang="ru-RU" b="1" dirty="0" smtClean="0">
                <a:solidFill>
                  <a:srgbClr val="009900"/>
                </a:solidFill>
                <a:latin typeface="Arial Narrow" pitchFamily="34" charset="0"/>
              </a:rPr>
              <a:t>Кадастровая стоимость</a:t>
            </a: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62566" y="5854506"/>
            <a:ext cx="3234266" cy="436857"/>
          </a:xfrm>
          <a:prstGeom prst="roundRect">
            <a:avLst>
              <a:gd name="adj" fmla="val 5038"/>
            </a:avLst>
          </a:prstGeom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r>
              <a:rPr lang="ru-RU" b="1" dirty="0" smtClean="0">
                <a:solidFill>
                  <a:srgbClr val="009900"/>
                </a:solidFill>
                <a:latin typeface="Arial Narrow" pitchFamily="34" charset="0"/>
              </a:rPr>
              <a:t>Среднегодовая стоимость </a:t>
            </a: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405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7020" y="539850"/>
            <a:ext cx="9278471" cy="6409763"/>
          </a:xfrm>
        </p:spPr>
        <p:txBody>
          <a:bodyPr/>
          <a:lstStyle/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  <a:t/>
            </a:r>
            <a:b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</a:br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  <a:t/>
            </a:r>
            <a:b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</a:br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  <a:t/>
            </a:r>
            <a:b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</a:br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  <a:t/>
            </a:r>
            <a:b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</a:br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  <a:t/>
            </a:r>
            <a:b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</a:br>
            <a:r>
              <a:rPr lang="ru-RU" sz="1400" dirty="0" smtClean="0">
                <a:latin typeface="+mj-lt"/>
                <a:cs typeface="Times New Roman" panose="02020603050405020304" pitchFamily="18" charset="0"/>
              </a:rPr>
              <a:t>ВИДЫ </a:t>
            </a:r>
            <a:r>
              <a:rPr lang="ru-RU" sz="1400" dirty="0" smtClean="0">
                <a:latin typeface="+mj-lt"/>
                <a:cs typeface="Times New Roman" panose="02020603050405020304" pitchFamily="18" charset="0"/>
              </a:rPr>
              <a:t>НЕДВИЖИМОГО ИМУЩЕСТВА, ПО КОТОРЫМ НАЛОГОВАЯ БАЗА </a:t>
            </a:r>
            <a:r>
              <a:rPr lang="ru-RU" sz="1400" dirty="0" smtClean="0">
                <a:latin typeface="+mj-lt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+mj-lt"/>
                <a:cs typeface="Times New Roman" panose="02020603050405020304" pitchFamily="18" charset="0"/>
              </a:rPr>
            </a:br>
            <a:r>
              <a:rPr lang="ru-RU" sz="1400" dirty="0" smtClean="0">
                <a:latin typeface="+mj-lt"/>
                <a:cs typeface="Times New Roman" panose="02020603050405020304" pitchFamily="18" charset="0"/>
              </a:rPr>
              <a:t>ОПРЕДЕЛЯЕТСЯ </a:t>
            </a:r>
            <a:r>
              <a:rPr lang="ru-RU" sz="1400" dirty="0" smtClean="0">
                <a:latin typeface="+mj-lt"/>
                <a:cs typeface="Times New Roman" panose="02020603050405020304" pitchFamily="18" charset="0"/>
              </a:rPr>
              <a:t>КАК КАДАСТРОВАЯ </a:t>
            </a:r>
            <a:r>
              <a:rPr lang="ru-RU" sz="1400" dirty="0" smtClean="0">
                <a:latin typeface="+mj-lt"/>
                <a:cs typeface="Times New Roman" panose="02020603050405020304" pitchFamily="18" charset="0"/>
              </a:rPr>
              <a:t>СТОИМОСТЬ</a:t>
            </a:r>
            <a:br>
              <a:rPr lang="ru-RU" sz="1400" dirty="0" smtClean="0">
                <a:latin typeface="+mj-lt"/>
                <a:cs typeface="Times New Roman" panose="02020603050405020304" pitchFamily="18" charset="0"/>
              </a:rPr>
            </a:br>
            <a:r>
              <a:rPr lang="ru-RU" sz="1400" dirty="0" smtClean="0">
                <a:latin typeface="+mj-lt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+mj-lt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Закон Ульяновской области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</a:rPr>
              <a:t>от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</a:rPr>
              <a:t>02.09.2015 N 99-ЗО</a:t>
            </a:r>
            <a:br>
              <a:rPr lang="ru-RU" sz="14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</a:rPr>
              <a:t>"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</a:rPr>
              <a:t>О налоге на имущество организаций на территории Ульяновской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</a:rPr>
              <a:t>области« (ст. 1.1):</a:t>
            </a:r>
            <a:br>
              <a:rPr lang="ru-RU" sz="14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400" dirty="0" smtClean="0">
                <a:latin typeface="+mj-lt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+mj-lt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) административно-деловых центров и торговых центров (комплексов) и помещений в них;</a:t>
            </a:r>
            <a:b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) нежилых помещений, назначение, разрешенное использование или наименование которых в соответствии со сведениями, содержащимися в Едином государственном реестре недвижимости, или документами технического учета (инвентаризации) объектов недвижимости предусматривает размещение офисов, торговых объектов, объектов общественного питания и бытового обслуживания либо которые фактически используются для размещения офисов, торговых объектов, объектов общественного питания и бытового обслуживания;</a:t>
            </a:r>
            <a:b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3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) объектов недвижимого имущества иностранных организаций, не осуществляющих деятельности в Российской Федерации через постоянные представительства, а также объектов недвижимого имущества иностранных организаций, не относящихся к деятельности данных организаций в Российской Федерации через постоянные представительства;</a:t>
            </a:r>
            <a:br>
              <a:rPr lang="ru-RU" sz="14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>
                <a:solidFill>
                  <a:srgbClr val="FF0000"/>
                </a:solidFill>
              </a:rPr>
              <a:t>4</a:t>
            </a:r>
            <a:r>
              <a:rPr lang="ru-RU" sz="1400" dirty="0">
                <a:solidFill>
                  <a:srgbClr val="FF0000"/>
                </a:solidFill>
              </a:rPr>
              <a:t>) жилых помещений, объектов незавершенного строительства, гаражей, </a:t>
            </a:r>
            <a:r>
              <a:rPr lang="ru-RU" sz="1400" dirty="0" err="1">
                <a:solidFill>
                  <a:srgbClr val="FF0000"/>
                </a:solidFill>
              </a:rPr>
              <a:t>машино</a:t>
            </a:r>
            <a:r>
              <a:rPr lang="ru-RU" sz="1400" dirty="0">
                <a:solidFill>
                  <a:srgbClr val="FF0000"/>
                </a:solidFill>
              </a:rPr>
              <a:t>-мест, а также жилых строений, расположенных на земельных участках, предоставленных для ведения личного подсобного хозяйства, огородничества, садоводства или индивидуального жилищного строительства.</a:t>
            </a:r>
            <a:br>
              <a:rPr lang="ru-RU" sz="1400" dirty="0">
                <a:solidFill>
                  <a:srgbClr val="FF0000"/>
                </a:solidFill>
              </a:rPr>
            </a:br>
            <a:r>
              <a:rPr lang="ru-RU" sz="1400" b="0" dirty="0"/>
              <a:t/>
            </a:r>
            <a:br>
              <a:rPr lang="ru-RU" sz="1400" b="0" dirty="0"/>
            </a:br>
            <a:r>
              <a:rPr lang="ru-RU" sz="1400" b="0" dirty="0" smtClean="0">
                <a:latin typeface="+mj-lt"/>
                <a:cs typeface="Times New Roman" panose="02020603050405020304" pitchFamily="18" charset="0"/>
              </a:rPr>
              <a:t/>
            </a:r>
            <a:br>
              <a:rPr lang="ru-RU" sz="1400" b="0" dirty="0" smtClean="0">
                <a:latin typeface="+mj-lt"/>
                <a:cs typeface="Times New Roman" panose="02020603050405020304" pitchFamily="18" charset="0"/>
              </a:rPr>
            </a:br>
            <a:r>
              <a:rPr lang="ru-RU" sz="1400" b="0" dirty="0">
                <a:latin typeface="+mj-lt"/>
                <a:cs typeface="Times New Roman" panose="02020603050405020304" pitchFamily="18" charset="0"/>
              </a:rPr>
              <a:t/>
            </a:r>
            <a:br>
              <a:rPr lang="ru-RU" sz="1400" b="0" dirty="0">
                <a:latin typeface="+mj-lt"/>
                <a:cs typeface="Times New Roman" panose="02020603050405020304" pitchFamily="18" charset="0"/>
              </a:rPr>
            </a:br>
            <a:r>
              <a:rPr lang="ru-RU" sz="1400" b="0" cap="all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/>
            </a:r>
            <a:br>
              <a:rPr lang="ru-RU" sz="1400" b="0" cap="all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</a:br>
            <a:r>
              <a:rPr lang="ru-RU" sz="1400" b="0" dirty="0" smtClean="0"/>
              <a:t> </a:t>
            </a:r>
            <a:r>
              <a:rPr lang="ru-RU" sz="1400" b="0" cap="all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+mj-cs"/>
              </a:rPr>
              <a:t/>
            </a:r>
            <a:br>
              <a:rPr lang="ru-RU" sz="1400" b="0" cap="all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+mj-cs"/>
              </a:rPr>
            </a:br>
            <a:r>
              <a:rPr lang="ru-RU" sz="1400" b="0" cap="all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+mj-cs"/>
              </a:rPr>
              <a:t/>
            </a:r>
            <a:br>
              <a:rPr lang="ru-RU" sz="1400" b="0" cap="all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+mj-cs"/>
              </a:rPr>
            </a:br>
            <a:r>
              <a:rPr lang="ru-RU" sz="1400" cap="all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j-cs"/>
              </a:rPr>
              <a:t/>
            </a:r>
            <a:br>
              <a:rPr lang="ru-RU" sz="1400" cap="all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j-cs"/>
              </a:rPr>
            </a:br>
            <a:r>
              <a:rPr lang="ru-RU" sz="1400" cap="all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j-cs"/>
              </a:rPr>
              <a:t/>
            </a:r>
            <a:br>
              <a:rPr lang="ru-RU" sz="1400" cap="all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j-cs"/>
              </a:rPr>
            </a:br>
            <a:r>
              <a:rPr lang="ru-RU" sz="14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  <a:t/>
            </a:r>
            <a:br>
              <a:rPr lang="ru-RU" sz="14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</a:br>
            <a:r>
              <a:rPr lang="ru-RU" sz="1400" cap="all" dirty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  <a:t/>
            </a:r>
            <a:br>
              <a:rPr lang="ru-RU" sz="1400" cap="all" dirty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</a:br>
            <a:endParaRPr lang="ru-RU" sz="1400" cap="all" dirty="0">
              <a:solidFill>
                <a:schemeClr val="accent1">
                  <a:lumMod val="75000"/>
                </a:schemeClr>
              </a:solidFill>
              <a:latin typeface="+mn-lt"/>
              <a:cs typeface="+mj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75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7312" y="1142999"/>
            <a:ext cx="8683155" cy="4854299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/>
              <a:t>Налоговая ставка 0  процентов </a:t>
            </a:r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r>
              <a:rPr lang="ru-RU" sz="2000" dirty="0" smtClean="0"/>
              <a:t>17</a:t>
            </a:r>
            <a:r>
              <a:rPr lang="ru-RU" sz="2000" dirty="0"/>
              <a:t>) организаций, применяющих упрощенную систему налогообложения, в отношении объекта недвижимого имущества, указанного в </a:t>
            </a:r>
            <a:r>
              <a:rPr lang="ru-RU" sz="2000" dirty="0">
                <a:hlinkClick r:id="rId2"/>
              </a:rPr>
              <a:t>пунктах 1</a:t>
            </a:r>
            <a:r>
              <a:rPr lang="ru-RU" sz="2000" dirty="0"/>
              <a:t> или </a:t>
            </a:r>
            <a:r>
              <a:rPr lang="ru-RU" sz="2000" dirty="0">
                <a:hlinkClick r:id="rId3"/>
              </a:rPr>
              <a:t>2 статьи 1.1</a:t>
            </a:r>
            <a:r>
              <a:rPr lang="ru-RU" sz="2000" dirty="0"/>
              <a:t> настоящего Закона, при условии, что площадь такого объекта составляет менее 150 квадратных метров и он используется для осуществления предпринимательской деятельности (для указанных организаций, являющихся владельцами двух и более таких объектов недвижимого имущества, - по их выбору за один этот объект).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298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2211" y="466699"/>
            <a:ext cx="8737838" cy="998034"/>
          </a:xfrm>
        </p:spPr>
        <p:txBody>
          <a:bodyPr/>
          <a:lstStyle/>
          <a:p>
            <a:pPr algn="ctr"/>
            <a:r>
              <a:rPr lang="ru-RU" sz="20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j-cs"/>
              </a:rPr>
              <a:t>Новое в вопросах налогообложения имущества организаций</a:t>
            </a:r>
            <a:endParaRPr lang="ru-RU" sz="2000" cap="all" dirty="0">
              <a:solidFill>
                <a:schemeClr val="accent1">
                  <a:lumMod val="75000"/>
                </a:schemeClr>
              </a:solidFill>
              <a:latin typeface="+mn-lt"/>
              <a:cs typeface="+mj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45633" y="1529349"/>
            <a:ext cx="720725" cy="719137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617" tIns="52308" rIns="104617" bIns="52308" anchor="ctr"/>
          <a:lstStyle/>
          <a:p>
            <a:pPr algn="ctr" defTabSz="1192271">
              <a:defRPr/>
            </a:pPr>
            <a:r>
              <a:rPr lang="ru-RU" sz="4400" b="1" dirty="0">
                <a:solidFill>
                  <a:srgbClr val="F79646">
                    <a:lumMod val="75000"/>
                  </a:srgbClr>
                </a:solidFill>
                <a:latin typeface="Arial Narrow" panose="020B0606020202030204" pitchFamily="34" charset="0"/>
              </a:rPr>
              <a:t>1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739328" y="1472616"/>
            <a:ext cx="8133959" cy="832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sz="1800" i="1" dirty="0" smtClean="0"/>
              <a:t> </a:t>
            </a:r>
            <a:r>
              <a:rPr lang="ru-RU" sz="1400" i="1" dirty="0"/>
              <a:t>отмена обязанности представления налоговых деклараций в отношении объектов, облагаемых налогом исходя из кадастровой стоимости (с 2023 года.)</a:t>
            </a:r>
            <a:endParaRPr lang="ru-RU" sz="1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57735" y="2708390"/>
            <a:ext cx="720725" cy="719137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617" tIns="52308" rIns="104617" bIns="52308" anchor="ctr"/>
          <a:lstStyle/>
          <a:p>
            <a:pPr algn="ctr" defTabSz="1192271">
              <a:defRPr/>
            </a:pPr>
            <a:r>
              <a:rPr lang="ru-RU" sz="4400" b="1" dirty="0">
                <a:solidFill>
                  <a:srgbClr val="F79646">
                    <a:lumMod val="75000"/>
                  </a:srgbClr>
                </a:solidFill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739328" y="4675348"/>
            <a:ext cx="7526866" cy="850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sz="1800" i="1" dirty="0" smtClean="0"/>
              <a:t> </a:t>
            </a:r>
            <a:r>
              <a:rPr lang="ru-RU" sz="1400" i="1" dirty="0"/>
              <a:t>единый срок уплаты налога и авансовых платежей по </a:t>
            </a:r>
            <a:r>
              <a:rPr lang="ru-RU" sz="1400" i="1" dirty="0" smtClean="0"/>
              <a:t>НИО на 2022 год (1 марта</a:t>
            </a:r>
            <a:r>
              <a:rPr lang="ru-RU" sz="1400" i="1" dirty="0"/>
              <a:t>, 30 апреля, 31 июля, 31 октября</a:t>
            </a:r>
            <a:r>
              <a:rPr lang="ru-RU" sz="1400" i="1" dirty="0" smtClean="0"/>
              <a:t>) *</a:t>
            </a:r>
            <a:endParaRPr lang="ru-RU" sz="1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78466" y="3723861"/>
            <a:ext cx="720725" cy="719137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617" tIns="52308" rIns="104617" bIns="52308" anchor="ctr"/>
          <a:lstStyle/>
          <a:p>
            <a:pPr algn="ctr" defTabSz="1192271">
              <a:defRPr/>
            </a:pPr>
            <a:r>
              <a:rPr lang="ru-RU" sz="4400" b="1" dirty="0">
                <a:solidFill>
                  <a:srgbClr val="F79646">
                    <a:lumMod val="75000"/>
                  </a:srgbClr>
                </a:solidFill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1840926" y="3723860"/>
            <a:ext cx="8133959" cy="9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/>
            <a:r>
              <a:rPr lang="ru-RU" sz="1400" i="1" dirty="0" smtClean="0"/>
              <a:t>в </a:t>
            </a:r>
            <a:r>
              <a:rPr lang="ru-RU" sz="1400" i="1" dirty="0"/>
              <a:t>отношении объекта налогообложения, прекратившего свое существование, исчисление налога на имущество организаций прекращается с 1-го числа месяца его гибели или </a:t>
            </a:r>
            <a:r>
              <a:rPr lang="ru-RU" sz="1400" i="1" dirty="0" smtClean="0"/>
              <a:t>уничтожения</a:t>
            </a:r>
            <a:endParaRPr lang="ru-RU" sz="1400" cap="all" dirty="0">
              <a:solidFill>
                <a:schemeClr val="tx2">
                  <a:lumMod val="75000"/>
                </a:schemeClr>
              </a:solidFill>
              <a:latin typeface="+mn-lt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8466" y="5664830"/>
            <a:ext cx="8746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solidFill>
                  <a:srgbClr val="FF0000"/>
                </a:solidFill>
              </a:rPr>
              <a:t>* </a:t>
            </a:r>
            <a:r>
              <a:rPr lang="ru-RU" sz="1600" b="1" i="1" dirty="0">
                <a:solidFill>
                  <a:srgbClr val="FF0000"/>
                </a:solidFill>
              </a:rPr>
              <a:t>С  01.01.2023 года  в связи с введением единого налогового </a:t>
            </a:r>
            <a:r>
              <a:rPr lang="ru-RU" sz="1600" b="1" i="1" dirty="0" smtClean="0">
                <a:solidFill>
                  <a:srgbClr val="FF0000"/>
                </a:solidFill>
              </a:rPr>
              <a:t>платежа изменятся  </a:t>
            </a:r>
            <a:r>
              <a:rPr lang="ru-RU" sz="1600" b="1" i="1" dirty="0">
                <a:solidFill>
                  <a:srgbClr val="FF0000"/>
                </a:solidFill>
              </a:rPr>
              <a:t>сроки уплаты </a:t>
            </a:r>
            <a:r>
              <a:rPr lang="ru-RU" sz="1600" b="1" i="1" dirty="0" smtClean="0">
                <a:solidFill>
                  <a:srgbClr val="FF0000"/>
                </a:solidFill>
              </a:rPr>
              <a:t>налогов: это </a:t>
            </a:r>
            <a:r>
              <a:rPr lang="ru-RU" sz="1600" b="1" i="1" dirty="0">
                <a:solidFill>
                  <a:srgbClr val="FF0000"/>
                </a:solidFill>
              </a:rPr>
              <a:t>28-е число соответствующего месяца. Для сдачи отчетности также устанавливают </a:t>
            </a:r>
            <a:r>
              <a:rPr lang="ru-RU" sz="1600" b="1" i="1" dirty="0" smtClean="0">
                <a:solidFill>
                  <a:srgbClr val="FF0000"/>
                </a:solidFill>
              </a:rPr>
              <a:t>единый  </a:t>
            </a:r>
            <a:r>
              <a:rPr lang="ru-RU" sz="1600" b="1" i="1" dirty="0">
                <a:solidFill>
                  <a:srgbClr val="FF0000"/>
                </a:solidFill>
              </a:rPr>
              <a:t>срок - 25-е число.</a:t>
            </a:r>
            <a:endParaRPr lang="ru-RU" sz="1600" i="1" dirty="0">
              <a:solidFill>
                <a:srgbClr val="FF0000"/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1739328" y="2446868"/>
            <a:ext cx="8133959" cy="1096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/>
            <a:r>
              <a:rPr lang="ru-RU" sz="1400" i="1" dirty="0"/>
              <a:t>п</a:t>
            </a:r>
            <a:r>
              <a:rPr lang="ru-RU" sz="1400" i="1" dirty="0" smtClean="0"/>
              <a:t>раво организаций представлять заявление на льготу по НИО (в </a:t>
            </a:r>
            <a:r>
              <a:rPr lang="ru-RU" sz="1400" i="1" dirty="0"/>
              <a:t>отношении объектов, налоговая база по которым определяется как их кадастровая </a:t>
            </a:r>
            <a:r>
              <a:rPr lang="ru-RU" sz="1400" i="1" dirty="0" smtClean="0"/>
              <a:t>стоимость). </a:t>
            </a:r>
          </a:p>
          <a:p>
            <a:pPr defTabSz="914400"/>
            <a:r>
              <a:rPr lang="ru-RU" sz="1400" i="1" dirty="0" smtClean="0"/>
              <a:t>Возможность представления налоговой </a:t>
            </a:r>
            <a:r>
              <a:rPr lang="ru-RU" sz="1400" i="1" dirty="0"/>
              <a:t>льготы</a:t>
            </a:r>
            <a:r>
              <a:rPr lang="ru-RU" sz="1400" i="1" dirty="0" smtClean="0"/>
              <a:t>, на основании сведений, полученных налоговым органом.</a:t>
            </a:r>
            <a:endParaRPr lang="ru-RU" sz="1400" cap="all" dirty="0">
              <a:solidFill>
                <a:schemeClr val="tx2">
                  <a:lumMod val="75000"/>
                </a:schemeClr>
              </a:solidFill>
              <a:latin typeface="+mn-lt"/>
              <a:cs typeface="+mj-cs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78466" y="4741169"/>
            <a:ext cx="720725" cy="719137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617" tIns="52308" rIns="104617" bIns="52308" anchor="ctr"/>
          <a:lstStyle/>
          <a:p>
            <a:pPr algn="ctr" defTabSz="1192271">
              <a:defRPr/>
            </a:pPr>
            <a:r>
              <a:rPr lang="ru-RU" sz="4400" b="1" dirty="0" smtClean="0">
                <a:solidFill>
                  <a:srgbClr val="F79646">
                    <a:lumMod val="75000"/>
                  </a:srgbClr>
                </a:solidFill>
                <a:latin typeface="Arial Narrow" panose="020B0606020202030204" pitchFamily="34" charset="0"/>
              </a:rPr>
              <a:t>4</a:t>
            </a:r>
            <a:endParaRPr lang="ru-RU" sz="4400" b="1" dirty="0">
              <a:solidFill>
                <a:srgbClr val="F79646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9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7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4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40144</TotalTime>
  <Words>346</Words>
  <Application>Microsoft Office PowerPoint</Application>
  <PresentationFormat>Произвольный</PresentationFormat>
  <Paragraphs>26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Специальное оформление</vt:lpstr>
      <vt:lpstr>7_Специальное оформление</vt:lpstr>
      <vt:lpstr>1_Специальное оформление</vt:lpstr>
      <vt:lpstr>2_Специальное оформление</vt:lpstr>
      <vt:lpstr>Презентация PowerPoint</vt:lpstr>
      <vt:lpstr>     ВИДЫ НЕДВИЖИМОГО ИМУЩЕСТВА, ПО КОТОРЫМ НАЛОГОВАЯ БАЗА  ОПРЕДЕЛЯЕТСЯ КАК КАДАСТРОВАЯ СТОИМОСТЬ  Закон Ульяновской области от 02.09.2015 N 99-ЗО "О налоге на имущество организаций на территории Ульяновской области« (ст. 1.1):  1) административно-деловых центров и торговых центров (комплексов) и помещений в них;  2) нежилых помещений, назначение, разрешенное использование или наименование которых в соответствии со сведениями, содержащимися в Едином государственном реестре недвижимости, или документами технического учета (инвентаризации) объектов недвижимости предусматривает размещение офисов, торговых объектов, объектов общественного питания и бытового обслуживания либо которые фактически используются для размещения офисов, торговых объектов, объектов общественного питания и бытового обслуживания;  3) объектов недвижимого имущества иностранных организаций, не осуществляющих деятельности в Российской Федерации через постоянные представительства, а также объектов недвижимого имущества иностранных организаций, не относящихся к деятельности данных организаций в Российской Федерации через постоянные представительства;  4) жилых помещений, объектов незавершенного строительства, гаражей, машино-мест, а также жилых строений, расположенных на земельных участках, предоставленных для ведения личного подсобного хозяйства, огородничества, садоводства или индивидуального жилищного строительства.            </vt:lpstr>
      <vt:lpstr>Презентация PowerPoint</vt:lpstr>
      <vt:lpstr>Новое в вопросах налогообложения имущества организаций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Ivanova</dc:creator>
  <cp:lastModifiedBy>Ромашкина Юлия Александровна</cp:lastModifiedBy>
  <cp:revision>637</cp:revision>
  <cp:lastPrinted>2020-02-13T18:00:34Z</cp:lastPrinted>
  <dcterms:created xsi:type="dcterms:W3CDTF">2019-04-30T10:46:03Z</dcterms:created>
  <dcterms:modified xsi:type="dcterms:W3CDTF">2022-08-09T13:37:42Z</dcterms:modified>
</cp:coreProperties>
</file>