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7" r:id="rId2"/>
    <p:sldId id="318" r:id="rId3"/>
    <p:sldId id="322" r:id="rId4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8" autoAdjust="0"/>
    <p:restoredTop sz="98398" autoAdjust="0"/>
  </p:normalViewPr>
  <p:slideViewPr>
    <p:cSldViewPr snapToGrid="0">
      <p:cViewPr varScale="1">
        <p:scale>
          <a:sx n="115" d="100"/>
          <a:sy n="115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17AEB3F9-773C-4C2E-A58E-7F7D2C4C8F73}" type="datetimeFigureOut">
              <a:rPr lang="ru-RU" smtClean="0"/>
              <a:t>15.12.2023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5"/>
            <a:ext cx="2971800" cy="499090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B9CA3409-0CFB-4265-B40A-7035BBF25B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51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679EAA28-5044-4DBD-BB50-C44CBA39B94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36069" y="2692400"/>
            <a:ext cx="6519862" cy="1473200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="" xmlns:a16="http://schemas.microsoft.com/office/drawing/2014/main" id="{690CF1E8-495C-4FDF-9052-B211F8E3EB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70" y="5700713"/>
            <a:ext cx="6617494" cy="973137"/>
          </a:xfrm>
        </p:spPr>
        <p:txBody>
          <a:bodyPr>
            <a:normAutofit/>
          </a:bodyPr>
          <a:lstStyle>
            <a:lvl1pPr>
              <a:defRPr sz="16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1996269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>
            <a:extLst>
              <a:ext uri="{FF2B5EF4-FFF2-40B4-BE49-F238E27FC236}">
                <a16:creationId xmlns="" xmlns:a16="http://schemas.microsoft.com/office/drawing/2014/main" id="{4DDD6370-4D4E-48BB-B06B-F9F6CA84BB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722667" y="3583379"/>
            <a:ext cx="6745183" cy="1320800"/>
          </a:xfrm>
        </p:spPr>
        <p:txBody>
          <a:bodyPr>
            <a:normAutofit/>
          </a:bodyPr>
          <a:lstStyle>
            <a:lvl1pPr algn="ctr">
              <a:defRPr sz="2400" cap="all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ru-RU" dirty="0"/>
              <a:t>ТЕМА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="" xmlns:a16="http://schemas.microsoft.com/office/drawing/2014/main" id="{4F78DF35-DBE4-4BB3-87AD-083C9BC366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2667" y="5878286"/>
            <a:ext cx="6745183" cy="652689"/>
          </a:xfrm>
        </p:spPr>
        <p:txBody>
          <a:bodyPr>
            <a:normAutofit/>
          </a:bodyPr>
          <a:lstStyle>
            <a:lvl1pPr algn="ctr">
              <a:defRPr sz="1600" cap="all" baseline="0"/>
            </a:lvl1pPr>
          </a:lstStyle>
          <a:p>
            <a:pPr lvl="0"/>
            <a:r>
              <a:rPr lang="ru-RU" dirty="0"/>
              <a:t>ДОКЛАДЧИК</a:t>
            </a:r>
          </a:p>
        </p:txBody>
      </p:sp>
    </p:spTree>
    <p:extLst>
      <p:ext uri="{BB962C8B-B14F-4D97-AF65-F5344CB8AC3E}">
        <p14:creationId xmlns:p14="http://schemas.microsoft.com/office/powerpoint/2010/main" val="3773274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0064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192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954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473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25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C3ADFD2-8388-4CF9-90D4-0FA82C4144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FFF8B50-B9FF-4ED9-A943-D231ADD0501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00E2E8D-D75D-4A66-B406-8AB083A61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3782" y="6492874"/>
            <a:ext cx="796141" cy="48656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fld id="{8970D756-4916-40E7-8A77-5F85CA1AD3D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022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83EF34-0782-42FB-B10A-E388723F5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61257"/>
            <a:ext cx="11388436" cy="7006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 слайда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6E818549-0F74-4611-AA8A-7CB60B9A3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1885" y="1092530"/>
            <a:ext cx="11388435" cy="5400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Поле для ввода информации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8342FFE-57DD-4BEB-8C7A-1940D0EBF8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492875"/>
            <a:ext cx="6056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rgbClr val="0070C0"/>
                </a:solidFill>
              </a:defRPr>
            </a:lvl1pPr>
          </a:lstStyle>
          <a:p>
            <a:fld id="{BEAE7D85-22F9-4FB4-A8A3-D5794C4A4F5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132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1" r:id="rId4"/>
    <p:sldLayoutId id="2147483662" r:id="rId5"/>
    <p:sldLayoutId id="2147483663" r:id="rId6"/>
    <p:sldLayoutId id="2147483665" r:id="rId7"/>
    <p:sldLayoutId id="2147483666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kern="1200" cap="all" baseline="0">
          <a:solidFill>
            <a:srgbClr val="C00000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 baseline="0">
          <a:solidFill>
            <a:srgbClr val="4D4D4D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82633"/>
            <a:ext cx="11388436" cy="123028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исчисленных суммах налогов, авансовых платежей по налогам, сборов, страховых взносов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02.11.2022 N ЕД-7-8/1047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242281"/>
              </p:ext>
            </p:extLst>
          </p:nvPr>
        </p:nvGraphicFramePr>
        <p:xfrm>
          <a:off x="400425" y="1596042"/>
          <a:ext cx="11312210" cy="4850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33442"/>
                <a:gridCol w="1148853"/>
                <a:gridCol w="1124058"/>
                <a:gridCol w="1476703"/>
                <a:gridCol w="1479459"/>
                <a:gridCol w="1377521"/>
                <a:gridCol w="1124058"/>
                <a:gridCol w="1124058"/>
                <a:gridCol w="1124058"/>
              </a:tblGrid>
              <a:tr h="4412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плательщика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расчета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страховым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взносам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уведомления по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страховым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взносам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отчетного (налогового) периода/номер месяца (квартала)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страховых взносов в соответствии с законодательством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37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Golos Text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страховых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взносов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</a:tr>
              <a:tr h="1027888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Страховые взносы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плательщики, производящие выплаты и иные вознаграждения физическим лицам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квартал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25.02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25.03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25.04 (уведомление не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представляется, так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сроки предоставления расчёта и уведомления совпадают)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21/01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21/02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28.02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28.03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</a:tr>
              <a:tr h="969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25.05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25.06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25.07 (уведомление не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представляется, так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сроки предоставления расчёта и уведомления совпадают)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31/01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31/02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31/03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апрель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июнь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28.05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28.06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28.07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</a:tr>
              <a:tr h="969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месяцев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25.08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25.09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25.10 (уведомление не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представляется, так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сроки предоставления расчёта и уведомления совпадают)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33/01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33/02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33/03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июль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август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сентябрь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28.08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28.09</a:t>
                      </a:r>
                      <a:b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28.10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</a:tr>
              <a:tr h="969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 года, следующего за истекшим налоговым  периодом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25.11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позднее 25.12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25.01 (уведомление не </a:t>
                      </a:r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представляется, так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как сроки предоставления расчёта и уведомления совпадают)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34/01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34/02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34/03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октябрь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28.11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28.12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28.01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639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282633"/>
            <a:ext cx="11388436" cy="123028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исчисленных суммах налогов, авансовых платежей по налогам, сборов, страховых взносов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1885" y="1092530"/>
            <a:ext cx="11503628" cy="5383085"/>
          </a:xfrm>
        </p:spPr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ФНС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 от 02.11.2022 N ЕД-7-8/1047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2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834010"/>
              </p:ext>
            </p:extLst>
          </p:nvPr>
        </p:nvGraphicFramePr>
        <p:xfrm>
          <a:off x="483552" y="1454726"/>
          <a:ext cx="11195830" cy="49664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0680"/>
                <a:gridCol w="1363287"/>
                <a:gridCol w="1429079"/>
                <a:gridCol w="1622759"/>
                <a:gridCol w="1625788"/>
                <a:gridCol w="1513767"/>
                <a:gridCol w="1235235"/>
                <a:gridCol w="1235235"/>
              </a:tblGrid>
              <a:tr h="44257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</a:t>
                      </a:r>
                      <a:b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плательщика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расчета ф. 6-НДФЛ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 уведомления по </a:t>
                      </a:r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отчетного (налогового) периода/номер месяца (квартала) 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уплаты НДФЛ в соответствии с законодательством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</a:tr>
              <a:tr h="4751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</a:t>
                      </a:r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отчетный период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 представления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Golos Text"/>
                      </a:endParaRPr>
                    </a:p>
                  </a:txBody>
                  <a:tcPr marL="7793" marR="7793" marT="7793" marB="0" anchor="ctr"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</a:tr>
              <a:tr h="827925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 агенты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793" marR="7793" marT="779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 квартал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01.01.-22.01.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23.01.-22.02.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23.02.-22.03.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21/01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21/02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21/03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Уплачивается налог не позднее 28 числа текущего месяца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80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полугодие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23.03.-22.04.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23.04.-22.05.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23.05.-22.06.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31/01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31/02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31/03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28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 месяцев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23.06.-22.07.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23.07.-22.08.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23.08.-22.09.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25.07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25.08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25.09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33/01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33/02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33/03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73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год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25.02 года, следующего за истекшим налоговым периодом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23.09.-22.10.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23.10.-22.11.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23.11.-22.12.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25.10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25.11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25.12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34/01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34/02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34/03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81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23.12.-31.12.</a:t>
                      </a:r>
                      <a:endParaRPr lang="ru-RU" sz="1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 позднее последнего рабочего дня года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34/04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Уплачивается налог, не позднее последнего рабочего дня календарного года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73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представления уведомлений по НДФЛ и страховым взносам 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декабре 2023 года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</a:p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Перечисление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налоговыми агентами сумм НДФЛ, исчисленного и удержанного за период с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31 декабря 2023 года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позднее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декабря 2023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Уведомление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представляется с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указанием кода отчетного периода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34/04</a:t>
            </a:r>
            <a:endParaRPr lang="ru-RU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СТРАХОВЫЕ ВЗНОСЫ</a:t>
            </a:r>
          </a:p>
          <a:p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перечисления в декабре 2023 года денежных средств в составе единого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</a:t>
            </a: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платежа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уплаты страховых взносов, исчисленных за декабрь 2023 года, </a:t>
            </a:r>
            <a:endParaRPr lang="ru-RU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данные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суммы следует отразить в </a:t>
            </a: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Уведомлении</a:t>
            </a:r>
            <a:r>
              <a:rPr lang="ru-RU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кодом отчетного периода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34/03</a:t>
            </a:r>
            <a:endParaRPr lang="ru-RU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D756-4916-40E7-8A77-5F85CA1AD3D2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97" y="2408983"/>
            <a:ext cx="70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006" y="5066285"/>
            <a:ext cx="7016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776401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УФНС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21956C80-B3EC-44F0-A05B-361BCBA90925}" vid="{D9C7E3D0-E71E-4651-A0E9-47C5C0DBAF9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УФНС</Template>
  <TotalTime>3213</TotalTime>
  <Words>424</Words>
  <Application>Microsoft Office PowerPoint</Application>
  <PresentationFormat>Произвольный</PresentationFormat>
  <Paragraphs>123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Шаблон УФНС</vt:lpstr>
      <vt:lpstr>уведомление об исчисленных суммах налогов, авансовых платежей по налогам, сборов, страховых взносов </vt:lpstr>
      <vt:lpstr>уведомление об исчисленных суммах налогов, авансовых платежей по налогам, сборов, страховых взносов </vt:lpstr>
      <vt:lpstr>Особенности представления уведомлений по НДФЛ и страховым взносам  в декабре 2023 года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Чиканов Станислав Николаевич</dc:creator>
  <cp:lastModifiedBy>Лукина Валентина Владимировна</cp:lastModifiedBy>
  <cp:revision>348</cp:revision>
  <cp:lastPrinted>2023-12-05T08:18:26Z</cp:lastPrinted>
  <dcterms:created xsi:type="dcterms:W3CDTF">2018-02-07T07:55:02Z</dcterms:created>
  <dcterms:modified xsi:type="dcterms:W3CDTF">2023-12-15T06:03:44Z</dcterms:modified>
</cp:coreProperties>
</file>