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70" r:id="rId5"/>
    <p:sldId id="271" r:id="rId6"/>
    <p:sldId id="267" r:id="rId7"/>
    <p:sldId id="268" r:id="rId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>
        <p:scale>
          <a:sx n="118" d="100"/>
          <a:sy n="118" d="100"/>
        </p:scale>
        <p:origin x="-276" y="1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5D991-09EC-4E63-9960-3CC2D3706BA4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8B9E-733C-492A-8DB2-42F67EC6F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08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87DD-88D5-4574-8D5E-34061DBCE172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3543-9AF0-47F1-9445-D9F712FF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7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7696" y="1515872"/>
            <a:ext cx="6539865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B84F-B732-4276-B9F6-4F0DCD76F171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7633-9448-4AD7-B011-52D0CA564637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3488" y="1305941"/>
            <a:ext cx="8668512" cy="55520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0964" y="1528013"/>
            <a:ext cx="5207000" cy="351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3372" y="1311402"/>
            <a:ext cx="5412740" cy="448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607F-4B99-4B14-A568-ED18866244C3}" type="datetime1">
              <a:rPr lang="en-US" smtClean="0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B206-647A-437E-A2BA-EE5BB4871D10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C337-6E14-41F1-8958-CDD8E60CE99F}" type="datetime1">
              <a:rPr lang="en-US" smtClean="0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993" y="144602"/>
            <a:ext cx="11634012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437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7566" y="2101977"/>
            <a:ext cx="4974590" cy="1817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CF0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C7F6-48D1-4C1C-A569-AC284ACD8AA8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6866" y="6368398"/>
            <a:ext cx="259841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A397A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37366" y="-145836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16955" y="5524788"/>
            <a:ext cx="4137660" cy="118737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664845" indent="-212725">
              <a:lnSpc>
                <a:spcPct val="100000"/>
              </a:lnSpc>
              <a:spcBef>
                <a:spcPts val="1055"/>
              </a:spcBef>
            </a:pPr>
            <a:r>
              <a:rPr lang="ru-RU" sz="1600" b="1" spc="-10" dirty="0" smtClean="0">
                <a:solidFill>
                  <a:srgbClr val="2A397A"/>
                </a:solidFill>
                <a:latin typeface="Arial"/>
                <a:cs typeface="Arial"/>
              </a:rPr>
              <a:t>Башкирова Елена Федоровна</a:t>
            </a:r>
            <a:endParaRPr sz="1600" dirty="0" smtClean="0">
              <a:latin typeface="Arial"/>
              <a:cs typeface="Arial"/>
            </a:endParaRPr>
          </a:p>
          <a:p>
            <a:pPr marL="12700" marR="5080" indent="652145" algn="l">
              <a:lnSpc>
                <a:spcPct val="90100"/>
              </a:lnSpc>
              <a:spcBef>
                <a:spcPts val="1145"/>
              </a:spcBef>
            </a:pPr>
            <a:r>
              <a:rPr lang="ru-RU" sz="1600" dirty="0" smtClean="0">
                <a:solidFill>
                  <a:srgbClr val="2A397A"/>
                </a:solidFill>
                <a:latin typeface="Arial"/>
                <a:cs typeface="Arial"/>
              </a:rPr>
              <a:t>Главный государственный налоговый инспектор</a:t>
            </a:r>
            <a:r>
              <a:rPr sz="1600" spc="-70" dirty="0" smtClean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5" dirty="0" err="1">
                <a:solidFill>
                  <a:srgbClr val="2A397A"/>
                </a:solidFill>
                <a:latin typeface="Arial"/>
                <a:cs typeface="Arial"/>
              </a:rPr>
              <a:t>отдела</a:t>
            </a:r>
            <a:r>
              <a:rPr sz="1600" spc="-8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 err="1" smtClean="0">
                <a:solidFill>
                  <a:srgbClr val="2A397A"/>
                </a:solidFill>
                <a:latin typeface="Arial"/>
                <a:cs typeface="Arial"/>
              </a:rPr>
              <a:t>камерального</a:t>
            </a:r>
            <a:r>
              <a:rPr sz="1600" spc="-60" dirty="0" smtClean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 err="1" smtClean="0">
                <a:solidFill>
                  <a:srgbClr val="2A397A"/>
                </a:solidFill>
                <a:latin typeface="Arial"/>
                <a:cs typeface="Arial"/>
              </a:rPr>
              <a:t>контроля</a:t>
            </a:r>
            <a:r>
              <a:rPr lang="ru-RU" sz="1600" spc="-10" dirty="0" smtClean="0">
                <a:solidFill>
                  <a:srgbClr val="2A397A"/>
                </a:solidFill>
                <a:latin typeface="Arial"/>
                <a:cs typeface="Arial"/>
              </a:rPr>
              <a:t> НДС № 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8670" y="2905125"/>
            <a:ext cx="65398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000" spc="-30" dirty="0">
                <a:solidFill>
                  <a:srgbClr val="8DA1C5"/>
                </a:solidFill>
              </a:rPr>
              <a:t>УПРАВЛЕНИЕ</a:t>
            </a:r>
            <a:r>
              <a:rPr sz="2000" spc="15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ФНС</a:t>
            </a:r>
            <a:r>
              <a:rPr sz="2000" spc="-80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РОССИИ</a:t>
            </a:r>
            <a:r>
              <a:rPr sz="2000" spc="-55" dirty="0">
                <a:solidFill>
                  <a:srgbClr val="8DA1C5"/>
                </a:solidFill>
              </a:rPr>
              <a:t> </a:t>
            </a:r>
            <a:r>
              <a:rPr sz="2000" dirty="0">
                <a:solidFill>
                  <a:srgbClr val="8DA1C5"/>
                </a:solidFill>
              </a:rPr>
              <a:t>ПО</a:t>
            </a:r>
            <a:r>
              <a:rPr sz="2000" spc="-90" dirty="0">
                <a:solidFill>
                  <a:srgbClr val="8DA1C5"/>
                </a:solidFill>
              </a:rPr>
              <a:t> </a:t>
            </a:r>
            <a:r>
              <a:rPr lang="ru-RU" sz="2000" dirty="0" smtClean="0">
                <a:solidFill>
                  <a:srgbClr val="8DA1C5"/>
                </a:solidFill>
              </a:rPr>
              <a:t>УЛЬЯНОВСКОЙ ОБЛАСТИ</a:t>
            </a:r>
            <a:endParaRPr sz="20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633" y="1552320"/>
            <a:ext cx="997787" cy="11403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73120" y="3497072"/>
            <a:ext cx="641032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 smtClean="0">
                <a:solidFill>
                  <a:srgbClr val="2A397A"/>
                </a:solidFill>
                <a:latin typeface="Arial"/>
                <a:cs typeface="Arial"/>
              </a:rPr>
              <a:t>Начисление и уплата НДС плательщиками УСН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>
          <a:xfrm rot="10800000" flipV="1">
            <a:off x="11811000" y="6542914"/>
            <a:ext cx="304800" cy="179536"/>
          </a:xfrm>
        </p:spPr>
        <p:txBody>
          <a:bodyPr/>
          <a:lstStyle/>
          <a:p>
            <a:pPr marL="123189" algn="l">
              <a:lnSpc>
                <a:spcPts val="1425"/>
              </a:lnSpc>
            </a:pPr>
            <a:r>
              <a:rPr lang="ru-RU" b="1" spc="-50" dirty="0" smtClean="0"/>
              <a:t>1</a:t>
            </a:r>
            <a:endParaRPr lang="ru-RU" b="1"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1787525"/>
            <a:ext cx="986155" cy="380365"/>
            <a:chOff x="0" y="1787525"/>
            <a:chExt cx="986155" cy="380365"/>
          </a:xfrm>
        </p:grpSpPr>
        <p:sp>
          <p:nvSpPr>
            <p:cNvPr id="5" name="object 5"/>
            <p:cNvSpPr/>
            <p:nvPr/>
          </p:nvSpPr>
          <p:spPr>
            <a:xfrm>
              <a:off x="0" y="1976501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447" y="1787525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26"/>
                  </a:lnTo>
                  <a:lnTo>
                    <a:pt x="106503" y="19341"/>
                  </a:lnTo>
                  <a:lnTo>
                    <a:pt x="71205" y="41797"/>
                  </a:lnTo>
                  <a:lnTo>
                    <a:pt x="41764" y="71250"/>
                  </a:lnTo>
                  <a:lnTo>
                    <a:pt x="19322" y="106552"/>
                  </a:lnTo>
                  <a:lnTo>
                    <a:pt x="5020" y="14655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57"/>
                  </a:lnTo>
                  <a:lnTo>
                    <a:pt x="360902" y="106552"/>
                  </a:lnTo>
                  <a:lnTo>
                    <a:pt x="338459" y="71250"/>
                  </a:lnTo>
                  <a:lnTo>
                    <a:pt x="309017" y="41797"/>
                  </a:lnTo>
                  <a:lnTo>
                    <a:pt x="273717" y="19341"/>
                  </a:lnTo>
                  <a:lnTo>
                    <a:pt x="233700" y="5026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006" y="1919096"/>
              <a:ext cx="117106" cy="11709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067600" y="1787525"/>
            <a:ext cx="10803255" cy="378460"/>
          </a:xfrm>
          <a:custGeom>
            <a:avLst/>
            <a:gdLst/>
            <a:ahLst/>
            <a:cxnLst/>
            <a:rect l="l" t="t" r="r" b="b"/>
            <a:pathLst>
              <a:path w="10803255" h="378460">
                <a:moveTo>
                  <a:pt x="10739970" y="0"/>
                </a:moveTo>
                <a:lnTo>
                  <a:pt x="62979" y="0"/>
                </a:lnTo>
                <a:lnTo>
                  <a:pt x="38463" y="4949"/>
                </a:lnTo>
                <a:lnTo>
                  <a:pt x="18445" y="18446"/>
                </a:lnTo>
                <a:lnTo>
                  <a:pt x="4948" y="38469"/>
                </a:lnTo>
                <a:lnTo>
                  <a:pt x="0" y="62991"/>
                </a:lnTo>
                <a:lnTo>
                  <a:pt x="0" y="314960"/>
                </a:lnTo>
                <a:lnTo>
                  <a:pt x="4948" y="339482"/>
                </a:lnTo>
                <a:lnTo>
                  <a:pt x="18445" y="359505"/>
                </a:lnTo>
                <a:lnTo>
                  <a:pt x="38463" y="373002"/>
                </a:lnTo>
                <a:lnTo>
                  <a:pt x="62979" y="377951"/>
                </a:lnTo>
                <a:lnTo>
                  <a:pt x="10739970" y="377951"/>
                </a:lnTo>
                <a:lnTo>
                  <a:pt x="10764493" y="373002"/>
                </a:lnTo>
                <a:lnTo>
                  <a:pt x="10784516" y="359505"/>
                </a:lnTo>
                <a:lnTo>
                  <a:pt x="10798013" y="339482"/>
                </a:lnTo>
                <a:lnTo>
                  <a:pt x="10802962" y="314960"/>
                </a:lnTo>
                <a:lnTo>
                  <a:pt x="10802962" y="62991"/>
                </a:lnTo>
                <a:lnTo>
                  <a:pt x="10798013" y="38469"/>
                </a:lnTo>
                <a:lnTo>
                  <a:pt x="10784516" y="18446"/>
                </a:lnTo>
                <a:lnTo>
                  <a:pt x="10764493" y="4949"/>
                </a:lnTo>
                <a:lnTo>
                  <a:pt x="10739970" y="0"/>
                </a:lnTo>
                <a:close/>
              </a:path>
            </a:pathLst>
          </a:custGeom>
          <a:solidFill>
            <a:srgbClr val="4B6794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5431282"/>
            <a:ext cx="9878695" cy="1344930"/>
            <a:chOff x="0" y="5431282"/>
            <a:chExt cx="9878695" cy="1344930"/>
          </a:xfrm>
        </p:grpSpPr>
        <p:sp>
          <p:nvSpPr>
            <p:cNvPr id="10" name="object 10"/>
            <p:cNvSpPr/>
            <p:nvPr/>
          </p:nvSpPr>
          <p:spPr>
            <a:xfrm>
              <a:off x="1062050" y="5439791"/>
              <a:ext cx="8754745" cy="363220"/>
            </a:xfrm>
            <a:custGeom>
              <a:avLst/>
              <a:gdLst/>
              <a:ahLst/>
              <a:cxnLst/>
              <a:rect l="l" t="t" r="r" b="b"/>
              <a:pathLst>
                <a:path w="8754745" h="363220">
                  <a:moveTo>
                    <a:pt x="8693581" y="0"/>
                  </a:moveTo>
                  <a:lnTo>
                    <a:pt x="60515" y="0"/>
                  </a:lnTo>
                  <a:lnTo>
                    <a:pt x="36963" y="4750"/>
                  </a:lnTo>
                  <a:lnTo>
                    <a:pt x="17727" y="17716"/>
                  </a:lnTo>
                  <a:lnTo>
                    <a:pt x="4756" y="36968"/>
                  </a:lnTo>
                  <a:lnTo>
                    <a:pt x="0" y="60579"/>
                  </a:lnTo>
                  <a:lnTo>
                    <a:pt x="0" y="302590"/>
                  </a:lnTo>
                  <a:lnTo>
                    <a:pt x="4756" y="326142"/>
                  </a:lnTo>
                  <a:lnTo>
                    <a:pt x="17727" y="345378"/>
                  </a:lnTo>
                  <a:lnTo>
                    <a:pt x="36963" y="358348"/>
                  </a:lnTo>
                  <a:lnTo>
                    <a:pt x="60515" y="363105"/>
                  </a:lnTo>
                  <a:lnTo>
                    <a:pt x="8693581" y="363105"/>
                  </a:lnTo>
                  <a:lnTo>
                    <a:pt x="8717191" y="358348"/>
                  </a:lnTo>
                  <a:lnTo>
                    <a:pt x="8736444" y="345378"/>
                  </a:lnTo>
                  <a:lnTo>
                    <a:pt x="8749410" y="326142"/>
                  </a:lnTo>
                  <a:lnTo>
                    <a:pt x="8754160" y="302590"/>
                  </a:lnTo>
                  <a:lnTo>
                    <a:pt x="8754160" y="60579"/>
                  </a:lnTo>
                  <a:lnTo>
                    <a:pt x="8749410" y="36968"/>
                  </a:lnTo>
                  <a:lnTo>
                    <a:pt x="8736444" y="17716"/>
                  </a:lnTo>
                  <a:lnTo>
                    <a:pt x="8717191" y="4750"/>
                  </a:lnTo>
                  <a:lnTo>
                    <a:pt x="8693581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535422"/>
              <a:ext cx="790575" cy="12700"/>
            </a:xfrm>
            <a:custGeom>
              <a:avLst/>
              <a:gdLst/>
              <a:ahLst/>
              <a:cxnLst/>
              <a:rect l="l" t="t" r="r" b="b"/>
              <a:pathLst>
                <a:path w="790575" h="12700">
                  <a:moveTo>
                    <a:pt x="790016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790016" y="12699"/>
                  </a:lnTo>
                  <a:lnTo>
                    <a:pt x="790016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897" y="543128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19" y="0"/>
                  </a:moveTo>
                  <a:lnTo>
                    <a:pt x="146525" y="5019"/>
                  </a:lnTo>
                  <a:lnTo>
                    <a:pt x="106507" y="19317"/>
                  </a:lnTo>
                  <a:lnTo>
                    <a:pt x="71207" y="41753"/>
                  </a:lnTo>
                  <a:lnTo>
                    <a:pt x="41765" y="71187"/>
                  </a:lnTo>
                  <a:lnTo>
                    <a:pt x="19323" y="106478"/>
                  </a:lnTo>
                  <a:lnTo>
                    <a:pt x="5020" y="146485"/>
                  </a:lnTo>
                  <a:lnTo>
                    <a:pt x="0" y="190068"/>
                  </a:lnTo>
                  <a:lnTo>
                    <a:pt x="5020" y="233657"/>
                  </a:lnTo>
                  <a:lnTo>
                    <a:pt x="19323" y="273671"/>
                  </a:lnTo>
                  <a:lnTo>
                    <a:pt x="41765" y="308969"/>
                  </a:lnTo>
                  <a:lnTo>
                    <a:pt x="71207" y="338409"/>
                  </a:lnTo>
                  <a:lnTo>
                    <a:pt x="106507" y="360851"/>
                  </a:lnTo>
                  <a:lnTo>
                    <a:pt x="146525" y="375153"/>
                  </a:lnTo>
                  <a:lnTo>
                    <a:pt x="190119" y="380174"/>
                  </a:lnTo>
                  <a:lnTo>
                    <a:pt x="233708" y="375153"/>
                  </a:lnTo>
                  <a:lnTo>
                    <a:pt x="273722" y="360851"/>
                  </a:lnTo>
                  <a:lnTo>
                    <a:pt x="309019" y="338409"/>
                  </a:lnTo>
                  <a:lnTo>
                    <a:pt x="338460" y="308969"/>
                  </a:lnTo>
                  <a:lnTo>
                    <a:pt x="360902" y="273671"/>
                  </a:lnTo>
                  <a:lnTo>
                    <a:pt x="375204" y="233657"/>
                  </a:lnTo>
                  <a:lnTo>
                    <a:pt x="380225" y="190068"/>
                  </a:lnTo>
                  <a:lnTo>
                    <a:pt x="375204" y="146485"/>
                  </a:lnTo>
                  <a:lnTo>
                    <a:pt x="360902" y="106478"/>
                  </a:lnTo>
                  <a:lnTo>
                    <a:pt x="338460" y="71187"/>
                  </a:lnTo>
                  <a:lnTo>
                    <a:pt x="309019" y="41753"/>
                  </a:lnTo>
                  <a:lnTo>
                    <a:pt x="273722" y="19317"/>
                  </a:lnTo>
                  <a:lnTo>
                    <a:pt x="233708" y="5019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456" y="5562854"/>
              <a:ext cx="117106" cy="117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0" y="5806440"/>
              <a:ext cx="8887968" cy="9692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30604" y="5462422"/>
            <a:ext cx="848868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Смена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ставки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налогоплательщиков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УСН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  <a:spcBef>
                <a:spcPts val="1100"/>
              </a:spcBef>
            </a:pP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С</a:t>
            </a:r>
            <a:r>
              <a:rPr sz="1400" b="1" i="1" spc="-8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01.01.2026</a:t>
            </a:r>
            <a:r>
              <a:rPr sz="1400" b="1" i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6522C"/>
                </a:solidFill>
                <a:latin typeface="Arial"/>
                <a:cs typeface="Arial"/>
              </a:rPr>
              <a:t>года:</a:t>
            </a:r>
            <a:r>
              <a:rPr sz="1400" b="1" i="1" spc="-7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налогоплательщики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УСН,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впервые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ставшие</a:t>
            </a:r>
            <a:r>
              <a:rPr sz="1400" i="1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налогоплательщиками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НДС,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вправе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отказаться</a:t>
            </a:r>
            <a:r>
              <a:rPr sz="1400" i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от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применения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специальной</a:t>
            </a:r>
            <a:r>
              <a:rPr sz="1400" i="1" spc="2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налоговой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ставки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(5,7%)</a:t>
            </a:r>
            <a:r>
              <a:rPr sz="1400" i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400" i="1" spc="-8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течение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четырех</a:t>
            </a:r>
            <a:r>
              <a:rPr sz="1400" i="1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последовательных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 налоговых</a:t>
            </a:r>
            <a:r>
              <a:rPr sz="1400" i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периодов</a:t>
            </a:r>
            <a:r>
              <a:rPr sz="1400" i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начиная</a:t>
            </a:r>
            <a:r>
              <a:rPr sz="1400" i="1" spc="50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с</a:t>
            </a:r>
            <a:r>
              <a:rPr sz="1400" i="1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первого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налогового</a:t>
            </a:r>
            <a:r>
              <a:rPr sz="1400" i="1" spc="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периода,</a:t>
            </a:r>
            <a:r>
              <a:rPr sz="1400" i="1" spc="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за</a:t>
            </a:r>
            <a:r>
              <a:rPr sz="1400" i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который</a:t>
            </a:r>
            <a:r>
              <a:rPr sz="1400" i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представлена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налоговая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декларация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64166" y="4593831"/>
            <a:ext cx="2103501" cy="181584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964166" y="4593831"/>
            <a:ext cx="2103755" cy="1816100"/>
          </a:xfrm>
          <a:prstGeom prst="rect">
            <a:avLst/>
          </a:prstGeom>
          <a:ln w="12700">
            <a:solidFill>
              <a:srgbClr val="D7DFE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7155" marR="88265" algn="ctr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2026</a:t>
            </a:r>
            <a:r>
              <a:rPr sz="1400" b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году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компании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ИП</a:t>
            </a:r>
            <a:r>
              <a:rPr sz="1400" b="1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b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УСН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временно освобождены</a:t>
            </a:r>
            <a:r>
              <a:rPr sz="1400" b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6522C"/>
                </a:solidFill>
                <a:latin typeface="Arial"/>
                <a:cs typeface="Arial"/>
              </a:rPr>
              <a:t>от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штрафных</a:t>
            </a:r>
            <a:r>
              <a:rPr sz="1400" b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санкций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по</a:t>
            </a:r>
            <a:r>
              <a:rPr sz="1400" b="1" spc="-6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статье</a:t>
            </a:r>
            <a:r>
              <a:rPr sz="1400" b="1" spc="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6522C"/>
                </a:solidFill>
                <a:latin typeface="Arial"/>
                <a:cs typeface="Arial"/>
              </a:rPr>
              <a:t>119</a:t>
            </a:r>
            <a:r>
              <a:rPr sz="1400" b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6522C"/>
                </a:solidFill>
                <a:latin typeface="Arial"/>
                <a:cs typeface="Arial"/>
              </a:rPr>
              <a:t>НК</a:t>
            </a:r>
            <a:r>
              <a:rPr sz="1400" b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6522C"/>
                </a:solidFill>
                <a:latin typeface="Arial"/>
                <a:cs typeface="Arial"/>
              </a:rPr>
              <a:t>РФ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за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непредставление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деклараций</a:t>
            </a:r>
            <a:r>
              <a:rPr sz="14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350" y="3511041"/>
            <a:ext cx="11877040" cy="380365"/>
            <a:chOff x="-6350" y="3511041"/>
            <a:chExt cx="11877040" cy="380365"/>
          </a:xfrm>
        </p:grpSpPr>
        <p:sp>
          <p:nvSpPr>
            <p:cNvPr id="19" name="object 19"/>
            <p:cNvSpPr/>
            <p:nvPr/>
          </p:nvSpPr>
          <p:spPr>
            <a:xfrm>
              <a:off x="0" y="3700017"/>
              <a:ext cx="795655" cy="0"/>
            </a:xfrm>
            <a:custGeom>
              <a:avLst/>
              <a:gdLst/>
              <a:ahLst/>
              <a:cxnLst/>
              <a:rect l="l" t="t" r="r" b="b"/>
              <a:pathLst>
                <a:path w="795655">
                  <a:moveTo>
                    <a:pt x="0" y="0"/>
                  </a:moveTo>
                  <a:lnTo>
                    <a:pt x="795553" y="0"/>
                  </a:lnTo>
                </a:path>
              </a:pathLst>
            </a:custGeom>
            <a:ln w="127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5447" y="3511041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5" h="380364">
                  <a:moveTo>
                    <a:pt x="190106" y="0"/>
                  </a:moveTo>
                  <a:lnTo>
                    <a:pt x="146517" y="5019"/>
                  </a:lnTo>
                  <a:lnTo>
                    <a:pt x="106503" y="19318"/>
                  </a:lnTo>
                  <a:lnTo>
                    <a:pt x="71205" y="41757"/>
                  </a:lnTo>
                  <a:lnTo>
                    <a:pt x="41764" y="71197"/>
                  </a:lnTo>
                  <a:lnTo>
                    <a:pt x="19322" y="106496"/>
                  </a:lnTo>
                  <a:lnTo>
                    <a:pt x="5020" y="146517"/>
                  </a:lnTo>
                  <a:lnTo>
                    <a:pt x="0" y="190119"/>
                  </a:lnTo>
                  <a:lnTo>
                    <a:pt x="5020" y="233720"/>
                  </a:lnTo>
                  <a:lnTo>
                    <a:pt x="19322" y="273741"/>
                  </a:lnTo>
                  <a:lnTo>
                    <a:pt x="41764" y="309040"/>
                  </a:lnTo>
                  <a:lnTo>
                    <a:pt x="71205" y="338480"/>
                  </a:lnTo>
                  <a:lnTo>
                    <a:pt x="106503" y="360919"/>
                  </a:lnTo>
                  <a:lnTo>
                    <a:pt x="146517" y="375218"/>
                  </a:lnTo>
                  <a:lnTo>
                    <a:pt x="190106" y="380238"/>
                  </a:lnTo>
                  <a:lnTo>
                    <a:pt x="233700" y="375218"/>
                  </a:lnTo>
                  <a:lnTo>
                    <a:pt x="273717" y="360919"/>
                  </a:lnTo>
                  <a:lnTo>
                    <a:pt x="309017" y="338480"/>
                  </a:lnTo>
                  <a:lnTo>
                    <a:pt x="338459" y="309040"/>
                  </a:lnTo>
                  <a:lnTo>
                    <a:pt x="360902" y="273741"/>
                  </a:lnTo>
                  <a:lnTo>
                    <a:pt x="375204" y="233720"/>
                  </a:lnTo>
                  <a:lnTo>
                    <a:pt x="380225" y="190119"/>
                  </a:lnTo>
                  <a:lnTo>
                    <a:pt x="375204" y="146517"/>
                  </a:lnTo>
                  <a:lnTo>
                    <a:pt x="360902" y="106496"/>
                  </a:lnTo>
                  <a:lnTo>
                    <a:pt x="338459" y="71197"/>
                  </a:lnTo>
                  <a:lnTo>
                    <a:pt x="309017" y="41757"/>
                  </a:lnTo>
                  <a:lnTo>
                    <a:pt x="273717" y="19318"/>
                  </a:lnTo>
                  <a:lnTo>
                    <a:pt x="233700" y="5019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BBD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006" y="3642613"/>
              <a:ext cx="117106" cy="1170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67600" y="3511041"/>
              <a:ext cx="10803255" cy="377825"/>
            </a:xfrm>
            <a:custGeom>
              <a:avLst/>
              <a:gdLst/>
              <a:ahLst/>
              <a:cxnLst/>
              <a:rect l="l" t="t" r="r" b="b"/>
              <a:pathLst>
                <a:path w="10803255" h="377825">
                  <a:moveTo>
                    <a:pt x="10739970" y="0"/>
                  </a:moveTo>
                  <a:lnTo>
                    <a:pt x="62979" y="0"/>
                  </a:lnTo>
                  <a:lnTo>
                    <a:pt x="38463" y="4949"/>
                  </a:lnTo>
                  <a:lnTo>
                    <a:pt x="18445" y="18446"/>
                  </a:lnTo>
                  <a:lnTo>
                    <a:pt x="4948" y="38469"/>
                  </a:lnTo>
                  <a:lnTo>
                    <a:pt x="0" y="62992"/>
                  </a:lnTo>
                  <a:lnTo>
                    <a:pt x="0" y="314833"/>
                  </a:lnTo>
                  <a:lnTo>
                    <a:pt x="4948" y="339355"/>
                  </a:lnTo>
                  <a:lnTo>
                    <a:pt x="18445" y="359378"/>
                  </a:lnTo>
                  <a:lnTo>
                    <a:pt x="38463" y="372875"/>
                  </a:lnTo>
                  <a:lnTo>
                    <a:pt x="62979" y="377825"/>
                  </a:lnTo>
                  <a:lnTo>
                    <a:pt x="10739970" y="377825"/>
                  </a:lnTo>
                  <a:lnTo>
                    <a:pt x="10764493" y="372875"/>
                  </a:lnTo>
                  <a:lnTo>
                    <a:pt x="10784516" y="359378"/>
                  </a:lnTo>
                  <a:lnTo>
                    <a:pt x="10798013" y="339355"/>
                  </a:lnTo>
                  <a:lnTo>
                    <a:pt x="10802962" y="314833"/>
                  </a:lnTo>
                  <a:lnTo>
                    <a:pt x="10802962" y="62992"/>
                  </a:lnTo>
                  <a:lnTo>
                    <a:pt x="10798013" y="38469"/>
                  </a:lnTo>
                  <a:lnTo>
                    <a:pt x="10784516" y="18446"/>
                  </a:lnTo>
                  <a:lnTo>
                    <a:pt x="10764493" y="4949"/>
                  </a:lnTo>
                  <a:lnTo>
                    <a:pt x="10739970" y="0"/>
                  </a:lnTo>
                  <a:close/>
                </a:path>
              </a:pathLst>
            </a:custGeom>
            <a:solidFill>
              <a:srgbClr val="4B6794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5047" y="3540379"/>
            <a:ext cx="6028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Увеличены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лимиты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применения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ставок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6696" y="3297935"/>
            <a:ext cx="3450336" cy="255727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37919" y="4044746"/>
            <a:ext cx="3029585" cy="9404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В</a:t>
            </a:r>
            <a:r>
              <a:rPr sz="1400" i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2026</a:t>
            </a:r>
            <a:r>
              <a:rPr sz="1400" i="1" spc="1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году с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учетом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Коэффициента</a:t>
            </a:r>
            <a:r>
              <a:rPr sz="1400" i="1" spc="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дефлятора</a:t>
            </a:r>
            <a:r>
              <a:rPr sz="1400" i="1" spc="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на</a:t>
            </a:r>
            <a:r>
              <a:rPr sz="1400" i="1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2026</a:t>
            </a:r>
            <a:r>
              <a:rPr sz="1400" i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b="1" i="1" spc="-10" dirty="0">
                <a:solidFill>
                  <a:srgbClr val="F6522C"/>
                </a:solidFill>
                <a:latin typeface="Arial Narrow"/>
                <a:cs typeface="Arial Narrow"/>
              </a:rPr>
              <a:t>(</a:t>
            </a:r>
            <a:r>
              <a:rPr sz="1400" b="1" i="1" spc="-10" dirty="0">
                <a:solidFill>
                  <a:srgbClr val="F6522C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(Приказ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Минэкономразвития</a:t>
            </a:r>
            <a:r>
              <a:rPr sz="1400" i="1" spc="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10" dirty="0">
                <a:solidFill>
                  <a:srgbClr val="00238A"/>
                </a:solidFill>
                <a:latin typeface="Arial Narrow"/>
                <a:cs typeface="Arial Narrow"/>
              </a:rPr>
              <a:t>России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1400" i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06.11.2025</a:t>
            </a:r>
            <a:r>
              <a:rPr sz="1400" i="1" spc="7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dirty="0">
                <a:solidFill>
                  <a:srgbClr val="00238A"/>
                </a:solidFill>
                <a:latin typeface="Arial Narrow"/>
                <a:cs typeface="Arial Narrow"/>
              </a:rPr>
              <a:t>N</a:t>
            </a:r>
            <a:r>
              <a:rPr sz="1400" i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400" i="1" spc="-20" dirty="0">
                <a:solidFill>
                  <a:srgbClr val="00238A"/>
                </a:solidFill>
                <a:latin typeface="Arial Narrow"/>
                <a:cs typeface="Arial Narrow"/>
              </a:rPr>
              <a:t>734)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23359" y="4309871"/>
            <a:ext cx="5846445" cy="850900"/>
            <a:chOff x="4023359" y="4309871"/>
            <a:chExt cx="5846445" cy="85090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3359" y="4309871"/>
              <a:ext cx="2871216" cy="8473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8647" y="4309871"/>
              <a:ext cx="3160776" cy="85039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516628" y="3760543"/>
            <a:ext cx="2217420" cy="128333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94310" algn="ctr">
              <a:lnSpc>
                <a:spcPct val="100000"/>
              </a:lnSpc>
              <a:spcBef>
                <a:spcPts val="1155"/>
              </a:spcBef>
            </a:pPr>
            <a:r>
              <a:rPr sz="2400" b="1" spc="-25" dirty="0">
                <a:solidFill>
                  <a:srgbClr val="F6522C"/>
                </a:solidFill>
                <a:latin typeface="Arial Narrow"/>
                <a:cs typeface="Arial Narrow"/>
              </a:rPr>
              <a:t>5%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2000" b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20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до</a:t>
            </a:r>
            <a:r>
              <a:rPr sz="2000" b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272,5</a:t>
            </a:r>
            <a:r>
              <a:rPr sz="2000" b="1" spc="-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 Narrow"/>
                <a:cs typeface="Arial Narrow"/>
              </a:rPr>
              <a:t>млн</a:t>
            </a:r>
            <a:r>
              <a:rPr sz="1600" b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 Narrow"/>
                <a:cs typeface="Arial Narrow"/>
              </a:rPr>
              <a:t>руб.</a:t>
            </a:r>
            <a:endParaRPr sz="1600">
              <a:latin typeface="Arial Narrow"/>
              <a:cs typeface="Arial Narrow"/>
            </a:endParaRPr>
          </a:p>
          <a:p>
            <a:pPr marL="43815" algn="ctr">
              <a:lnSpc>
                <a:spcPct val="100000"/>
              </a:lnSpc>
              <a:spcBef>
                <a:spcPts val="1019"/>
              </a:spcBef>
            </a:pP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(250</a:t>
            </a:r>
            <a:r>
              <a:rPr sz="1400" b="1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*</a:t>
            </a:r>
            <a:r>
              <a:rPr sz="1400" b="1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2A397A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03440" y="3771218"/>
            <a:ext cx="2508885" cy="13201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167765">
              <a:lnSpc>
                <a:spcPct val="100000"/>
              </a:lnSpc>
              <a:spcBef>
                <a:spcPts val="1115"/>
              </a:spcBef>
            </a:pPr>
            <a:r>
              <a:rPr sz="2400" b="1" spc="-25" dirty="0">
                <a:solidFill>
                  <a:srgbClr val="F6522C"/>
                </a:solidFill>
                <a:latin typeface="Arial Narrow"/>
                <a:cs typeface="Arial Narrow"/>
              </a:rPr>
              <a:t>7%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от</a:t>
            </a:r>
            <a:r>
              <a:rPr sz="2000" b="1" spc="-2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272,5</a:t>
            </a:r>
            <a:r>
              <a:rPr sz="2000" b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до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490,5</a:t>
            </a:r>
            <a:r>
              <a:rPr sz="2000" b="1" spc="-1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 Narrow"/>
                <a:cs typeface="Arial Narrow"/>
              </a:rPr>
              <a:t>млн</a:t>
            </a:r>
            <a:r>
              <a:rPr sz="1600" b="1" spc="-4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 Narrow"/>
                <a:cs typeface="Arial Narrow"/>
              </a:rPr>
              <a:t>руб.</a:t>
            </a:r>
            <a:endParaRPr sz="1600">
              <a:latin typeface="Arial Narrow"/>
              <a:cs typeface="Arial Narrow"/>
            </a:endParaRPr>
          </a:p>
          <a:p>
            <a:pPr marL="1189355">
              <a:lnSpc>
                <a:spcPct val="100000"/>
              </a:lnSpc>
              <a:spcBef>
                <a:spcPts val="1380"/>
              </a:spcBef>
            </a:pP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(450</a:t>
            </a:r>
            <a:r>
              <a:rPr sz="1400" b="1" i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2A397A"/>
                </a:solidFill>
                <a:latin typeface="Arial"/>
                <a:cs typeface="Arial"/>
              </a:rPr>
              <a:t>*</a:t>
            </a:r>
            <a:r>
              <a:rPr sz="1400" b="1" i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2A397A"/>
                </a:solidFill>
                <a:latin typeface="Arial"/>
                <a:cs typeface="Arial"/>
              </a:rPr>
              <a:t>1,09)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5933" y="768095"/>
            <a:ext cx="320040" cy="308610"/>
            <a:chOff x="125933" y="768095"/>
            <a:chExt cx="320040" cy="308610"/>
          </a:xfrm>
        </p:grpSpPr>
        <p:sp>
          <p:nvSpPr>
            <p:cNvPr id="32" name="object 32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153479" y="0"/>
                  </a:move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15695" y="281177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215688" y="14350"/>
                  </a:lnTo>
                  <a:lnTo>
                    <a:pt x="202000" y="7534"/>
                  </a:lnTo>
                  <a:lnTo>
                    <a:pt x="153479" y="0"/>
                  </a:lnTo>
                  <a:close/>
                </a:path>
                <a:path w="307340" h="295909">
                  <a:moveTo>
                    <a:pt x="215688" y="14350"/>
                  </a:move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215695" y="281177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15688" y="14350"/>
                  </a:lnTo>
                  <a:close/>
                </a:path>
                <a:path w="307340" h="295909">
                  <a:moveTo>
                    <a:pt x="225018" y="151764"/>
                  </a:moveTo>
                  <a:lnTo>
                    <a:pt x="75685" y="151764"/>
                  </a:lnTo>
                  <a:lnTo>
                    <a:pt x="78752" y="154686"/>
                  </a:lnTo>
                  <a:lnTo>
                    <a:pt x="200507" y="154686"/>
                  </a:lnTo>
                  <a:lnTo>
                    <a:pt x="157911" y="195706"/>
                  </a:lnTo>
                  <a:lnTo>
                    <a:pt x="155079" y="198500"/>
                  </a:lnTo>
                  <a:lnTo>
                    <a:pt x="155079" y="203073"/>
                  </a:lnTo>
                  <a:lnTo>
                    <a:pt x="157911" y="205866"/>
                  </a:lnTo>
                  <a:lnTo>
                    <a:pt x="160743" y="208533"/>
                  </a:lnTo>
                  <a:lnTo>
                    <a:pt x="165531" y="208533"/>
                  </a:lnTo>
                  <a:lnTo>
                    <a:pt x="224205" y="153288"/>
                  </a:lnTo>
                  <a:lnTo>
                    <a:pt x="224205" y="152907"/>
                  </a:lnTo>
                  <a:lnTo>
                    <a:pt x="224612" y="152526"/>
                  </a:lnTo>
                  <a:lnTo>
                    <a:pt x="225018" y="152526"/>
                  </a:lnTo>
                  <a:lnTo>
                    <a:pt x="225018" y="151764"/>
                  </a:lnTo>
                  <a:close/>
                </a:path>
                <a:path w="307340" h="295909">
                  <a:moveTo>
                    <a:pt x="165950" y="87502"/>
                  </a:moveTo>
                  <a:lnTo>
                    <a:pt x="161150" y="87502"/>
                  </a:lnTo>
                  <a:lnTo>
                    <a:pt x="155498" y="92837"/>
                  </a:lnTo>
                  <a:lnTo>
                    <a:pt x="155498" y="97536"/>
                  </a:lnTo>
                  <a:lnTo>
                    <a:pt x="158699" y="100583"/>
                  </a:lnTo>
                  <a:lnTo>
                    <a:pt x="200469" y="140842"/>
                  </a:lnTo>
                  <a:lnTo>
                    <a:pt x="78752" y="140842"/>
                  </a:lnTo>
                  <a:lnTo>
                    <a:pt x="75552" y="143890"/>
                  </a:lnTo>
                  <a:lnTo>
                    <a:pt x="75552" y="151764"/>
                  </a:lnTo>
                  <a:lnTo>
                    <a:pt x="225425" y="151764"/>
                  </a:lnTo>
                  <a:lnTo>
                    <a:pt x="225425" y="151383"/>
                  </a:lnTo>
                  <a:lnTo>
                    <a:pt x="225831" y="151002"/>
                  </a:lnTo>
                  <a:lnTo>
                    <a:pt x="225831" y="145923"/>
                  </a:lnTo>
                  <a:lnTo>
                    <a:pt x="225425" y="145541"/>
                  </a:lnTo>
                  <a:lnTo>
                    <a:pt x="225425" y="144652"/>
                  </a:lnTo>
                  <a:lnTo>
                    <a:pt x="225018" y="144652"/>
                  </a:lnTo>
                  <a:lnTo>
                    <a:pt x="225018" y="144271"/>
                  </a:lnTo>
                  <a:lnTo>
                    <a:pt x="224612" y="143890"/>
                  </a:lnTo>
                  <a:lnTo>
                    <a:pt x="224612" y="143509"/>
                  </a:lnTo>
                  <a:lnTo>
                    <a:pt x="223786" y="142748"/>
                  </a:lnTo>
                  <a:lnTo>
                    <a:pt x="165950" y="87502"/>
                  </a:lnTo>
                  <a:close/>
                </a:path>
              </a:pathLst>
            </a:custGeom>
            <a:solidFill>
              <a:srgbClr val="F65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2283" y="774445"/>
              <a:ext cx="307340" cy="295910"/>
            </a:xfrm>
            <a:custGeom>
              <a:avLst/>
              <a:gdLst/>
              <a:ahLst/>
              <a:cxnLst/>
              <a:rect l="l" t="t" r="r" b="b"/>
              <a:pathLst>
                <a:path w="307340" h="295909">
                  <a:moveTo>
                    <a:pt x="0" y="147827"/>
                  </a:moveTo>
                  <a:lnTo>
                    <a:pt x="7823" y="194497"/>
                  </a:lnTo>
                  <a:lnTo>
                    <a:pt x="29610" y="235041"/>
                  </a:lnTo>
                  <a:lnTo>
                    <a:pt x="62832" y="267020"/>
                  </a:lnTo>
                  <a:lnTo>
                    <a:pt x="104964" y="287995"/>
                  </a:lnTo>
                  <a:lnTo>
                    <a:pt x="153479" y="295528"/>
                  </a:lnTo>
                  <a:lnTo>
                    <a:pt x="202000" y="287995"/>
                  </a:lnTo>
                  <a:lnTo>
                    <a:pt x="244135" y="267020"/>
                  </a:lnTo>
                  <a:lnTo>
                    <a:pt x="277360" y="235041"/>
                  </a:lnTo>
                  <a:lnTo>
                    <a:pt x="299147" y="194497"/>
                  </a:lnTo>
                  <a:lnTo>
                    <a:pt x="306971" y="147827"/>
                  </a:lnTo>
                  <a:lnTo>
                    <a:pt x="299147" y="101096"/>
                  </a:lnTo>
                  <a:lnTo>
                    <a:pt x="277360" y="60514"/>
                  </a:lnTo>
                  <a:lnTo>
                    <a:pt x="244135" y="28517"/>
                  </a:lnTo>
                  <a:lnTo>
                    <a:pt x="202000" y="7534"/>
                  </a:lnTo>
                  <a:lnTo>
                    <a:pt x="153479" y="0"/>
                  </a:lnTo>
                  <a:lnTo>
                    <a:pt x="104964" y="7534"/>
                  </a:lnTo>
                  <a:lnTo>
                    <a:pt x="62832" y="28517"/>
                  </a:lnTo>
                  <a:lnTo>
                    <a:pt x="29610" y="60514"/>
                  </a:lnTo>
                  <a:lnTo>
                    <a:pt x="7823" y="101096"/>
                  </a:lnTo>
                  <a:lnTo>
                    <a:pt x="0" y="147827"/>
                  </a:lnTo>
                  <a:close/>
                </a:path>
                <a:path w="307340" h="295909">
                  <a:moveTo>
                    <a:pt x="292087" y="147827"/>
                  </a:moveTo>
                  <a:lnTo>
                    <a:pt x="285000" y="189884"/>
                  </a:lnTo>
                  <a:lnTo>
                    <a:pt x="265283" y="226478"/>
                  </a:lnTo>
                  <a:lnTo>
                    <a:pt x="235248" y="255379"/>
                  </a:lnTo>
                  <a:lnTo>
                    <a:pt x="197209" y="274356"/>
                  </a:lnTo>
                  <a:lnTo>
                    <a:pt x="153479" y="281177"/>
                  </a:lnTo>
                  <a:lnTo>
                    <a:pt x="109756" y="274356"/>
                  </a:lnTo>
                  <a:lnTo>
                    <a:pt x="71720" y="255379"/>
                  </a:lnTo>
                  <a:lnTo>
                    <a:pt x="41687" y="226478"/>
                  </a:lnTo>
                  <a:lnTo>
                    <a:pt x="21970" y="189884"/>
                  </a:lnTo>
                  <a:lnTo>
                    <a:pt x="14884" y="147827"/>
                  </a:lnTo>
                  <a:lnTo>
                    <a:pt x="21970" y="105709"/>
                  </a:lnTo>
                  <a:lnTo>
                    <a:pt x="41687" y="69077"/>
                  </a:lnTo>
                  <a:lnTo>
                    <a:pt x="71720" y="40157"/>
                  </a:lnTo>
                  <a:lnTo>
                    <a:pt x="109756" y="21173"/>
                  </a:lnTo>
                  <a:lnTo>
                    <a:pt x="153479" y="14350"/>
                  </a:lnTo>
                  <a:lnTo>
                    <a:pt x="197209" y="21173"/>
                  </a:lnTo>
                  <a:lnTo>
                    <a:pt x="235248" y="40157"/>
                  </a:lnTo>
                  <a:lnTo>
                    <a:pt x="265283" y="69077"/>
                  </a:lnTo>
                  <a:lnTo>
                    <a:pt x="285000" y="105709"/>
                  </a:lnTo>
                  <a:lnTo>
                    <a:pt x="292087" y="147827"/>
                  </a:lnTo>
                  <a:close/>
                </a:path>
              </a:pathLst>
            </a:custGeom>
            <a:ln w="12700">
              <a:solidFill>
                <a:srgbClr val="F65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485" y="855598"/>
              <a:ext cx="162979" cy="13373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62457" y="676783"/>
            <a:ext cx="10709275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Федеральный</a:t>
            </a:r>
            <a:r>
              <a:rPr sz="1800" b="1" i="1" spc="-5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закон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№</a:t>
            </a:r>
            <a:r>
              <a:rPr sz="1800" b="1" i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425-ФЗ</a:t>
            </a:r>
            <a:r>
              <a:rPr sz="1800" b="1" i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6522C"/>
                </a:solidFill>
                <a:latin typeface="Arial"/>
                <a:cs typeface="Arial"/>
              </a:rPr>
              <a:t>от</a:t>
            </a:r>
            <a:r>
              <a:rPr sz="1800" b="1" i="1" spc="-1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6522C"/>
                </a:solidFill>
                <a:latin typeface="Arial"/>
                <a:cs typeface="Arial"/>
              </a:rPr>
              <a:t>28.11.2025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«О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внесении</a:t>
            </a:r>
            <a:r>
              <a:rPr sz="1600" b="1" spc="-4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изменений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части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первую</a:t>
            </a:r>
            <a:r>
              <a:rPr sz="1600" b="1" spc="1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вторую</a:t>
            </a:r>
            <a:r>
              <a:rPr sz="1600" b="1" spc="5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НК</a:t>
            </a:r>
            <a:r>
              <a:rPr sz="1600" b="1" spc="-6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РФ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и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отдельные</a:t>
            </a:r>
            <a:r>
              <a:rPr sz="1600" b="1" spc="-5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6A85"/>
                </a:solidFill>
                <a:latin typeface="Arial"/>
                <a:cs typeface="Arial"/>
              </a:rPr>
              <a:t>законодательные</a:t>
            </a:r>
            <a:r>
              <a:rPr sz="1600" b="1" spc="-7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86A85"/>
                </a:solidFill>
                <a:latin typeface="Arial"/>
                <a:cs typeface="Arial"/>
              </a:rPr>
              <a:t>акты</a:t>
            </a:r>
            <a:r>
              <a:rPr sz="1600" b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86A85"/>
                </a:solidFill>
                <a:latin typeface="Arial"/>
                <a:cs typeface="Arial"/>
              </a:rPr>
              <a:t>РФ»</a:t>
            </a:r>
            <a:endParaRPr sz="16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450"/>
              </a:spcBef>
            </a:pP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Дата</a:t>
            </a:r>
            <a:r>
              <a:rPr sz="1200" i="1" spc="-10" dirty="0">
                <a:solidFill>
                  <a:srgbClr val="586A85"/>
                </a:solidFill>
                <a:latin typeface="Arial"/>
                <a:cs typeface="Arial"/>
              </a:rPr>
              <a:t> вступления</a:t>
            </a:r>
            <a:r>
              <a:rPr sz="1200" i="1" spc="-7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в</a:t>
            </a:r>
            <a:r>
              <a:rPr sz="1200" i="1" spc="1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силу</a:t>
            </a:r>
            <a:r>
              <a:rPr sz="1200" i="1" spc="5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86A85"/>
                </a:solidFill>
                <a:latin typeface="Arial"/>
                <a:cs typeface="Arial"/>
              </a:rPr>
              <a:t>–</a:t>
            </a:r>
            <a:r>
              <a:rPr sz="1200" i="1" spc="-30" dirty="0">
                <a:solidFill>
                  <a:srgbClr val="586A85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586A85"/>
                </a:solidFill>
                <a:latin typeface="Arial"/>
                <a:cs typeface="Arial"/>
              </a:rPr>
              <a:t>01.01.2026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Arial"/>
              <a:cs typeface="Arial"/>
            </a:endParaRPr>
          </a:p>
          <a:p>
            <a:pPr marL="6146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Снижение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предельного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дохода,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котором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НП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УСН,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становится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плательщиком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56892" y="2312542"/>
            <a:ext cx="9107805" cy="616585"/>
            <a:chOff x="1556892" y="2312542"/>
            <a:chExt cx="9107805" cy="616585"/>
          </a:xfrm>
        </p:grpSpPr>
        <p:sp>
          <p:nvSpPr>
            <p:cNvPr id="37" name="object 37"/>
            <p:cNvSpPr/>
            <p:nvPr/>
          </p:nvSpPr>
          <p:spPr>
            <a:xfrm>
              <a:off x="1556892" y="2615041"/>
              <a:ext cx="9107805" cy="257175"/>
            </a:xfrm>
            <a:custGeom>
              <a:avLst/>
              <a:gdLst/>
              <a:ahLst/>
              <a:cxnLst/>
              <a:rect l="l" t="t" r="r" b="b"/>
              <a:pathLst>
                <a:path w="9107805" h="257175">
                  <a:moveTo>
                    <a:pt x="9036558" y="103774"/>
                  </a:moveTo>
                  <a:lnTo>
                    <a:pt x="8865108" y="203596"/>
                  </a:lnTo>
                  <a:lnTo>
                    <a:pt x="8856589" y="211173"/>
                  </a:lnTo>
                  <a:lnTo>
                    <a:pt x="8851820" y="221059"/>
                  </a:lnTo>
                  <a:lnTo>
                    <a:pt x="8851124" y="231993"/>
                  </a:lnTo>
                  <a:lnTo>
                    <a:pt x="8854821" y="242712"/>
                  </a:lnTo>
                  <a:lnTo>
                    <a:pt x="8862323" y="251231"/>
                  </a:lnTo>
                  <a:lnTo>
                    <a:pt x="8872172" y="256000"/>
                  </a:lnTo>
                  <a:lnTo>
                    <a:pt x="8883092" y="256696"/>
                  </a:lnTo>
                  <a:lnTo>
                    <a:pt x="8893810" y="252999"/>
                  </a:lnTo>
                  <a:lnTo>
                    <a:pt x="9058575" y="157114"/>
                  </a:lnTo>
                  <a:lnTo>
                    <a:pt x="9051036" y="157114"/>
                  </a:lnTo>
                  <a:lnTo>
                    <a:pt x="9051044" y="153177"/>
                  </a:lnTo>
                  <a:lnTo>
                    <a:pt x="9036558" y="153177"/>
                  </a:lnTo>
                  <a:lnTo>
                    <a:pt x="8994432" y="128539"/>
                  </a:lnTo>
                  <a:lnTo>
                    <a:pt x="9036558" y="128539"/>
                  </a:lnTo>
                  <a:lnTo>
                    <a:pt x="9036558" y="103774"/>
                  </a:lnTo>
                  <a:close/>
                </a:path>
                <a:path w="9107805" h="257175">
                  <a:moveTo>
                    <a:pt x="126" y="92344"/>
                  </a:moveTo>
                  <a:lnTo>
                    <a:pt x="0" y="149494"/>
                  </a:lnTo>
                  <a:lnTo>
                    <a:pt x="9051035" y="157114"/>
                  </a:lnTo>
                  <a:lnTo>
                    <a:pt x="8944943" y="157114"/>
                  </a:lnTo>
                  <a:lnTo>
                    <a:pt x="8994022" y="128539"/>
                  </a:lnTo>
                  <a:lnTo>
                    <a:pt x="8994432" y="128539"/>
                  </a:lnTo>
                  <a:lnTo>
                    <a:pt x="8945576" y="99964"/>
                  </a:lnTo>
                  <a:lnTo>
                    <a:pt x="9051162" y="99964"/>
                  </a:lnTo>
                  <a:lnTo>
                    <a:pt x="126" y="92344"/>
                  </a:lnTo>
                  <a:close/>
                </a:path>
                <a:path w="9107805" h="257175">
                  <a:moveTo>
                    <a:pt x="9058783" y="99964"/>
                  </a:moveTo>
                  <a:lnTo>
                    <a:pt x="9051163" y="99964"/>
                  </a:lnTo>
                  <a:lnTo>
                    <a:pt x="9051036" y="157114"/>
                  </a:lnTo>
                  <a:lnTo>
                    <a:pt x="9058575" y="157114"/>
                  </a:lnTo>
                  <a:lnTo>
                    <a:pt x="9107678" y="128539"/>
                  </a:lnTo>
                  <a:lnTo>
                    <a:pt x="9058783" y="99964"/>
                  </a:lnTo>
                  <a:close/>
                </a:path>
                <a:path w="9107805" h="257175">
                  <a:moveTo>
                    <a:pt x="9036558" y="128539"/>
                  </a:moveTo>
                  <a:lnTo>
                    <a:pt x="8994432" y="128539"/>
                  </a:lnTo>
                  <a:lnTo>
                    <a:pt x="9036558" y="153177"/>
                  </a:lnTo>
                  <a:lnTo>
                    <a:pt x="9036558" y="128539"/>
                  </a:lnTo>
                  <a:close/>
                </a:path>
                <a:path w="9107805" h="257175">
                  <a:moveTo>
                    <a:pt x="9051154" y="103774"/>
                  </a:moveTo>
                  <a:lnTo>
                    <a:pt x="9036558" y="103774"/>
                  </a:lnTo>
                  <a:lnTo>
                    <a:pt x="9036558" y="153177"/>
                  </a:lnTo>
                  <a:lnTo>
                    <a:pt x="9051044" y="153177"/>
                  </a:lnTo>
                  <a:lnTo>
                    <a:pt x="9051154" y="103774"/>
                  </a:lnTo>
                  <a:close/>
                </a:path>
                <a:path w="9107805" h="257175">
                  <a:moveTo>
                    <a:pt x="8883344" y="0"/>
                  </a:moveTo>
                  <a:lnTo>
                    <a:pt x="8872410" y="682"/>
                  </a:lnTo>
                  <a:lnTo>
                    <a:pt x="8862524" y="5413"/>
                  </a:lnTo>
                  <a:lnTo>
                    <a:pt x="8854948" y="13858"/>
                  </a:lnTo>
                  <a:lnTo>
                    <a:pt x="8851251" y="24632"/>
                  </a:lnTo>
                  <a:lnTo>
                    <a:pt x="8851947" y="35560"/>
                  </a:lnTo>
                  <a:lnTo>
                    <a:pt x="8856716" y="45416"/>
                  </a:lnTo>
                  <a:lnTo>
                    <a:pt x="8865235" y="52974"/>
                  </a:lnTo>
                  <a:lnTo>
                    <a:pt x="8994432" y="128539"/>
                  </a:lnTo>
                  <a:lnTo>
                    <a:pt x="8994022" y="128539"/>
                  </a:lnTo>
                  <a:lnTo>
                    <a:pt x="9036558" y="103774"/>
                  </a:lnTo>
                  <a:lnTo>
                    <a:pt x="9051154" y="103774"/>
                  </a:lnTo>
                  <a:lnTo>
                    <a:pt x="9051163" y="99964"/>
                  </a:lnTo>
                  <a:lnTo>
                    <a:pt x="9058783" y="99964"/>
                  </a:lnTo>
                  <a:lnTo>
                    <a:pt x="8894064" y="3698"/>
                  </a:lnTo>
                  <a:lnTo>
                    <a:pt x="8883344" y="0"/>
                  </a:lnTo>
                  <a:close/>
                </a:path>
              </a:pathLst>
            </a:custGeom>
            <a:solidFill>
              <a:srgbClr val="1F2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67679" y="2341117"/>
              <a:ext cx="3388360" cy="559435"/>
            </a:xfrm>
            <a:custGeom>
              <a:avLst/>
              <a:gdLst/>
              <a:ahLst/>
              <a:cxnLst/>
              <a:rect l="l" t="t" r="r" b="b"/>
              <a:pathLst>
                <a:path w="3388359" h="559435">
                  <a:moveTo>
                    <a:pt x="0" y="9525"/>
                  </a:moveTo>
                  <a:lnTo>
                    <a:pt x="0" y="559308"/>
                  </a:lnTo>
                </a:path>
                <a:path w="3388359" h="559435">
                  <a:moveTo>
                    <a:pt x="1677670" y="8509"/>
                  </a:moveTo>
                  <a:lnTo>
                    <a:pt x="1677670" y="558419"/>
                  </a:lnTo>
                </a:path>
                <a:path w="3388359" h="559435">
                  <a:moveTo>
                    <a:pt x="3388233" y="0"/>
                  </a:moveTo>
                  <a:lnTo>
                    <a:pt x="3388233" y="549783"/>
                  </a:lnTo>
                </a:path>
              </a:pathLst>
            </a:custGeom>
            <a:ln w="57150">
              <a:solidFill>
                <a:srgbClr val="1F2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92270" y="2210478"/>
            <a:ext cx="1022350" cy="9937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2025</a:t>
            </a:r>
            <a:r>
              <a:rPr sz="2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b="1" spc="-75" dirty="0">
                <a:solidFill>
                  <a:srgbClr val="7E8FA9"/>
                </a:solidFill>
                <a:latin typeface="Arial"/>
                <a:cs typeface="Arial"/>
              </a:rPr>
              <a:t>60</a:t>
            </a:r>
            <a:r>
              <a:rPr sz="1050" b="1" spc="-75" dirty="0">
                <a:solidFill>
                  <a:srgbClr val="7E8FA9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7E8FA9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7E8FA9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75146" y="2192681"/>
            <a:ext cx="1039494" cy="10115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2026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819"/>
              </a:spcBef>
            </a:pPr>
            <a:r>
              <a:rPr sz="2800" b="1" spc="-75" dirty="0">
                <a:solidFill>
                  <a:srgbClr val="F6522C"/>
                </a:solidFill>
                <a:latin typeface="Arial"/>
                <a:cs typeface="Arial"/>
              </a:rPr>
              <a:t>20</a:t>
            </a:r>
            <a:r>
              <a:rPr sz="1050" b="1" spc="-75" dirty="0">
                <a:solidFill>
                  <a:srgbClr val="F6522C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6522C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93583" y="2199607"/>
            <a:ext cx="1022350" cy="10090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8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2027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15</a:t>
            </a:r>
            <a:r>
              <a:rPr sz="1050" b="1" spc="-75" dirty="0">
                <a:solidFill>
                  <a:srgbClr val="006FC0"/>
                </a:solidFill>
                <a:latin typeface="Arial"/>
                <a:cs typeface="Arial"/>
              </a:rPr>
              <a:t>МЛН</a:t>
            </a:r>
            <a:r>
              <a:rPr sz="105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06FC0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12960" y="2187029"/>
            <a:ext cx="1062355" cy="10445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2028</a:t>
            </a:r>
            <a:r>
              <a:rPr sz="2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965"/>
              </a:spcBef>
            </a:pPr>
            <a:r>
              <a:rPr sz="2800" b="1" spc="-75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050" b="1" spc="-75" dirty="0">
                <a:solidFill>
                  <a:srgbClr val="006FC0"/>
                </a:solidFill>
                <a:latin typeface="Arial"/>
                <a:cs typeface="Arial"/>
              </a:rPr>
              <a:t>МЛН</a:t>
            </a:r>
            <a:r>
              <a:rPr sz="105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006FC0"/>
                </a:solidFill>
                <a:latin typeface="Arial"/>
                <a:cs typeface="Arial"/>
              </a:rPr>
              <a:t>РУБ.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22191" y="2327655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910"/>
                </a:lnTo>
              </a:path>
            </a:pathLst>
          </a:custGeom>
          <a:ln w="57150">
            <a:solidFill>
              <a:srgbClr val="1F2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42948" y="2357450"/>
            <a:ext cx="19132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6479C9"/>
                </a:solidFill>
                <a:latin typeface="Arial"/>
                <a:cs typeface="Arial"/>
              </a:rPr>
              <a:t>Освобождение</a:t>
            </a:r>
            <a:r>
              <a:rPr sz="1400" spc="-2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479C9"/>
                </a:solidFill>
                <a:latin typeface="Arial"/>
                <a:cs typeface="Arial"/>
              </a:rPr>
              <a:t>от</a:t>
            </a:r>
            <a:r>
              <a:rPr sz="1400" spc="-8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6479C9"/>
                </a:solidFill>
                <a:latin typeface="Arial"/>
                <a:cs typeface="Arial"/>
              </a:rPr>
              <a:t>НДС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71548" y="2830194"/>
            <a:ext cx="14465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п.1</a:t>
            </a:r>
            <a:r>
              <a:rPr sz="1400" b="1" spc="-5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479C9"/>
                </a:solidFill>
                <a:latin typeface="Arial"/>
                <a:cs typeface="Arial"/>
              </a:rPr>
              <a:t>ст.145</a:t>
            </a:r>
            <a:r>
              <a:rPr sz="1400" b="1" spc="1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НК</a:t>
            </a:r>
            <a:r>
              <a:rPr sz="1400" b="1" spc="-6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7"/>
          </p:nvPr>
        </p:nvSpPr>
        <p:spPr>
          <a:xfrm>
            <a:off x="11811000" y="6477000"/>
            <a:ext cx="256921" cy="179536"/>
          </a:xfrm>
        </p:spPr>
        <p:txBody>
          <a:bodyPr/>
          <a:lstStyle/>
          <a:p>
            <a:pPr marL="123189">
              <a:lnSpc>
                <a:spcPts val="1425"/>
              </a:lnSpc>
            </a:pPr>
            <a:r>
              <a:rPr lang="ru-RU" spc="-50" dirty="0" smtClean="0"/>
              <a:t>2</a:t>
            </a:r>
            <a:endParaRPr lang="ru-RU"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1835" y="314655"/>
            <a:ext cx="50228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УСН</a:t>
            </a:r>
            <a:r>
              <a:rPr sz="3200" spc="-90" dirty="0"/>
              <a:t> </a:t>
            </a:r>
            <a:r>
              <a:rPr sz="3200" dirty="0"/>
              <a:t>=</a:t>
            </a:r>
            <a:r>
              <a:rPr sz="3200" spc="-110" dirty="0"/>
              <a:t> </a:t>
            </a:r>
            <a:r>
              <a:rPr sz="3200" dirty="0"/>
              <a:t>плательщики</a:t>
            </a:r>
            <a:r>
              <a:rPr sz="3200" spc="5" dirty="0"/>
              <a:t> </a:t>
            </a:r>
            <a:r>
              <a:rPr sz="3200" spc="-25" dirty="0"/>
              <a:t>НДС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567432" y="3457194"/>
            <a:ext cx="19373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абз.3</a:t>
            </a:r>
            <a:r>
              <a:rPr sz="1400" b="1" spc="-5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п.5</a:t>
            </a:r>
            <a:r>
              <a:rPr sz="1400" b="1" spc="-5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ст.145</a:t>
            </a:r>
            <a:r>
              <a:rPr sz="1400" b="1" spc="1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НК</a:t>
            </a:r>
            <a:r>
              <a:rPr sz="1400" b="1" spc="-5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5646" y="3457194"/>
            <a:ext cx="18586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пп.1</a:t>
            </a:r>
            <a:r>
              <a:rPr sz="1400" b="1" spc="-4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п.8</a:t>
            </a:r>
            <a:r>
              <a:rPr sz="1400" b="1" spc="-4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ст.164</a:t>
            </a:r>
            <a:r>
              <a:rPr sz="1400" b="1" spc="2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НК</a:t>
            </a:r>
            <a:r>
              <a:rPr sz="1400" b="1" spc="-3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3728" y="3417265"/>
            <a:ext cx="18586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пп.2</a:t>
            </a:r>
            <a:r>
              <a:rPr sz="1400" b="1" spc="-4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п.8</a:t>
            </a:r>
            <a:r>
              <a:rPr sz="1400" b="1" spc="-3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479C9"/>
                </a:solidFill>
                <a:latin typeface="Arial"/>
                <a:cs typeface="Arial"/>
              </a:rPr>
              <a:t>ст.164</a:t>
            </a:r>
            <a:r>
              <a:rPr sz="1400" b="1" spc="3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НК</a:t>
            </a:r>
            <a:r>
              <a:rPr sz="1400" b="1" spc="-4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6479C9"/>
                </a:solidFill>
                <a:latin typeface="Arial"/>
                <a:cs typeface="Arial"/>
              </a:rPr>
              <a:t>РФ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0038" y="4098416"/>
            <a:ext cx="155892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С</a:t>
            </a:r>
            <a:r>
              <a:rPr sz="1400" b="1" spc="-3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числа</a:t>
            </a:r>
            <a:r>
              <a:rPr sz="1400" b="1" spc="-30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479C9"/>
                </a:solidFill>
                <a:latin typeface="Arial"/>
                <a:cs typeface="Arial"/>
              </a:rPr>
              <a:t>месяца СЛЕДУЮЩЕГО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за</a:t>
            </a:r>
            <a:r>
              <a:rPr sz="1400" b="1" spc="-3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479C9"/>
                </a:solidFill>
                <a:latin typeface="Arial"/>
                <a:cs typeface="Arial"/>
              </a:rPr>
              <a:t>месяцем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6479C9"/>
                </a:solidFill>
                <a:latin typeface="Arial"/>
                <a:cs typeface="Arial"/>
              </a:rPr>
              <a:t>превышения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7171" y="4089272"/>
            <a:ext cx="160845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числа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месяца,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КОТОРОМ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произошло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превышение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38894" y="3755897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541"/>
                </a:lnTo>
              </a:path>
            </a:pathLst>
          </a:custGeom>
          <a:ln w="28575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0" y="3853941"/>
            <a:ext cx="327025" cy="311785"/>
          </a:xfrm>
          <a:custGeom>
            <a:avLst/>
            <a:gdLst/>
            <a:ahLst/>
            <a:cxnLst/>
            <a:rect l="l" t="t" r="r" b="b"/>
            <a:pathLst>
              <a:path w="327025" h="311785">
                <a:moveTo>
                  <a:pt x="326516" y="0"/>
                </a:moveTo>
                <a:lnTo>
                  <a:pt x="0" y="311657"/>
                </a:lnTo>
              </a:path>
            </a:pathLst>
          </a:custGeom>
          <a:ln w="28575">
            <a:solidFill>
              <a:srgbClr val="6479C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5533" y="3836923"/>
            <a:ext cx="356870" cy="328930"/>
          </a:xfrm>
          <a:custGeom>
            <a:avLst/>
            <a:gdLst/>
            <a:ahLst/>
            <a:cxnLst/>
            <a:rect l="l" t="t" r="r" b="b"/>
            <a:pathLst>
              <a:path w="356870" h="328929">
                <a:moveTo>
                  <a:pt x="0" y="0"/>
                </a:moveTo>
                <a:lnTo>
                  <a:pt x="356742" y="328675"/>
                </a:lnTo>
              </a:path>
            </a:pathLst>
          </a:custGeom>
          <a:ln w="28575">
            <a:solidFill>
              <a:srgbClr val="6479C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721864" y="938783"/>
            <a:ext cx="1353820" cy="1234440"/>
            <a:chOff x="2721864" y="938783"/>
            <a:chExt cx="1353820" cy="12344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1864" y="938783"/>
              <a:ext cx="1042415" cy="1234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60" y="938783"/>
              <a:ext cx="1042415" cy="123443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13600" y="2234882"/>
            <a:ext cx="11375390" cy="1247775"/>
            <a:chOff x="613600" y="2234882"/>
            <a:chExt cx="11375390" cy="1247775"/>
          </a:xfrm>
        </p:grpSpPr>
        <p:sp>
          <p:nvSpPr>
            <p:cNvPr id="16" name="object 16"/>
            <p:cNvSpPr/>
            <p:nvPr/>
          </p:nvSpPr>
          <p:spPr>
            <a:xfrm>
              <a:off x="8927337" y="2975229"/>
              <a:ext cx="0" cy="493395"/>
            </a:xfrm>
            <a:custGeom>
              <a:avLst/>
              <a:gdLst/>
              <a:ahLst/>
              <a:cxnLst/>
              <a:rect l="l" t="t" r="r" b="b"/>
              <a:pathLst>
                <a:path h="493395">
                  <a:moveTo>
                    <a:pt x="0" y="0"/>
                  </a:moveTo>
                  <a:lnTo>
                    <a:pt x="0" y="493013"/>
                  </a:lnTo>
                </a:path>
              </a:pathLst>
            </a:custGeom>
            <a:ln w="28575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600" y="3311525"/>
              <a:ext cx="11375390" cy="142875"/>
            </a:xfrm>
            <a:custGeom>
              <a:avLst/>
              <a:gdLst/>
              <a:ahLst/>
              <a:cxnLst/>
              <a:rect l="l" t="t" r="r" b="b"/>
              <a:pathLst>
                <a:path w="11375390" h="142875">
                  <a:moveTo>
                    <a:pt x="11232324" y="0"/>
                  </a:moveTo>
                  <a:lnTo>
                    <a:pt x="11232324" y="142875"/>
                  </a:lnTo>
                  <a:lnTo>
                    <a:pt x="11327659" y="95250"/>
                  </a:lnTo>
                  <a:lnTo>
                    <a:pt x="11256200" y="95250"/>
                  </a:lnTo>
                  <a:lnTo>
                    <a:pt x="11256200" y="47625"/>
                  </a:lnTo>
                  <a:lnTo>
                    <a:pt x="11327489" y="47625"/>
                  </a:lnTo>
                  <a:lnTo>
                    <a:pt x="11232324" y="0"/>
                  </a:lnTo>
                  <a:close/>
                </a:path>
                <a:path w="11375390" h="142875">
                  <a:moveTo>
                    <a:pt x="11232324" y="47625"/>
                  </a:moveTo>
                  <a:lnTo>
                    <a:pt x="0" y="47625"/>
                  </a:lnTo>
                  <a:lnTo>
                    <a:pt x="0" y="95250"/>
                  </a:lnTo>
                  <a:lnTo>
                    <a:pt x="11232324" y="95250"/>
                  </a:lnTo>
                  <a:lnTo>
                    <a:pt x="11232324" y="47625"/>
                  </a:lnTo>
                  <a:close/>
                </a:path>
                <a:path w="11375390" h="142875">
                  <a:moveTo>
                    <a:pt x="11327489" y="47625"/>
                  </a:moveTo>
                  <a:lnTo>
                    <a:pt x="11256200" y="47625"/>
                  </a:lnTo>
                  <a:lnTo>
                    <a:pt x="11256200" y="95250"/>
                  </a:lnTo>
                  <a:lnTo>
                    <a:pt x="11327659" y="95250"/>
                  </a:lnTo>
                  <a:lnTo>
                    <a:pt x="11375199" y="71500"/>
                  </a:lnTo>
                  <a:lnTo>
                    <a:pt x="11327489" y="47625"/>
                  </a:lnTo>
                  <a:close/>
                </a:path>
              </a:pathLst>
            </a:custGeom>
            <a:solidFill>
              <a:srgbClr val="00C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56280" y="2249170"/>
              <a:ext cx="5671185" cy="1153160"/>
            </a:xfrm>
            <a:custGeom>
              <a:avLst/>
              <a:gdLst/>
              <a:ahLst/>
              <a:cxnLst/>
              <a:rect l="l" t="t" r="r" b="b"/>
              <a:pathLst>
                <a:path w="5671184" h="1153160">
                  <a:moveTo>
                    <a:pt x="0" y="0"/>
                  </a:moveTo>
                  <a:lnTo>
                    <a:pt x="0" y="1137539"/>
                  </a:lnTo>
                </a:path>
                <a:path w="5671184" h="1153160">
                  <a:moveTo>
                    <a:pt x="2776982" y="0"/>
                  </a:moveTo>
                  <a:lnTo>
                    <a:pt x="2776982" y="1151127"/>
                  </a:lnTo>
                </a:path>
                <a:path w="5671184" h="1153160">
                  <a:moveTo>
                    <a:pt x="5671058" y="0"/>
                  </a:moveTo>
                  <a:lnTo>
                    <a:pt x="5671058" y="1152905"/>
                  </a:lnTo>
                </a:path>
              </a:pathLst>
            </a:custGeom>
            <a:ln w="28575">
              <a:solidFill>
                <a:srgbClr val="6479C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13494" y="3284694"/>
              <a:ext cx="3050540" cy="171450"/>
            </a:xfrm>
            <a:custGeom>
              <a:avLst/>
              <a:gdLst/>
              <a:ahLst/>
              <a:cxnLst/>
              <a:rect l="l" t="t" r="r" b="b"/>
              <a:pathLst>
                <a:path w="3050540" h="171450">
                  <a:moveTo>
                    <a:pt x="3002533" y="69121"/>
                  </a:moveTo>
                  <a:lnTo>
                    <a:pt x="2888233" y="135796"/>
                  </a:lnTo>
                  <a:lnTo>
                    <a:pt x="2882626" y="140846"/>
                  </a:lnTo>
                  <a:lnTo>
                    <a:pt x="2879471" y="147433"/>
                  </a:lnTo>
                  <a:lnTo>
                    <a:pt x="2878982" y="154709"/>
                  </a:lnTo>
                  <a:lnTo>
                    <a:pt x="2881376" y="161831"/>
                  </a:lnTo>
                  <a:lnTo>
                    <a:pt x="2886428" y="167511"/>
                  </a:lnTo>
                  <a:lnTo>
                    <a:pt x="2893028" y="170689"/>
                  </a:lnTo>
                  <a:lnTo>
                    <a:pt x="2900342" y="171154"/>
                  </a:lnTo>
                  <a:lnTo>
                    <a:pt x="2907537" y="168689"/>
                  </a:lnTo>
                  <a:lnTo>
                    <a:pt x="3017349" y="104681"/>
                  </a:lnTo>
                  <a:lnTo>
                    <a:pt x="3012185" y="104681"/>
                  </a:lnTo>
                  <a:lnTo>
                    <a:pt x="3012185" y="102014"/>
                  </a:lnTo>
                  <a:lnTo>
                    <a:pt x="3002533" y="102014"/>
                  </a:lnTo>
                  <a:lnTo>
                    <a:pt x="2974448" y="85631"/>
                  </a:lnTo>
                  <a:lnTo>
                    <a:pt x="3002533" y="85631"/>
                  </a:lnTo>
                  <a:lnTo>
                    <a:pt x="3002533" y="69121"/>
                  </a:lnTo>
                  <a:close/>
                </a:path>
                <a:path w="3050540" h="171450">
                  <a:moveTo>
                    <a:pt x="2941791" y="66581"/>
                  </a:moveTo>
                  <a:lnTo>
                    <a:pt x="0" y="66581"/>
                  </a:lnTo>
                  <a:lnTo>
                    <a:pt x="0" y="104681"/>
                  </a:lnTo>
                  <a:lnTo>
                    <a:pt x="2941573" y="104681"/>
                  </a:lnTo>
                  <a:lnTo>
                    <a:pt x="2974231" y="85631"/>
                  </a:lnTo>
                  <a:lnTo>
                    <a:pt x="2974448" y="85631"/>
                  </a:lnTo>
                  <a:lnTo>
                    <a:pt x="2941791" y="66581"/>
                  </a:lnTo>
                  <a:close/>
                </a:path>
                <a:path w="3050540" h="171450">
                  <a:moveTo>
                    <a:pt x="3017399" y="66581"/>
                  </a:moveTo>
                  <a:lnTo>
                    <a:pt x="3012185" y="66581"/>
                  </a:lnTo>
                  <a:lnTo>
                    <a:pt x="3012185" y="104681"/>
                  </a:lnTo>
                  <a:lnTo>
                    <a:pt x="3017349" y="104681"/>
                  </a:lnTo>
                  <a:lnTo>
                    <a:pt x="3050031" y="85631"/>
                  </a:lnTo>
                  <a:lnTo>
                    <a:pt x="3017399" y="66581"/>
                  </a:lnTo>
                  <a:close/>
                </a:path>
                <a:path w="3050540" h="171450">
                  <a:moveTo>
                    <a:pt x="3002533" y="85631"/>
                  </a:moveTo>
                  <a:lnTo>
                    <a:pt x="2974448" y="85631"/>
                  </a:lnTo>
                  <a:lnTo>
                    <a:pt x="3002533" y="102014"/>
                  </a:lnTo>
                  <a:lnTo>
                    <a:pt x="3002533" y="85631"/>
                  </a:lnTo>
                  <a:close/>
                </a:path>
                <a:path w="3050540" h="171450">
                  <a:moveTo>
                    <a:pt x="3012185" y="69121"/>
                  </a:moveTo>
                  <a:lnTo>
                    <a:pt x="3002533" y="69121"/>
                  </a:lnTo>
                  <a:lnTo>
                    <a:pt x="3002533" y="102014"/>
                  </a:lnTo>
                  <a:lnTo>
                    <a:pt x="3012185" y="102014"/>
                  </a:lnTo>
                  <a:lnTo>
                    <a:pt x="3012185" y="69121"/>
                  </a:lnTo>
                  <a:close/>
                </a:path>
                <a:path w="3050540" h="171450">
                  <a:moveTo>
                    <a:pt x="2900342" y="0"/>
                  </a:moveTo>
                  <a:lnTo>
                    <a:pt x="2893028" y="494"/>
                  </a:lnTo>
                  <a:lnTo>
                    <a:pt x="2886428" y="3679"/>
                  </a:lnTo>
                  <a:lnTo>
                    <a:pt x="2881376" y="9304"/>
                  </a:lnTo>
                  <a:lnTo>
                    <a:pt x="2878982" y="16498"/>
                  </a:lnTo>
                  <a:lnTo>
                    <a:pt x="2879470" y="23798"/>
                  </a:lnTo>
                  <a:lnTo>
                    <a:pt x="2882626" y="30360"/>
                  </a:lnTo>
                  <a:lnTo>
                    <a:pt x="2888233" y="35339"/>
                  </a:lnTo>
                  <a:lnTo>
                    <a:pt x="2974448" y="85631"/>
                  </a:lnTo>
                  <a:lnTo>
                    <a:pt x="2974231" y="85631"/>
                  </a:lnTo>
                  <a:lnTo>
                    <a:pt x="3002533" y="69121"/>
                  </a:lnTo>
                  <a:lnTo>
                    <a:pt x="3012185" y="69121"/>
                  </a:lnTo>
                  <a:lnTo>
                    <a:pt x="3012185" y="66581"/>
                  </a:lnTo>
                  <a:lnTo>
                    <a:pt x="3017399" y="66581"/>
                  </a:lnTo>
                  <a:lnTo>
                    <a:pt x="2907537" y="2446"/>
                  </a:lnTo>
                  <a:lnTo>
                    <a:pt x="290034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89326" y="1049495"/>
            <a:ext cx="781685" cy="96329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425"/>
              </a:spcBef>
            </a:pPr>
            <a:r>
              <a:rPr sz="4400" b="1" spc="-25" dirty="0">
                <a:solidFill>
                  <a:srgbClr val="6479C9"/>
                </a:solidFill>
                <a:latin typeface="Arial"/>
                <a:cs typeface="Arial"/>
              </a:rPr>
              <a:t>20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6479C9"/>
                </a:solidFill>
                <a:latin typeface="Arial"/>
                <a:cs typeface="Arial"/>
              </a:rPr>
              <a:t>млн</a:t>
            </a:r>
            <a:r>
              <a:rPr sz="1400" b="1" spc="-25" dirty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479C9"/>
                </a:solidFill>
                <a:latin typeface="Arial"/>
                <a:cs typeface="Arial"/>
              </a:rPr>
              <a:t>руб.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18960" y="1049495"/>
            <a:ext cx="1551305" cy="83676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lang="ru-RU" b="1" dirty="0" smtClean="0">
                <a:solidFill>
                  <a:srgbClr val="6479C9"/>
                </a:solidFill>
                <a:latin typeface="Arial"/>
                <a:cs typeface="Arial"/>
              </a:rPr>
              <a:t>       250 </a:t>
            </a:r>
          </a:p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lang="ru-RU" sz="1600" b="1" dirty="0" smtClean="0">
                <a:solidFill>
                  <a:srgbClr val="6479C9"/>
                </a:solidFill>
                <a:latin typeface="Arial"/>
                <a:cs typeface="Arial"/>
              </a:rPr>
              <a:t>(с 01.01.2026 272,5) </a:t>
            </a:r>
            <a:r>
              <a:rPr sz="1400" b="1" dirty="0" err="1" smtClean="0">
                <a:solidFill>
                  <a:srgbClr val="6479C9"/>
                </a:solidFill>
                <a:latin typeface="Arial"/>
                <a:cs typeface="Arial"/>
              </a:rPr>
              <a:t>млн</a:t>
            </a:r>
            <a:r>
              <a:rPr sz="1400" b="1" spc="-25" dirty="0" smtClean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6479C9"/>
                </a:solidFill>
                <a:latin typeface="Arial"/>
                <a:cs typeface="Arial"/>
              </a:rPr>
              <a:t>руб</a:t>
            </a:r>
            <a:r>
              <a:rPr sz="1400" b="1" spc="-20" dirty="0" smtClean="0">
                <a:solidFill>
                  <a:srgbClr val="6479C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21166" y="1072588"/>
            <a:ext cx="1661034" cy="83676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965" algn="ctr">
              <a:lnSpc>
                <a:spcPct val="100000"/>
              </a:lnSpc>
              <a:spcBef>
                <a:spcPts val="95"/>
              </a:spcBef>
            </a:pPr>
            <a:r>
              <a:rPr lang="ru-RU" b="1" dirty="0" smtClean="0">
                <a:solidFill>
                  <a:srgbClr val="6479C9"/>
                </a:solidFill>
                <a:latin typeface="Arial"/>
                <a:cs typeface="Arial"/>
              </a:rPr>
              <a:t>450</a:t>
            </a:r>
          </a:p>
          <a:p>
            <a:pPr marL="100965">
              <a:lnSpc>
                <a:spcPct val="100000"/>
              </a:lnSpc>
              <a:spcBef>
                <a:spcPts val="95"/>
              </a:spcBef>
            </a:pPr>
            <a:r>
              <a:rPr lang="ru-RU" sz="1600" b="1" dirty="0" smtClean="0">
                <a:solidFill>
                  <a:srgbClr val="6479C9"/>
                </a:solidFill>
                <a:latin typeface="Arial"/>
                <a:cs typeface="Arial"/>
              </a:rPr>
              <a:t> (с 01.01.2026 490,5) </a:t>
            </a:r>
            <a:r>
              <a:rPr sz="1400" b="1" dirty="0" err="1" smtClean="0">
                <a:solidFill>
                  <a:srgbClr val="6479C9"/>
                </a:solidFill>
                <a:latin typeface="Arial"/>
                <a:cs typeface="Arial"/>
              </a:rPr>
              <a:t>млн</a:t>
            </a:r>
            <a:r>
              <a:rPr sz="1400" b="1" spc="-10" dirty="0" smtClean="0">
                <a:solidFill>
                  <a:srgbClr val="6479C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479C9"/>
                </a:solidFill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9476" y="1209840"/>
            <a:ext cx="1106805" cy="688340"/>
          </a:xfrm>
          <a:prstGeom prst="rect">
            <a:avLst/>
          </a:prstGeom>
          <a:solidFill>
            <a:srgbClr val="6479C9"/>
          </a:solidFill>
          <a:ln w="12700">
            <a:solidFill>
              <a:srgbClr val="2A39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520">
              <a:lnSpc>
                <a:spcPts val="5230"/>
              </a:lnSpc>
            </a:pPr>
            <a:r>
              <a:rPr sz="4400" b="1" spc="-25" dirty="0">
                <a:solidFill>
                  <a:srgbClr val="F8F9FF"/>
                </a:solidFill>
                <a:latin typeface="Arial"/>
                <a:cs typeface="Arial"/>
              </a:rPr>
              <a:t>5</a:t>
            </a:r>
            <a:r>
              <a:rPr sz="3200" b="1" spc="-25" dirty="0">
                <a:solidFill>
                  <a:srgbClr val="F8F9FF"/>
                </a:solidFill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70268" y="1221270"/>
            <a:ext cx="1106805" cy="688340"/>
          </a:xfrm>
          <a:prstGeom prst="rect">
            <a:avLst/>
          </a:prstGeom>
          <a:solidFill>
            <a:srgbClr val="6479C9"/>
          </a:solidFill>
          <a:ln w="12700">
            <a:solidFill>
              <a:srgbClr val="2A39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ts val="5225"/>
              </a:lnSpc>
            </a:pPr>
            <a:r>
              <a:rPr sz="4400" b="1" spc="-25" dirty="0">
                <a:solidFill>
                  <a:srgbClr val="F8F9FF"/>
                </a:solidFill>
                <a:latin typeface="Arial"/>
                <a:cs typeface="Arial"/>
              </a:rPr>
              <a:t>7</a:t>
            </a:r>
            <a:r>
              <a:rPr sz="3200" b="1" spc="-25" dirty="0">
                <a:solidFill>
                  <a:srgbClr val="F8F9FF"/>
                </a:solidFill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83114" y="2719578"/>
            <a:ext cx="113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ПЕРЕХОД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ОСНО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000" y="1221270"/>
            <a:ext cx="2105660" cy="688340"/>
          </a:xfrm>
          <a:prstGeom prst="rect">
            <a:avLst/>
          </a:prstGeom>
          <a:solidFill>
            <a:srgbClr val="6479C9"/>
          </a:solidFill>
          <a:ln w="12700">
            <a:solidFill>
              <a:srgbClr val="2A397A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4"/>
              </a:spcBef>
            </a:pPr>
            <a:r>
              <a:rPr sz="2000" b="1" spc="-10" dirty="0">
                <a:solidFill>
                  <a:srgbClr val="F8F9FF"/>
                </a:solidFill>
                <a:latin typeface="Arial"/>
                <a:cs typeface="Arial"/>
              </a:rPr>
              <a:t>Специальные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8F9FF"/>
                </a:solidFill>
                <a:latin typeface="Arial"/>
                <a:cs typeface="Arial"/>
              </a:rPr>
              <a:t>ставки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950" y="2707081"/>
            <a:ext cx="20377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ОСВОБОЖДЕНИЕ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ОТ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F50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9584" y="4152138"/>
            <a:ext cx="191008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00000"/>
                </a:solidFill>
                <a:latin typeface="Arial Narrow"/>
                <a:cs typeface="Arial Narrow"/>
              </a:rPr>
              <a:t>Отсутствует</a:t>
            </a:r>
            <a:r>
              <a:rPr sz="1400" b="1" spc="3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 Narrow"/>
                <a:cs typeface="Arial Narrow"/>
              </a:rPr>
              <a:t>обязанность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выставлять</a:t>
            </a:r>
            <a:r>
              <a:rPr sz="1400" spc="-65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счета-фактуры,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вести</a:t>
            </a:r>
            <a:r>
              <a:rPr sz="1400" spc="-3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книгу</a:t>
            </a:r>
            <a:r>
              <a:rPr sz="1400" spc="-3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продаж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и</a:t>
            </a:r>
            <a:r>
              <a:rPr sz="1400" spc="-45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 Narrow"/>
                <a:cs typeface="Arial Narrow"/>
              </a:rPr>
              <a:t>книгу 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покупок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47159" y="5288279"/>
            <a:ext cx="5791200" cy="673735"/>
            <a:chOff x="3947159" y="5288279"/>
            <a:chExt cx="5791200" cy="673735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9" y="5288279"/>
              <a:ext cx="5791199" cy="6736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08627" y="5331332"/>
              <a:ext cx="5669280" cy="549275"/>
            </a:xfrm>
            <a:custGeom>
              <a:avLst/>
              <a:gdLst/>
              <a:ahLst/>
              <a:cxnLst/>
              <a:rect l="l" t="t" r="r" b="b"/>
              <a:pathLst>
                <a:path w="5669280" h="549275">
                  <a:moveTo>
                    <a:pt x="5619877" y="0"/>
                  </a:moveTo>
                  <a:lnTo>
                    <a:pt x="48768" y="0"/>
                  </a:lnTo>
                  <a:lnTo>
                    <a:pt x="29789" y="3835"/>
                  </a:lnTo>
                  <a:lnTo>
                    <a:pt x="14287" y="14303"/>
                  </a:lnTo>
                  <a:lnTo>
                    <a:pt x="3833" y="29843"/>
                  </a:lnTo>
                  <a:lnTo>
                    <a:pt x="0" y="48894"/>
                  </a:lnTo>
                  <a:lnTo>
                    <a:pt x="0" y="500202"/>
                  </a:lnTo>
                  <a:lnTo>
                    <a:pt x="3833" y="519206"/>
                  </a:lnTo>
                  <a:lnTo>
                    <a:pt x="14287" y="534728"/>
                  </a:lnTo>
                  <a:lnTo>
                    <a:pt x="29789" y="545195"/>
                  </a:lnTo>
                  <a:lnTo>
                    <a:pt x="48768" y="549033"/>
                  </a:lnTo>
                  <a:lnTo>
                    <a:pt x="5619877" y="549033"/>
                  </a:lnTo>
                  <a:lnTo>
                    <a:pt x="5638928" y="545195"/>
                  </a:lnTo>
                  <a:lnTo>
                    <a:pt x="5654468" y="534728"/>
                  </a:lnTo>
                  <a:lnTo>
                    <a:pt x="5664936" y="519206"/>
                  </a:lnTo>
                  <a:lnTo>
                    <a:pt x="5668772" y="500202"/>
                  </a:lnTo>
                  <a:lnTo>
                    <a:pt x="5668772" y="48894"/>
                  </a:lnTo>
                  <a:lnTo>
                    <a:pt x="5664936" y="29843"/>
                  </a:lnTo>
                  <a:lnTo>
                    <a:pt x="5654468" y="14303"/>
                  </a:lnTo>
                  <a:lnTo>
                    <a:pt x="5638928" y="3835"/>
                  </a:lnTo>
                  <a:lnTo>
                    <a:pt x="5619877" y="0"/>
                  </a:lnTo>
                  <a:close/>
                </a:path>
              </a:pathLst>
            </a:custGeom>
            <a:solidFill>
              <a:srgbClr val="647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3087" y="5428487"/>
              <a:ext cx="3322319" cy="4693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8895" y="5428487"/>
              <a:ext cx="777240" cy="4693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9144" y="5364479"/>
              <a:ext cx="1889759" cy="576072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254500" y="5431942"/>
            <a:ext cx="50952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ECF0F6"/>
                </a:solidFill>
                <a:latin typeface="Arial"/>
                <a:cs typeface="Arial"/>
              </a:rPr>
              <a:t>Могут</a:t>
            </a:r>
            <a:r>
              <a:rPr sz="1600" b="1" spc="-7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ECF0F6"/>
                </a:solidFill>
                <a:latin typeface="Arial"/>
                <a:cs typeface="Arial"/>
              </a:rPr>
              <a:t>применять</a:t>
            </a:r>
            <a:r>
              <a:rPr sz="1600" b="1" spc="-5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ECF0F6"/>
                </a:solidFill>
                <a:latin typeface="Arial"/>
                <a:cs typeface="Arial"/>
              </a:rPr>
              <a:t>общие</a:t>
            </a:r>
            <a:r>
              <a:rPr sz="1600" b="1" spc="-8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ECF0F6"/>
                </a:solidFill>
                <a:latin typeface="Arial"/>
                <a:cs typeface="Arial"/>
              </a:rPr>
              <a:t>ставки</a:t>
            </a:r>
            <a:r>
              <a:rPr sz="1600" b="1" spc="-10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CF0F6"/>
                </a:solidFill>
                <a:latin typeface="Arial"/>
                <a:cs typeface="Arial"/>
              </a:rPr>
              <a:t>НДС</a:t>
            </a:r>
            <a:r>
              <a:rPr sz="1600" b="1" spc="-20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CF0F6"/>
                </a:solidFill>
                <a:latin typeface="Arial"/>
                <a:cs typeface="Arial"/>
              </a:rPr>
              <a:t>(10</a:t>
            </a:r>
            <a:r>
              <a:rPr sz="2000" b="1" spc="-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2000" b="1" spc="-100" dirty="0" err="1">
                <a:solidFill>
                  <a:srgbClr val="ECF0F6"/>
                </a:solidFill>
                <a:latin typeface="Arial"/>
                <a:cs typeface="Arial"/>
              </a:rPr>
              <a:t>или</a:t>
            </a:r>
            <a:r>
              <a:rPr sz="2000" b="1" spc="25" dirty="0">
                <a:solidFill>
                  <a:srgbClr val="ECF0F6"/>
                </a:solidFill>
                <a:latin typeface="Arial"/>
                <a:cs typeface="Arial"/>
              </a:rPr>
              <a:t> </a:t>
            </a:r>
            <a:r>
              <a:rPr sz="2000" b="1" spc="-20" dirty="0" smtClean="0">
                <a:solidFill>
                  <a:srgbClr val="ECF0F6"/>
                </a:solidFill>
                <a:latin typeface="Arial"/>
                <a:cs typeface="Arial"/>
              </a:rPr>
              <a:t>2</a:t>
            </a:r>
            <a:r>
              <a:rPr lang="ru-RU" sz="2000" b="1" spc="-20" dirty="0" smtClean="0">
                <a:solidFill>
                  <a:srgbClr val="ECF0F6"/>
                </a:solidFill>
                <a:latin typeface="Arial"/>
                <a:cs typeface="Arial"/>
              </a:rPr>
              <a:t>2</a:t>
            </a:r>
            <a:r>
              <a:rPr sz="2000" b="1" spc="-20" dirty="0" smtClean="0">
                <a:solidFill>
                  <a:srgbClr val="ECF0F6"/>
                </a:solidFill>
                <a:latin typeface="Arial"/>
                <a:cs typeface="Arial"/>
              </a:rPr>
              <a:t>%)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79976" y="5028057"/>
            <a:ext cx="4749800" cy="158750"/>
          </a:xfrm>
          <a:custGeom>
            <a:avLst/>
            <a:gdLst/>
            <a:ahLst/>
            <a:cxnLst/>
            <a:rect l="l" t="t" r="r" b="b"/>
            <a:pathLst>
              <a:path w="4749800" h="158750">
                <a:moveTo>
                  <a:pt x="4749419" y="0"/>
                </a:moveTo>
                <a:lnTo>
                  <a:pt x="4741394" y="30866"/>
                </a:lnTo>
                <a:lnTo>
                  <a:pt x="4719510" y="56054"/>
                </a:lnTo>
                <a:lnTo>
                  <a:pt x="4687054" y="73026"/>
                </a:lnTo>
                <a:lnTo>
                  <a:pt x="4647310" y="79248"/>
                </a:lnTo>
                <a:lnTo>
                  <a:pt x="2509647" y="79248"/>
                </a:lnTo>
                <a:lnTo>
                  <a:pt x="2469903" y="85486"/>
                </a:lnTo>
                <a:lnTo>
                  <a:pt x="2437447" y="102489"/>
                </a:lnTo>
                <a:lnTo>
                  <a:pt x="2415563" y="127682"/>
                </a:lnTo>
                <a:lnTo>
                  <a:pt x="2407539" y="158496"/>
                </a:lnTo>
                <a:lnTo>
                  <a:pt x="2399514" y="127682"/>
                </a:lnTo>
                <a:lnTo>
                  <a:pt x="2377630" y="102489"/>
                </a:lnTo>
                <a:lnTo>
                  <a:pt x="2345174" y="85486"/>
                </a:lnTo>
                <a:lnTo>
                  <a:pt x="2305430" y="79248"/>
                </a:lnTo>
                <a:lnTo>
                  <a:pt x="102108" y="79248"/>
                </a:lnTo>
                <a:lnTo>
                  <a:pt x="62364" y="73026"/>
                </a:lnTo>
                <a:lnTo>
                  <a:pt x="29908" y="56054"/>
                </a:lnTo>
                <a:lnTo>
                  <a:pt x="8024" y="30866"/>
                </a:lnTo>
                <a:lnTo>
                  <a:pt x="0" y="0"/>
                </a:lnTo>
              </a:path>
            </a:pathLst>
          </a:custGeom>
          <a:ln w="1270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5576" y="2027301"/>
            <a:ext cx="2035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ОБЯЗАНЫ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ПРИМЕНЯТЬ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ТЕЧЕНИЕ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0" dirty="0">
                <a:latin typeface="Arial"/>
                <a:cs typeface="Arial"/>
              </a:rPr>
              <a:t> КВАРТАЛОВ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(абз.1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п.9</a:t>
            </a:r>
            <a:r>
              <a:rPr sz="1200" spc="-20" dirty="0">
                <a:latin typeface="Arial"/>
                <a:cs typeface="Arial"/>
              </a:rPr>
              <a:t> ст.164 </a:t>
            </a:r>
            <a:r>
              <a:rPr sz="1200" dirty="0">
                <a:latin typeface="Arial"/>
                <a:cs typeface="Arial"/>
              </a:rPr>
              <a:t>НК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РФ)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39502" y="3573017"/>
            <a:ext cx="1845945" cy="2307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8425" marR="252729" algn="ct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Arial Narrow"/>
                <a:cs typeface="Arial Narrow"/>
              </a:rPr>
              <a:t>Обязаны</a:t>
            </a:r>
            <a:r>
              <a:rPr sz="1400" b="1" spc="-3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выставлять </a:t>
            </a:r>
            <a:r>
              <a:rPr sz="1400" spc="-20" dirty="0">
                <a:solidFill>
                  <a:srgbClr val="2A397A"/>
                </a:solidFill>
                <a:latin typeface="Arial Narrow"/>
                <a:cs typeface="Arial Narrow"/>
              </a:rPr>
              <a:t>счета-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фактуры,</a:t>
            </a:r>
            <a:r>
              <a:rPr sz="1400" spc="3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 Narrow"/>
                <a:cs typeface="Arial Narrow"/>
              </a:rPr>
              <a:t>вести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книгу</a:t>
            </a:r>
            <a:r>
              <a:rPr sz="1400" spc="-3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продаж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2A397A"/>
                </a:solidFill>
                <a:latin typeface="Arial Narrow"/>
                <a:cs typeface="Arial Narrow"/>
              </a:rPr>
              <a:t>и</a:t>
            </a:r>
            <a:r>
              <a:rPr sz="1400" spc="-40" dirty="0">
                <a:solidFill>
                  <a:srgbClr val="2A397A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 Narrow"/>
                <a:cs typeface="Arial Narrow"/>
              </a:rPr>
              <a:t>книгу </a:t>
            </a:r>
            <a:r>
              <a:rPr sz="1400" spc="-10" dirty="0">
                <a:solidFill>
                  <a:srgbClr val="2A397A"/>
                </a:solidFill>
                <a:latin typeface="Arial Narrow"/>
                <a:cs typeface="Arial Narrow"/>
              </a:rPr>
              <a:t>покупок</a:t>
            </a:r>
            <a:endParaRPr sz="1400">
              <a:latin typeface="Arial Narrow"/>
              <a:cs typeface="Arial Narrow"/>
            </a:endParaRPr>
          </a:p>
          <a:p>
            <a:pPr marL="88900" marR="5080" indent="-76200">
              <a:lnSpc>
                <a:spcPct val="100000"/>
              </a:lnSpc>
              <a:spcBef>
                <a:spcPts val="1175"/>
              </a:spcBef>
            </a:pPr>
            <a:r>
              <a:rPr sz="1400" b="1" dirty="0">
                <a:solidFill>
                  <a:srgbClr val="C00000"/>
                </a:solidFill>
                <a:latin typeface="Arial Narrow"/>
                <a:cs typeface="Arial Narrow"/>
              </a:rPr>
              <a:t>Могут</a:t>
            </a:r>
            <a:r>
              <a:rPr sz="1400" b="1" spc="-4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 Narrow"/>
                <a:cs typeface="Arial Narrow"/>
              </a:rPr>
              <a:t>применять</a:t>
            </a:r>
            <a:r>
              <a:rPr sz="1400" b="1" spc="-6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 Narrow"/>
                <a:cs typeface="Arial Narrow"/>
              </a:rPr>
              <a:t>льготы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по</a:t>
            </a:r>
            <a:r>
              <a:rPr sz="1400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НДС,</a:t>
            </a: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 поименованные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ст.</a:t>
            </a:r>
            <a:r>
              <a:rPr sz="1400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146 и</a:t>
            </a:r>
            <a:r>
              <a:rPr sz="1400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149</a:t>
            </a:r>
            <a:r>
              <a:rPr sz="1400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НК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РФ</a:t>
            </a: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 Narrow"/>
                <a:cs typeface="Arial Narrow"/>
              </a:rPr>
              <a:t>при </a:t>
            </a: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выполнении</a:t>
            </a:r>
            <a:r>
              <a:rPr sz="1400" spc="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условий,</a:t>
            </a:r>
            <a:endParaRPr sz="1400">
              <a:latin typeface="Arial Narrow"/>
              <a:cs typeface="Arial Narrow"/>
            </a:endParaRPr>
          </a:p>
          <a:p>
            <a:pPr marL="280670" marR="276225" indent="3619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предусмотренных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данными</a:t>
            </a:r>
            <a:r>
              <a:rPr sz="1400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Narrow"/>
                <a:cs typeface="Arial Narrow"/>
              </a:rPr>
              <a:t>статьями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56267" y="3065779"/>
            <a:ext cx="5349240" cy="318135"/>
          </a:xfrm>
          <a:custGeom>
            <a:avLst/>
            <a:gdLst/>
            <a:ahLst/>
            <a:cxnLst/>
            <a:rect l="l" t="t" r="r" b="b"/>
            <a:pathLst>
              <a:path w="5349240" h="318135">
                <a:moveTo>
                  <a:pt x="591845" y="31115"/>
                </a:moveTo>
                <a:lnTo>
                  <a:pt x="0" y="31115"/>
                </a:lnTo>
                <a:lnTo>
                  <a:pt x="0" y="317627"/>
                </a:lnTo>
                <a:lnTo>
                  <a:pt x="591845" y="317627"/>
                </a:lnTo>
                <a:lnTo>
                  <a:pt x="591845" y="31115"/>
                </a:lnTo>
                <a:close/>
              </a:path>
              <a:path w="5349240" h="318135">
                <a:moveTo>
                  <a:pt x="3375317" y="0"/>
                </a:moveTo>
                <a:lnTo>
                  <a:pt x="2783471" y="0"/>
                </a:lnTo>
                <a:lnTo>
                  <a:pt x="2783471" y="286512"/>
                </a:lnTo>
                <a:lnTo>
                  <a:pt x="3375317" y="286512"/>
                </a:lnTo>
                <a:lnTo>
                  <a:pt x="3375317" y="0"/>
                </a:lnTo>
                <a:close/>
              </a:path>
              <a:path w="5349240" h="318135">
                <a:moveTo>
                  <a:pt x="5348770" y="18034"/>
                </a:moveTo>
                <a:lnTo>
                  <a:pt x="4756924" y="18034"/>
                </a:lnTo>
                <a:lnTo>
                  <a:pt x="4756924" y="304546"/>
                </a:lnTo>
                <a:lnTo>
                  <a:pt x="5348770" y="304546"/>
                </a:lnTo>
                <a:lnTo>
                  <a:pt x="5348770" y="18034"/>
                </a:lnTo>
                <a:close/>
              </a:path>
            </a:pathLst>
          </a:custGeom>
          <a:solidFill>
            <a:srgbClr val="97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7"/>
          </p:nvPr>
        </p:nvSpPr>
        <p:spPr>
          <a:xfrm>
            <a:off x="11729149" y="6477000"/>
            <a:ext cx="259841" cy="179536"/>
          </a:xfrm>
        </p:spPr>
        <p:txBody>
          <a:bodyPr/>
          <a:lstStyle/>
          <a:p>
            <a:pPr marL="123189">
              <a:lnSpc>
                <a:spcPts val="1425"/>
              </a:lnSpc>
            </a:pPr>
            <a:r>
              <a:rPr lang="ru-RU" spc="-50" dirty="0" smtClean="0"/>
              <a:t>3</a:t>
            </a:r>
            <a:endParaRPr lang="ru-RU"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5904"/>
            <a:ext cx="7181088" cy="792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7761" y="804798"/>
            <a:ext cx="7501890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238A"/>
                </a:solidFill>
                <a:latin typeface="Arial"/>
                <a:cs typeface="Arial"/>
              </a:rPr>
              <a:t>Налоговая</a:t>
            </a:r>
            <a:r>
              <a:rPr sz="1800" b="1" spc="-4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база</a:t>
            </a:r>
            <a:r>
              <a:rPr sz="1800" b="1" spc="-2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по</a:t>
            </a:r>
            <a:r>
              <a:rPr sz="1800" b="1" spc="-3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Момент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определения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базы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наступает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раннюю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из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дат:</a:t>
            </a:r>
            <a:endParaRPr sz="1600">
              <a:latin typeface="Arial"/>
              <a:cs typeface="Arial"/>
            </a:endParaRPr>
          </a:p>
          <a:p>
            <a:pPr marL="137795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день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отгрузки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товаров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(выполнения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работ,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оказания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услуг</a:t>
            </a:r>
            <a:r>
              <a:rPr sz="16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т.д.);</a:t>
            </a:r>
            <a:endParaRPr sz="1600">
              <a:latin typeface="Arial"/>
              <a:cs typeface="Arial"/>
            </a:endParaRPr>
          </a:p>
          <a:p>
            <a:pPr marL="137795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день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получения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предварительной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оплаты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за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товары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(работы,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услуги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проч.).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54679" y="2374392"/>
            <a:ext cx="6739255" cy="1299845"/>
            <a:chOff x="3154679" y="2374392"/>
            <a:chExt cx="6739255" cy="1299845"/>
          </a:xfrm>
        </p:grpSpPr>
        <p:sp>
          <p:nvSpPr>
            <p:cNvPr id="7" name="object 7"/>
            <p:cNvSpPr/>
            <p:nvPr/>
          </p:nvSpPr>
          <p:spPr>
            <a:xfrm>
              <a:off x="8077951" y="3279013"/>
              <a:ext cx="171450" cy="395605"/>
            </a:xfrm>
            <a:custGeom>
              <a:avLst/>
              <a:gdLst/>
              <a:ahLst/>
              <a:cxnLst/>
              <a:rect l="l" t="t" r="r" b="b"/>
              <a:pathLst>
                <a:path w="171450" h="395604">
                  <a:moveTo>
                    <a:pt x="16835" y="222948"/>
                  </a:moveTo>
                  <a:lnTo>
                    <a:pt x="9661" y="225298"/>
                  </a:lnTo>
                  <a:lnTo>
                    <a:pt x="3885" y="230203"/>
                  </a:lnTo>
                  <a:lnTo>
                    <a:pt x="597" y="236727"/>
                  </a:lnTo>
                  <a:lnTo>
                    <a:pt x="0" y="244014"/>
                  </a:lnTo>
                  <a:lnTo>
                    <a:pt x="2295" y="251206"/>
                  </a:lnTo>
                  <a:lnTo>
                    <a:pt x="82686" y="395224"/>
                  </a:lnTo>
                  <a:lnTo>
                    <a:pt x="105503" y="357759"/>
                  </a:lnTo>
                  <a:lnTo>
                    <a:pt x="102498" y="357759"/>
                  </a:lnTo>
                  <a:lnTo>
                    <a:pt x="64398" y="357124"/>
                  </a:lnTo>
                  <a:lnTo>
                    <a:pt x="65714" y="287316"/>
                  </a:lnTo>
                  <a:lnTo>
                    <a:pt x="65727" y="286627"/>
                  </a:lnTo>
                  <a:lnTo>
                    <a:pt x="35569" y="232663"/>
                  </a:lnTo>
                  <a:lnTo>
                    <a:pt x="30610" y="226869"/>
                  </a:lnTo>
                  <a:lnTo>
                    <a:pt x="24092" y="223551"/>
                  </a:lnTo>
                  <a:lnTo>
                    <a:pt x="16835" y="222948"/>
                  </a:lnTo>
                  <a:close/>
                </a:path>
                <a:path w="171450" h="395604">
                  <a:moveTo>
                    <a:pt x="65727" y="286627"/>
                  </a:moveTo>
                  <a:lnTo>
                    <a:pt x="64398" y="357124"/>
                  </a:lnTo>
                  <a:lnTo>
                    <a:pt x="102498" y="357759"/>
                  </a:lnTo>
                  <a:lnTo>
                    <a:pt x="102680" y="348106"/>
                  </a:lnTo>
                  <a:lnTo>
                    <a:pt x="100085" y="348106"/>
                  </a:lnTo>
                  <a:lnTo>
                    <a:pt x="67192" y="347472"/>
                  </a:lnTo>
                  <a:lnTo>
                    <a:pt x="84160" y="319610"/>
                  </a:lnTo>
                  <a:lnTo>
                    <a:pt x="65727" y="286627"/>
                  </a:lnTo>
                  <a:close/>
                </a:path>
                <a:path w="171450" h="395604">
                  <a:moveTo>
                    <a:pt x="155065" y="225530"/>
                  </a:moveTo>
                  <a:lnTo>
                    <a:pt x="103827" y="287316"/>
                  </a:lnTo>
                  <a:lnTo>
                    <a:pt x="102510" y="357124"/>
                  </a:lnTo>
                  <a:lnTo>
                    <a:pt x="102498" y="357759"/>
                  </a:lnTo>
                  <a:lnTo>
                    <a:pt x="105503" y="357759"/>
                  </a:lnTo>
                  <a:lnTo>
                    <a:pt x="168538" y="254253"/>
                  </a:lnTo>
                  <a:lnTo>
                    <a:pt x="171100" y="247183"/>
                  </a:lnTo>
                  <a:lnTo>
                    <a:pt x="170745" y="239887"/>
                  </a:lnTo>
                  <a:lnTo>
                    <a:pt x="167699" y="233233"/>
                  </a:lnTo>
                  <a:lnTo>
                    <a:pt x="162188" y="228091"/>
                  </a:lnTo>
                  <a:lnTo>
                    <a:pt x="155065" y="225530"/>
                  </a:lnTo>
                  <a:close/>
                </a:path>
                <a:path w="171450" h="395604">
                  <a:moveTo>
                    <a:pt x="84160" y="319610"/>
                  </a:moveTo>
                  <a:lnTo>
                    <a:pt x="67192" y="347472"/>
                  </a:lnTo>
                  <a:lnTo>
                    <a:pt x="100085" y="348106"/>
                  </a:lnTo>
                  <a:lnTo>
                    <a:pt x="84160" y="319610"/>
                  </a:lnTo>
                  <a:close/>
                </a:path>
                <a:path w="171450" h="395604">
                  <a:moveTo>
                    <a:pt x="103827" y="287316"/>
                  </a:moveTo>
                  <a:lnTo>
                    <a:pt x="84160" y="319610"/>
                  </a:lnTo>
                  <a:lnTo>
                    <a:pt x="100085" y="348106"/>
                  </a:lnTo>
                  <a:lnTo>
                    <a:pt x="102680" y="348106"/>
                  </a:lnTo>
                  <a:lnTo>
                    <a:pt x="103827" y="287316"/>
                  </a:lnTo>
                  <a:close/>
                </a:path>
                <a:path w="171450" h="395604">
                  <a:moveTo>
                    <a:pt x="71129" y="0"/>
                  </a:moveTo>
                  <a:lnTo>
                    <a:pt x="65727" y="286627"/>
                  </a:lnTo>
                  <a:lnTo>
                    <a:pt x="84160" y="319610"/>
                  </a:lnTo>
                  <a:lnTo>
                    <a:pt x="103827" y="287316"/>
                  </a:lnTo>
                  <a:lnTo>
                    <a:pt x="109229" y="762"/>
                  </a:lnTo>
                  <a:lnTo>
                    <a:pt x="71129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4679" y="2374392"/>
              <a:ext cx="6739128" cy="11978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96917" y="2388493"/>
            <a:ext cx="4799965" cy="727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Момент</a:t>
            </a:r>
            <a:r>
              <a:rPr sz="2000" b="1" spc="-6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00238A"/>
                </a:solidFill>
                <a:latin typeface="Arial Narrow"/>
                <a:cs typeface="Arial Narrow"/>
              </a:rPr>
              <a:t>определения</a:t>
            </a:r>
            <a:r>
              <a:rPr sz="2000" b="1" spc="-5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налоговой</a:t>
            </a:r>
            <a:r>
              <a:rPr sz="2000" b="1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базы</a:t>
            </a:r>
            <a:r>
              <a:rPr sz="2000" b="1" spc="-6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по</a:t>
            </a:r>
            <a:r>
              <a:rPr sz="2000" b="1" spc="-4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spc="-25" dirty="0">
                <a:solidFill>
                  <a:srgbClr val="00238A"/>
                </a:solidFill>
                <a:latin typeface="Arial Narrow"/>
                <a:cs typeface="Arial Narrow"/>
              </a:rPr>
              <a:t>НДС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(п.1</a:t>
            </a:r>
            <a:r>
              <a:rPr sz="2000" b="1" spc="-35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ст.</a:t>
            </a:r>
            <a:r>
              <a:rPr sz="2000" b="1" spc="-5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167</a:t>
            </a:r>
            <a:r>
              <a:rPr sz="2000" b="1" spc="-3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00238A"/>
                </a:solidFill>
                <a:latin typeface="Arial Narrow"/>
                <a:cs typeface="Arial Narrow"/>
              </a:rPr>
              <a:t>НК</a:t>
            </a:r>
            <a:r>
              <a:rPr sz="2000" b="1" spc="-20" dirty="0">
                <a:solidFill>
                  <a:srgbClr val="00238A"/>
                </a:solidFill>
                <a:latin typeface="Arial Narrow"/>
                <a:cs typeface="Arial Narrow"/>
              </a:rPr>
              <a:t> </a:t>
            </a:r>
            <a:r>
              <a:rPr sz="2000" b="1" spc="-25" dirty="0">
                <a:solidFill>
                  <a:srgbClr val="00238A"/>
                </a:solidFill>
                <a:latin typeface="Arial Narrow"/>
                <a:cs typeface="Arial Narrow"/>
              </a:rPr>
              <a:t>РФ)</a:t>
            </a:r>
            <a:endParaRPr sz="20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9760" y="3745991"/>
            <a:ext cx="4422648" cy="19263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35783" y="3759201"/>
            <a:ext cx="3816985" cy="12547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365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получении аванса</a:t>
            </a:r>
            <a:endParaRPr sz="1400">
              <a:latin typeface="Arial"/>
              <a:cs typeface="Arial"/>
            </a:endParaRPr>
          </a:p>
          <a:p>
            <a:pPr marL="74295" algn="ctr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(дата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 поступления</a:t>
            </a:r>
            <a:r>
              <a:rPr sz="1400" b="1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средств)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предоплаты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(5/105,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7/107,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22/122%)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Счет-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фактура</a:t>
            </a:r>
            <a:r>
              <a:rPr sz="1400" spc="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аванс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Отражается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книге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продаж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53751" y="3253104"/>
            <a:ext cx="171450" cy="395605"/>
          </a:xfrm>
          <a:custGeom>
            <a:avLst/>
            <a:gdLst/>
            <a:ahLst/>
            <a:cxnLst/>
            <a:rect l="l" t="t" r="r" b="b"/>
            <a:pathLst>
              <a:path w="171450" h="395604">
                <a:moveTo>
                  <a:pt x="16835" y="222892"/>
                </a:moveTo>
                <a:lnTo>
                  <a:pt x="9661" y="225171"/>
                </a:lnTo>
                <a:lnTo>
                  <a:pt x="3885" y="230129"/>
                </a:lnTo>
                <a:lnTo>
                  <a:pt x="597" y="236648"/>
                </a:lnTo>
                <a:lnTo>
                  <a:pt x="0" y="243905"/>
                </a:lnTo>
                <a:lnTo>
                  <a:pt x="2295" y="251079"/>
                </a:lnTo>
                <a:lnTo>
                  <a:pt x="82686" y="395097"/>
                </a:lnTo>
                <a:lnTo>
                  <a:pt x="105446" y="357759"/>
                </a:lnTo>
                <a:lnTo>
                  <a:pt x="102498" y="357759"/>
                </a:lnTo>
                <a:lnTo>
                  <a:pt x="64398" y="356997"/>
                </a:lnTo>
                <a:lnTo>
                  <a:pt x="65712" y="287317"/>
                </a:lnTo>
                <a:lnTo>
                  <a:pt x="65727" y="286558"/>
                </a:lnTo>
                <a:lnTo>
                  <a:pt x="35569" y="232537"/>
                </a:lnTo>
                <a:lnTo>
                  <a:pt x="30610" y="226814"/>
                </a:lnTo>
                <a:lnTo>
                  <a:pt x="24092" y="223520"/>
                </a:lnTo>
                <a:lnTo>
                  <a:pt x="16835" y="222892"/>
                </a:lnTo>
                <a:close/>
              </a:path>
              <a:path w="171450" h="395604">
                <a:moveTo>
                  <a:pt x="65727" y="286558"/>
                </a:moveTo>
                <a:lnTo>
                  <a:pt x="64398" y="356997"/>
                </a:lnTo>
                <a:lnTo>
                  <a:pt x="102498" y="357759"/>
                </a:lnTo>
                <a:lnTo>
                  <a:pt x="102680" y="348107"/>
                </a:lnTo>
                <a:lnTo>
                  <a:pt x="100085" y="348107"/>
                </a:lnTo>
                <a:lnTo>
                  <a:pt x="67192" y="347472"/>
                </a:lnTo>
                <a:lnTo>
                  <a:pt x="84169" y="319595"/>
                </a:lnTo>
                <a:lnTo>
                  <a:pt x="65727" y="286558"/>
                </a:lnTo>
                <a:close/>
              </a:path>
              <a:path w="171450" h="395604">
                <a:moveTo>
                  <a:pt x="155065" y="225512"/>
                </a:moveTo>
                <a:lnTo>
                  <a:pt x="103826" y="287317"/>
                </a:lnTo>
                <a:lnTo>
                  <a:pt x="102513" y="356997"/>
                </a:lnTo>
                <a:lnTo>
                  <a:pt x="102498" y="357759"/>
                </a:lnTo>
                <a:lnTo>
                  <a:pt x="105446" y="357759"/>
                </a:lnTo>
                <a:lnTo>
                  <a:pt x="168538" y="254254"/>
                </a:lnTo>
                <a:lnTo>
                  <a:pt x="171100" y="247130"/>
                </a:lnTo>
                <a:lnTo>
                  <a:pt x="170745" y="239839"/>
                </a:lnTo>
                <a:lnTo>
                  <a:pt x="167699" y="233215"/>
                </a:lnTo>
                <a:lnTo>
                  <a:pt x="162188" y="228092"/>
                </a:lnTo>
                <a:lnTo>
                  <a:pt x="155065" y="225512"/>
                </a:lnTo>
                <a:close/>
              </a:path>
              <a:path w="171450" h="395604">
                <a:moveTo>
                  <a:pt x="84169" y="319595"/>
                </a:moveTo>
                <a:lnTo>
                  <a:pt x="67192" y="347472"/>
                </a:lnTo>
                <a:lnTo>
                  <a:pt x="100085" y="348107"/>
                </a:lnTo>
                <a:lnTo>
                  <a:pt x="84169" y="319595"/>
                </a:lnTo>
                <a:close/>
              </a:path>
              <a:path w="171450" h="395604">
                <a:moveTo>
                  <a:pt x="103826" y="287317"/>
                </a:moveTo>
                <a:lnTo>
                  <a:pt x="84169" y="319595"/>
                </a:lnTo>
                <a:lnTo>
                  <a:pt x="100085" y="348107"/>
                </a:lnTo>
                <a:lnTo>
                  <a:pt x="102680" y="348107"/>
                </a:lnTo>
                <a:lnTo>
                  <a:pt x="103826" y="287317"/>
                </a:lnTo>
                <a:close/>
              </a:path>
              <a:path w="171450" h="395604">
                <a:moveTo>
                  <a:pt x="71129" y="0"/>
                </a:moveTo>
                <a:lnTo>
                  <a:pt x="65727" y="286558"/>
                </a:lnTo>
                <a:lnTo>
                  <a:pt x="84169" y="319595"/>
                </a:lnTo>
                <a:lnTo>
                  <a:pt x="103826" y="287317"/>
                </a:lnTo>
                <a:lnTo>
                  <a:pt x="109229" y="635"/>
                </a:lnTo>
                <a:lnTo>
                  <a:pt x="71129" y="0"/>
                </a:lnTo>
                <a:close/>
              </a:path>
            </a:pathLst>
          </a:custGeom>
          <a:solidFill>
            <a:srgbClr val="9DA6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520" y="2289175"/>
            <a:ext cx="3180080" cy="1384935"/>
          </a:xfrm>
          <a:prstGeom prst="rect">
            <a:avLst/>
          </a:prstGeom>
          <a:ln w="9525">
            <a:solidFill>
              <a:srgbClr val="2A397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0805" marR="1082040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2A397A"/>
                </a:solidFill>
                <a:latin typeface="Arial"/>
                <a:cs typeface="Arial"/>
              </a:rPr>
              <a:t>Для</a:t>
            </a:r>
            <a:r>
              <a:rPr sz="1200" b="1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397A"/>
                </a:solidFill>
                <a:latin typeface="Arial"/>
                <a:cs typeface="Arial"/>
              </a:rPr>
              <a:t>услуг</a:t>
            </a:r>
            <a:r>
              <a:rPr sz="1200" b="1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важен</a:t>
            </a:r>
            <a:r>
              <a:rPr sz="12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момент</a:t>
            </a:r>
            <a:r>
              <a:rPr sz="12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397A"/>
                </a:solidFill>
                <a:latin typeface="Arial"/>
                <a:cs typeface="Arial"/>
              </a:rPr>
              <a:t>их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фактического</a:t>
            </a:r>
            <a:r>
              <a:rPr sz="12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397A"/>
                </a:solidFill>
                <a:latin typeface="Arial"/>
                <a:cs typeface="Arial"/>
              </a:rPr>
              <a:t>оказания.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200" b="1" dirty="0">
                <a:solidFill>
                  <a:srgbClr val="2A397A"/>
                </a:solidFill>
                <a:latin typeface="Arial"/>
                <a:cs typeface="Arial"/>
              </a:rPr>
              <a:t>Для</a:t>
            </a:r>
            <a:r>
              <a:rPr sz="12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397A"/>
                </a:solidFill>
                <a:latin typeface="Arial"/>
                <a:cs typeface="Arial"/>
              </a:rPr>
              <a:t>работ-</a:t>
            </a:r>
            <a:r>
              <a:rPr sz="1200" b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важен</a:t>
            </a:r>
            <a:r>
              <a:rPr sz="12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факт</a:t>
            </a:r>
            <a:r>
              <a:rPr sz="12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подписания</a:t>
            </a:r>
            <a:r>
              <a:rPr sz="12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397A"/>
                </a:solidFill>
                <a:latin typeface="Arial"/>
                <a:cs typeface="Arial"/>
              </a:rPr>
              <a:t>акта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200" spc="-10" dirty="0">
                <a:solidFill>
                  <a:srgbClr val="2A397A"/>
                </a:solidFill>
                <a:latin typeface="Arial"/>
                <a:cs typeface="Arial"/>
              </a:rPr>
              <a:t>заказчиком.</a:t>
            </a:r>
            <a:endParaRPr sz="1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200" spc="-40" dirty="0">
                <a:solidFill>
                  <a:srgbClr val="2A397A"/>
                </a:solidFill>
                <a:latin typeface="Arial"/>
                <a:cs typeface="Arial"/>
              </a:rPr>
              <a:t>Ст.</a:t>
            </a:r>
            <a:r>
              <a:rPr sz="12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38,</a:t>
            </a:r>
            <a:r>
              <a:rPr sz="1200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39</a:t>
            </a:r>
            <a:r>
              <a:rPr sz="12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НК</a:t>
            </a:r>
            <a:r>
              <a:rPr sz="12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397A"/>
                </a:solidFill>
                <a:latin typeface="Arial"/>
                <a:cs typeface="Arial"/>
              </a:rPr>
              <a:t>РФ</a:t>
            </a:r>
            <a:endParaRPr sz="1200">
              <a:latin typeface="Arial"/>
              <a:cs typeface="Arial"/>
            </a:endParaRPr>
          </a:p>
          <a:p>
            <a:pPr marL="90805" marR="224154">
              <a:lnSpc>
                <a:spcPct val="100000"/>
              </a:lnSpc>
            </a:pP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(Письмо</a:t>
            </a:r>
            <a:r>
              <a:rPr sz="12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Минфина</a:t>
            </a:r>
            <a:r>
              <a:rPr sz="12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России</a:t>
            </a:r>
            <a:r>
              <a:rPr sz="12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2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397A"/>
                </a:solidFill>
                <a:latin typeface="Arial"/>
                <a:cs typeface="Arial"/>
              </a:rPr>
              <a:t>18.07.2024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N</a:t>
            </a:r>
            <a:r>
              <a:rPr sz="12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397A"/>
                </a:solidFill>
                <a:latin typeface="Arial"/>
                <a:cs typeface="Arial"/>
              </a:rPr>
              <a:t>03-03-</a:t>
            </a:r>
            <a:r>
              <a:rPr sz="1200" spc="-10" dirty="0">
                <a:solidFill>
                  <a:srgbClr val="2A397A"/>
                </a:solidFill>
                <a:latin typeface="Arial"/>
                <a:cs typeface="Arial"/>
              </a:rPr>
              <a:t>06/1/67042)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6415" y="3745991"/>
            <a:ext cx="5422392" cy="192633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823709" y="3759201"/>
            <a:ext cx="4757420" cy="12547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365"/>
              </a:spcBef>
            </a:pP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отгрузке</a:t>
            </a:r>
            <a:r>
              <a:rPr sz="1400" b="1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товаров,</a:t>
            </a:r>
            <a:r>
              <a:rPr sz="1400" b="1" spc="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работ</a:t>
            </a:r>
            <a:r>
              <a:rPr sz="1400" b="1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A397A"/>
                </a:solidFill>
                <a:latin typeface="Arial"/>
                <a:cs typeface="Arial"/>
              </a:rPr>
              <a:t>услуг: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отгрузки</a:t>
            </a:r>
            <a:r>
              <a:rPr sz="1400" spc="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(5,7,22%)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Счет-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фактура</a:t>
            </a:r>
            <a:r>
              <a:rPr sz="1400" spc="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реализацию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Отражается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книге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продаж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аванса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принимается</a:t>
            </a:r>
            <a:r>
              <a:rPr sz="1400" spc="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вычету,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счет-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фактура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734800" y="6363652"/>
            <a:ext cx="25984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25"/>
              </a:lnSpc>
            </a:pPr>
            <a:r>
              <a:rPr lang="ru-RU" spc="-25" dirty="0" smtClean="0"/>
              <a:t>4</a:t>
            </a:r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399389" y="5022850"/>
            <a:ext cx="9223375" cy="143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отражается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книге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покупок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400" dirty="0">
              <a:latin typeface="Arial"/>
              <a:cs typeface="Arial"/>
            </a:endParaRPr>
          </a:p>
          <a:p>
            <a:pPr marL="12700" marR="972819">
              <a:lnSpc>
                <a:spcPct val="100000"/>
              </a:lnSpc>
            </a:pP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ВАЖНО!</a:t>
            </a:r>
            <a:r>
              <a:rPr sz="1600" b="1" spc="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Дата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отгрузки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-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дата</a:t>
            </a:r>
            <a:r>
              <a:rPr sz="16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первого</a:t>
            </a:r>
            <a:r>
              <a:rPr sz="16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времени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составления</a:t>
            </a:r>
            <a:r>
              <a:rPr sz="1600" spc="-9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первичного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документа, оформленного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их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покупателя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перевозчика</a:t>
            </a:r>
            <a:r>
              <a:rPr sz="16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для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доставки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товара</a:t>
            </a:r>
            <a:r>
              <a:rPr sz="16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покупателю.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Письмо</a:t>
            </a:r>
            <a:r>
              <a:rPr sz="16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Минфина</a:t>
            </a:r>
            <a:r>
              <a:rPr sz="16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России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6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24.09.2021</a:t>
            </a:r>
            <a:r>
              <a:rPr sz="16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397A"/>
                </a:solidFill>
                <a:latin typeface="Arial"/>
                <a:cs typeface="Arial"/>
              </a:rPr>
              <a:t>N</a:t>
            </a:r>
            <a:r>
              <a:rPr sz="16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03-</a:t>
            </a:r>
            <a:r>
              <a:rPr sz="1600" spc="-20" dirty="0">
                <a:solidFill>
                  <a:srgbClr val="2A397A"/>
                </a:solidFill>
                <a:latin typeface="Arial"/>
                <a:cs typeface="Arial"/>
              </a:rPr>
              <a:t>07-</a:t>
            </a:r>
            <a:r>
              <a:rPr sz="1600" spc="-10" dirty="0">
                <a:solidFill>
                  <a:srgbClr val="2A397A"/>
                </a:solidFill>
                <a:latin typeface="Arial"/>
                <a:cs typeface="Arial"/>
              </a:rPr>
              <a:t>11/77929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0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423416"/>
            <a:ext cx="5797550" cy="3030220"/>
            <a:chOff x="0" y="1423416"/>
            <a:chExt cx="5797550" cy="30302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23416"/>
              <a:ext cx="5797296" cy="795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30552"/>
              <a:ext cx="5797296" cy="743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746248"/>
              <a:ext cx="5797296" cy="746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25951"/>
              <a:ext cx="3535679" cy="10271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2711" y="1472895"/>
            <a:ext cx="4605020" cy="255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238A"/>
                </a:solidFill>
                <a:latin typeface="Arial"/>
                <a:cs typeface="Arial"/>
              </a:rPr>
              <a:t>Доход</a:t>
            </a:r>
            <a:r>
              <a:rPr sz="18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за</a:t>
            </a:r>
            <a:r>
              <a:rPr sz="18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2025</a:t>
            </a:r>
            <a:r>
              <a:rPr sz="18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год</a:t>
            </a:r>
            <a:r>
              <a:rPr sz="18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превысил</a:t>
            </a:r>
            <a:r>
              <a:rPr sz="18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20</a:t>
            </a:r>
            <a:r>
              <a:rPr sz="18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млн</a:t>
            </a:r>
            <a:r>
              <a:rPr sz="1800" b="1" spc="-4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238A"/>
                </a:solidFill>
                <a:latin typeface="Arial"/>
                <a:cs typeface="Arial"/>
              </a:rPr>
              <a:t>руб.</a:t>
            </a:r>
            <a:endParaRPr sz="1800">
              <a:latin typeface="Arial"/>
              <a:cs typeface="Arial"/>
            </a:endParaRPr>
          </a:p>
          <a:p>
            <a:pPr marL="170815" marR="159385" algn="ctr">
              <a:lnSpc>
                <a:spcPct val="253600"/>
              </a:lnSpc>
              <a:spcBef>
                <a:spcPts val="440"/>
              </a:spcBef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Все</a:t>
            </a:r>
            <a:r>
              <a:rPr sz="1600" b="1" spc="-7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отгрузки</a:t>
            </a:r>
            <a:r>
              <a:rPr sz="1600" b="1" spc="-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с</a:t>
            </a:r>
            <a:r>
              <a:rPr sz="1600" b="1" spc="-6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01.01.2026</a:t>
            </a:r>
            <a:r>
              <a:rPr sz="1600" b="1" spc="-8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облагаются</a:t>
            </a:r>
            <a:r>
              <a:rPr sz="1600" b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6522C"/>
                </a:solidFill>
                <a:latin typeface="Arial"/>
                <a:cs typeface="Arial"/>
              </a:rPr>
              <a:t>НДС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НДС</a:t>
            </a:r>
            <a:r>
              <a:rPr sz="1600" b="1" spc="-4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5%</a:t>
            </a:r>
            <a:r>
              <a:rPr sz="1600" b="1" spc="-1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2025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6522C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600">
              <a:latin typeface="Arial"/>
              <a:cs typeface="Arial"/>
            </a:endParaRPr>
          </a:p>
          <a:p>
            <a:pPr marL="604520" marR="2491105" indent="-368935">
              <a:lnSpc>
                <a:spcPct val="114999"/>
              </a:lnSpc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Договор</a:t>
            </a:r>
            <a:r>
              <a:rPr sz="1600" b="1" spc="-9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заключен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2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2025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498847"/>
            <a:ext cx="3535679" cy="13075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8184" y="4511200"/>
            <a:ext cx="2238375" cy="86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 algn="just">
              <a:lnSpc>
                <a:spcPct val="115100"/>
              </a:lnSpc>
              <a:spcBef>
                <a:spcPts val="9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100%</a:t>
            </a:r>
            <a:r>
              <a:rPr sz="16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аванс</a:t>
            </a:r>
            <a:r>
              <a:rPr sz="16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получен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2025</a:t>
            </a:r>
            <a:r>
              <a:rPr sz="16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году,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 товары отгрузили</a:t>
            </a:r>
            <a:r>
              <a:rPr sz="1600" b="1" spc="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2026</a:t>
            </a:r>
            <a:r>
              <a:rPr sz="1600" b="1" spc="-7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788152"/>
            <a:ext cx="3535679" cy="102412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86536" y="5800803"/>
            <a:ext cx="2693035" cy="586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Со</a:t>
            </a:r>
            <a:r>
              <a:rPr sz="1600" b="1" spc="-7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всей</a:t>
            </a:r>
            <a:r>
              <a:rPr sz="1600" b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стоимости товара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платим</a:t>
            </a:r>
            <a:r>
              <a:rPr sz="1600" b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6522C"/>
                </a:solidFill>
                <a:latin typeface="Arial"/>
                <a:cs typeface="Arial"/>
              </a:rPr>
              <a:t>НДС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80815" y="4514088"/>
            <a:ext cx="3544824" cy="121310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63670" y="4668977"/>
            <a:ext cx="2922270" cy="58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14999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Товар</a:t>
            </a:r>
            <a:r>
              <a:rPr sz="16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отгрузили</a:t>
            </a:r>
            <a:r>
              <a:rPr sz="1600" b="1" spc="-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2025</a:t>
            </a:r>
            <a:r>
              <a:rPr sz="1600" b="1" spc="-7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238A"/>
                </a:solidFill>
                <a:latin typeface="Arial"/>
                <a:cs typeface="Arial"/>
              </a:rPr>
              <a:t>году,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Оплата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пришла</a:t>
            </a:r>
            <a:r>
              <a:rPr sz="16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2026</a:t>
            </a:r>
            <a:r>
              <a:rPr sz="16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году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89959" y="5788152"/>
            <a:ext cx="3544824" cy="102412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61408" y="5836107"/>
            <a:ext cx="1547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НДС</a:t>
            </a:r>
            <a:r>
              <a:rPr sz="1600" b="1" spc="-4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не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 платим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71359" y="4511040"/>
            <a:ext cx="4236720" cy="2313940"/>
            <a:chOff x="7071359" y="4511040"/>
            <a:chExt cx="4236720" cy="231394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71359" y="4511040"/>
              <a:ext cx="4212336" cy="13045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1359" y="5797294"/>
              <a:ext cx="4236720" cy="102717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536560" y="4523308"/>
            <a:ext cx="3639820" cy="187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marR="43180" algn="ctr">
              <a:lnSpc>
                <a:spcPct val="114999"/>
              </a:lnSpc>
              <a:spcBef>
                <a:spcPts val="9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Частичный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аванс</a:t>
            </a:r>
            <a:r>
              <a:rPr sz="16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получили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в</a:t>
            </a:r>
            <a:r>
              <a:rPr sz="16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2025,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товар</a:t>
            </a:r>
            <a:r>
              <a:rPr sz="16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отгрузили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 в</a:t>
            </a:r>
            <a:r>
              <a:rPr sz="1600" b="1" spc="-7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2026,</a:t>
            </a:r>
            <a:endParaRPr sz="1600">
              <a:latin typeface="Arial"/>
              <a:cs typeface="Arial"/>
            </a:endParaRPr>
          </a:p>
          <a:p>
            <a:pPr marR="6350" algn="ctr">
              <a:lnSpc>
                <a:spcPct val="100000"/>
              </a:lnSpc>
              <a:spcBef>
                <a:spcPts val="29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после</a:t>
            </a:r>
            <a:r>
              <a:rPr sz="1600" b="1" spc="-9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отгрузки</a:t>
            </a:r>
            <a:r>
              <a:rPr sz="1600" b="1" spc="1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оплатили</a:t>
            </a:r>
            <a:r>
              <a:rPr sz="1600" b="1" spc="-7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остаток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Со</a:t>
            </a:r>
            <a:r>
              <a:rPr sz="1600" b="1" spc="-7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всей</a:t>
            </a:r>
            <a:r>
              <a:rPr sz="1600" b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стоимости</a:t>
            </a:r>
            <a:r>
              <a:rPr sz="1600" b="1" spc="-1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товаров</a:t>
            </a:r>
            <a:r>
              <a:rPr sz="1600" b="1" spc="-30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на</a:t>
            </a:r>
            <a:r>
              <a:rPr sz="1600" b="1" spc="-5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6522C"/>
                </a:solidFill>
                <a:latin typeface="Arial"/>
                <a:cs typeface="Arial"/>
              </a:rPr>
              <a:t>дату</a:t>
            </a:r>
            <a:endParaRPr sz="16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290"/>
              </a:spcBef>
            </a:pP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их</a:t>
            </a:r>
            <a:r>
              <a:rPr sz="1600" b="1" spc="-6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6522C"/>
                </a:solidFill>
                <a:latin typeface="Arial"/>
                <a:cs typeface="Arial"/>
              </a:rPr>
              <a:t>отгрузки</a:t>
            </a:r>
            <a:r>
              <a:rPr sz="1600" b="1" spc="2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6522C"/>
                </a:solidFill>
                <a:latin typeface="Arial"/>
                <a:cs typeface="Arial"/>
              </a:rPr>
              <a:t>платим</a:t>
            </a:r>
            <a:r>
              <a:rPr sz="1600" b="1" spc="-45" dirty="0">
                <a:solidFill>
                  <a:srgbClr val="F6522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6522C"/>
                </a:solidFill>
                <a:latin typeface="Arial"/>
                <a:cs typeface="Arial"/>
              </a:rPr>
              <a:t>НДС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22906" y="1831467"/>
            <a:ext cx="7641590" cy="4011295"/>
            <a:chOff x="1822906" y="1831467"/>
            <a:chExt cx="7641590" cy="4011295"/>
          </a:xfrm>
        </p:grpSpPr>
        <p:sp>
          <p:nvSpPr>
            <p:cNvPr id="23" name="object 23"/>
            <p:cNvSpPr/>
            <p:nvPr/>
          </p:nvSpPr>
          <p:spPr>
            <a:xfrm>
              <a:off x="1822894" y="1831466"/>
              <a:ext cx="7641590" cy="4011295"/>
            </a:xfrm>
            <a:custGeom>
              <a:avLst/>
              <a:gdLst/>
              <a:ahLst/>
              <a:cxnLst/>
              <a:rect l="l" t="t" r="r" b="b"/>
              <a:pathLst>
                <a:path w="7641590" h="4011295">
                  <a:moveTo>
                    <a:pt x="171107" y="3825252"/>
                  </a:moveTo>
                  <a:lnTo>
                    <a:pt x="170624" y="3817963"/>
                  </a:lnTo>
                  <a:lnTo>
                    <a:pt x="167462" y="3811384"/>
                  </a:lnTo>
                  <a:lnTo>
                    <a:pt x="161861" y="3806342"/>
                  </a:lnTo>
                  <a:lnTo>
                    <a:pt x="154660" y="3803904"/>
                  </a:lnTo>
                  <a:lnTo>
                    <a:pt x="147358" y="3804386"/>
                  </a:lnTo>
                  <a:lnTo>
                    <a:pt x="140804" y="3807549"/>
                  </a:lnTo>
                  <a:lnTo>
                    <a:pt x="135826" y="3813200"/>
                  </a:lnTo>
                  <a:lnTo>
                    <a:pt x="104698" y="3866553"/>
                  </a:lnTo>
                  <a:lnTo>
                    <a:pt x="104584" y="3937101"/>
                  </a:lnTo>
                  <a:lnTo>
                    <a:pt x="104584" y="3927500"/>
                  </a:lnTo>
                  <a:lnTo>
                    <a:pt x="104584" y="3866769"/>
                  </a:lnTo>
                  <a:lnTo>
                    <a:pt x="104584" y="3591687"/>
                  </a:lnTo>
                  <a:lnTo>
                    <a:pt x="66484" y="3591687"/>
                  </a:lnTo>
                  <a:lnTo>
                    <a:pt x="66598" y="3866769"/>
                  </a:lnTo>
                  <a:lnTo>
                    <a:pt x="66484" y="3937101"/>
                  </a:lnTo>
                  <a:lnTo>
                    <a:pt x="66484" y="3866553"/>
                  </a:lnTo>
                  <a:lnTo>
                    <a:pt x="35369" y="3813200"/>
                  </a:lnTo>
                  <a:lnTo>
                    <a:pt x="30314" y="3807549"/>
                  </a:lnTo>
                  <a:lnTo>
                    <a:pt x="23723" y="3804386"/>
                  </a:lnTo>
                  <a:lnTo>
                    <a:pt x="16446" y="3803904"/>
                  </a:lnTo>
                  <a:lnTo>
                    <a:pt x="9334" y="3806342"/>
                  </a:lnTo>
                  <a:lnTo>
                    <a:pt x="3644" y="3811384"/>
                  </a:lnTo>
                  <a:lnTo>
                    <a:pt x="469" y="3817963"/>
                  </a:lnTo>
                  <a:lnTo>
                    <a:pt x="0" y="3825252"/>
                  </a:lnTo>
                  <a:lnTo>
                    <a:pt x="2476" y="3832402"/>
                  </a:lnTo>
                  <a:lnTo>
                    <a:pt x="85534" y="3974909"/>
                  </a:lnTo>
                  <a:lnTo>
                    <a:pt x="107594" y="3937101"/>
                  </a:lnTo>
                  <a:lnTo>
                    <a:pt x="168719" y="3832402"/>
                  </a:lnTo>
                  <a:lnTo>
                    <a:pt x="171107" y="3825252"/>
                  </a:lnTo>
                  <a:close/>
                </a:path>
                <a:path w="7641590" h="4011295">
                  <a:moveTo>
                    <a:pt x="197218" y="2524506"/>
                  </a:moveTo>
                  <a:lnTo>
                    <a:pt x="196748" y="2517229"/>
                  </a:lnTo>
                  <a:lnTo>
                    <a:pt x="193573" y="2510637"/>
                  </a:lnTo>
                  <a:lnTo>
                    <a:pt x="187896" y="2505583"/>
                  </a:lnTo>
                  <a:lnTo>
                    <a:pt x="180771" y="2503119"/>
                  </a:lnTo>
                  <a:lnTo>
                    <a:pt x="173494" y="2503589"/>
                  </a:lnTo>
                  <a:lnTo>
                    <a:pt x="166903" y="2506764"/>
                  </a:lnTo>
                  <a:lnTo>
                    <a:pt x="161861" y="2512441"/>
                  </a:lnTo>
                  <a:lnTo>
                    <a:pt x="130746" y="2565781"/>
                  </a:lnTo>
                  <a:lnTo>
                    <a:pt x="130746" y="2237486"/>
                  </a:lnTo>
                  <a:lnTo>
                    <a:pt x="92646" y="2237486"/>
                  </a:lnTo>
                  <a:lnTo>
                    <a:pt x="92646" y="2566009"/>
                  </a:lnTo>
                  <a:lnTo>
                    <a:pt x="61404" y="2512441"/>
                  </a:lnTo>
                  <a:lnTo>
                    <a:pt x="56413" y="2506764"/>
                  </a:lnTo>
                  <a:lnTo>
                    <a:pt x="49860" y="2503589"/>
                  </a:lnTo>
                  <a:lnTo>
                    <a:pt x="42557" y="2503119"/>
                  </a:lnTo>
                  <a:lnTo>
                    <a:pt x="35369" y="2505583"/>
                  </a:lnTo>
                  <a:lnTo>
                    <a:pt x="29756" y="2510637"/>
                  </a:lnTo>
                  <a:lnTo>
                    <a:pt x="26606" y="2517229"/>
                  </a:lnTo>
                  <a:lnTo>
                    <a:pt x="26111" y="2524506"/>
                  </a:lnTo>
                  <a:lnTo>
                    <a:pt x="28511" y="2531618"/>
                  </a:lnTo>
                  <a:lnTo>
                    <a:pt x="111696" y="2674112"/>
                  </a:lnTo>
                  <a:lnTo>
                    <a:pt x="133680" y="2636393"/>
                  </a:lnTo>
                  <a:lnTo>
                    <a:pt x="194754" y="2531618"/>
                  </a:lnTo>
                  <a:lnTo>
                    <a:pt x="197218" y="2524506"/>
                  </a:lnTo>
                  <a:close/>
                </a:path>
                <a:path w="7641590" h="4011295">
                  <a:moveTo>
                    <a:pt x="1153909" y="117348"/>
                  </a:moveTo>
                  <a:lnTo>
                    <a:pt x="1153439" y="110070"/>
                  </a:lnTo>
                  <a:lnTo>
                    <a:pt x="1150264" y="103479"/>
                  </a:lnTo>
                  <a:lnTo>
                    <a:pt x="1144587" y="98425"/>
                  </a:lnTo>
                  <a:lnTo>
                    <a:pt x="1137462" y="95986"/>
                  </a:lnTo>
                  <a:lnTo>
                    <a:pt x="1130185" y="96481"/>
                  </a:lnTo>
                  <a:lnTo>
                    <a:pt x="1123594" y="99669"/>
                  </a:lnTo>
                  <a:lnTo>
                    <a:pt x="1118552" y="105283"/>
                  </a:lnTo>
                  <a:lnTo>
                    <a:pt x="1087437" y="158635"/>
                  </a:lnTo>
                  <a:lnTo>
                    <a:pt x="1087437" y="158851"/>
                  </a:lnTo>
                  <a:lnTo>
                    <a:pt x="1068324" y="191401"/>
                  </a:lnTo>
                  <a:lnTo>
                    <a:pt x="1087310" y="158851"/>
                  </a:lnTo>
                  <a:lnTo>
                    <a:pt x="1087437" y="0"/>
                  </a:lnTo>
                  <a:lnTo>
                    <a:pt x="1049337" y="0"/>
                  </a:lnTo>
                  <a:lnTo>
                    <a:pt x="1049337" y="158635"/>
                  </a:lnTo>
                  <a:lnTo>
                    <a:pt x="1029271" y="124460"/>
                  </a:lnTo>
                  <a:lnTo>
                    <a:pt x="1018095" y="105283"/>
                  </a:lnTo>
                  <a:lnTo>
                    <a:pt x="1013104" y="99669"/>
                  </a:lnTo>
                  <a:lnTo>
                    <a:pt x="1006551" y="96481"/>
                  </a:lnTo>
                  <a:lnTo>
                    <a:pt x="999248" y="95986"/>
                  </a:lnTo>
                  <a:lnTo>
                    <a:pt x="992060" y="98425"/>
                  </a:lnTo>
                  <a:lnTo>
                    <a:pt x="986434" y="103479"/>
                  </a:lnTo>
                  <a:lnTo>
                    <a:pt x="983246" y="110070"/>
                  </a:lnTo>
                  <a:lnTo>
                    <a:pt x="982751" y="117348"/>
                  </a:lnTo>
                  <a:lnTo>
                    <a:pt x="985202" y="124460"/>
                  </a:lnTo>
                  <a:lnTo>
                    <a:pt x="1068387" y="266954"/>
                  </a:lnTo>
                  <a:lnTo>
                    <a:pt x="1090371" y="229235"/>
                  </a:lnTo>
                  <a:lnTo>
                    <a:pt x="1151445" y="124460"/>
                  </a:lnTo>
                  <a:lnTo>
                    <a:pt x="1153909" y="117348"/>
                  </a:lnTo>
                  <a:close/>
                </a:path>
                <a:path w="7641590" h="4011295">
                  <a:moveTo>
                    <a:pt x="1162646" y="774065"/>
                  </a:moveTo>
                  <a:lnTo>
                    <a:pt x="1162151" y="766787"/>
                  </a:lnTo>
                  <a:lnTo>
                    <a:pt x="1158963" y="760196"/>
                  </a:lnTo>
                  <a:lnTo>
                    <a:pt x="1153350" y="755142"/>
                  </a:lnTo>
                  <a:lnTo>
                    <a:pt x="1146149" y="752703"/>
                  </a:lnTo>
                  <a:lnTo>
                    <a:pt x="1138847" y="753198"/>
                  </a:lnTo>
                  <a:lnTo>
                    <a:pt x="1132293" y="756386"/>
                  </a:lnTo>
                  <a:lnTo>
                    <a:pt x="1127315" y="762000"/>
                  </a:lnTo>
                  <a:lnTo>
                    <a:pt x="1096187" y="815340"/>
                  </a:lnTo>
                  <a:lnTo>
                    <a:pt x="1096073" y="885952"/>
                  </a:lnTo>
                  <a:lnTo>
                    <a:pt x="1096073" y="876300"/>
                  </a:lnTo>
                  <a:lnTo>
                    <a:pt x="1096073" y="815568"/>
                  </a:lnTo>
                  <a:lnTo>
                    <a:pt x="1096073" y="656717"/>
                  </a:lnTo>
                  <a:lnTo>
                    <a:pt x="1057973" y="656717"/>
                  </a:lnTo>
                  <a:lnTo>
                    <a:pt x="1058087" y="815568"/>
                  </a:lnTo>
                  <a:lnTo>
                    <a:pt x="1057973" y="885952"/>
                  </a:lnTo>
                  <a:lnTo>
                    <a:pt x="1057973" y="815340"/>
                  </a:lnTo>
                  <a:lnTo>
                    <a:pt x="1026858" y="762000"/>
                  </a:lnTo>
                  <a:lnTo>
                    <a:pt x="1021803" y="756386"/>
                  </a:lnTo>
                  <a:lnTo>
                    <a:pt x="1015212" y="753198"/>
                  </a:lnTo>
                  <a:lnTo>
                    <a:pt x="1007935" y="752703"/>
                  </a:lnTo>
                  <a:lnTo>
                    <a:pt x="1000823" y="755142"/>
                  </a:lnTo>
                  <a:lnTo>
                    <a:pt x="995133" y="760196"/>
                  </a:lnTo>
                  <a:lnTo>
                    <a:pt x="991958" y="766787"/>
                  </a:lnTo>
                  <a:lnTo>
                    <a:pt x="991489" y="774065"/>
                  </a:lnTo>
                  <a:lnTo>
                    <a:pt x="993965" y="781177"/>
                  </a:lnTo>
                  <a:lnTo>
                    <a:pt x="1077023" y="923671"/>
                  </a:lnTo>
                  <a:lnTo>
                    <a:pt x="1099032" y="885952"/>
                  </a:lnTo>
                  <a:lnTo>
                    <a:pt x="1160208" y="781177"/>
                  </a:lnTo>
                  <a:lnTo>
                    <a:pt x="1162646" y="774065"/>
                  </a:lnTo>
                  <a:close/>
                </a:path>
                <a:path w="7641590" h="4011295">
                  <a:moveTo>
                    <a:pt x="3689388" y="2536367"/>
                  </a:moveTo>
                  <a:lnTo>
                    <a:pt x="3688905" y="2529065"/>
                  </a:lnTo>
                  <a:lnTo>
                    <a:pt x="3685743" y="2522512"/>
                  </a:lnTo>
                  <a:lnTo>
                    <a:pt x="3680142" y="2517521"/>
                  </a:lnTo>
                  <a:lnTo>
                    <a:pt x="3672941" y="2515057"/>
                  </a:lnTo>
                  <a:lnTo>
                    <a:pt x="3665626" y="2515527"/>
                  </a:lnTo>
                  <a:lnTo>
                    <a:pt x="3659022" y="2518702"/>
                  </a:lnTo>
                  <a:lnTo>
                    <a:pt x="3653980" y="2524379"/>
                  </a:lnTo>
                  <a:lnTo>
                    <a:pt x="3622865" y="2577719"/>
                  </a:lnTo>
                  <a:lnTo>
                    <a:pt x="3622865" y="1920113"/>
                  </a:lnTo>
                  <a:lnTo>
                    <a:pt x="3584765" y="1920113"/>
                  </a:lnTo>
                  <a:lnTo>
                    <a:pt x="3584765" y="2577719"/>
                  </a:lnTo>
                  <a:lnTo>
                    <a:pt x="3553650" y="2524379"/>
                  </a:lnTo>
                  <a:lnTo>
                    <a:pt x="3548596" y="2518702"/>
                  </a:lnTo>
                  <a:lnTo>
                    <a:pt x="3541992" y="2515527"/>
                  </a:lnTo>
                  <a:lnTo>
                    <a:pt x="3534676" y="2515057"/>
                  </a:lnTo>
                  <a:lnTo>
                    <a:pt x="3527488" y="2517521"/>
                  </a:lnTo>
                  <a:lnTo>
                    <a:pt x="3521875" y="2522512"/>
                  </a:lnTo>
                  <a:lnTo>
                    <a:pt x="3518712" y="2529065"/>
                  </a:lnTo>
                  <a:lnTo>
                    <a:pt x="3518230" y="2536367"/>
                  </a:lnTo>
                  <a:lnTo>
                    <a:pt x="3520630" y="2543556"/>
                  </a:lnTo>
                  <a:lnTo>
                    <a:pt x="3603815" y="2686050"/>
                  </a:lnTo>
                  <a:lnTo>
                    <a:pt x="3625900" y="2648204"/>
                  </a:lnTo>
                  <a:lnTo>
                    <a:pt x="3687000" y="2543556"/>
                  </a:lnTo>
                  <a:lnTo>
                    <a:pt x="3689388" y="2536367"/>
                  </a:lnTo>
                  <a:close/>
                </a:path>
                <a:path w="7641590" h="4011295">
                  <a:moveTo>
                    <a:pt x="3716769" y="3840391"/>
                  </a:moveTo>
                  <a:lnTo>
                    <a:pt x="3716299" y="3833101"/>
                  </a:lnTo>
                  <a:lnTo>
                    <a:pt x="3713124" y="3826522"/>
                  </a:lnTo>
                  <a:lnTo>
                    <a:pt x="3707447" y="3821480"/>
                  </a:lnTo>
                  <a:lnTo>
                    <a:pt x="3700322" y="3819042"/>
                  </a:lnTo>
                  <a:lnTo>
                    <a:pt x="3693033" y="3819525"/>
                  </a:lnTo>
                  <a:lnTo>
                    <a:pt x="3686454" y="3822700"/>
                  </a:lnTo>
                  <a:lnTo>
                    <a:pt x="3681412" y="3828338"/>
                  </a:lnTo>
                  <a:lnTo>
                    <a:pt x="3650297" y="3881691"/>
                  </a:lnTo>
                  <a:lnTo>
                    <a:pt x="3650297" y="3881907"/>
                  </a:lnTo>
                  <a:lnTo>
                    <a:pt x="3631184" y="3914457"/>
                  </a:lnTo>
                  <a:lnTo>
                    <a:pt x="3650170" y="3881907"/>
                  </a:lnTo>
                  <a:lnTo>
                    <a:pt x="3650297" y="3606927"/>
                  </a:lnTo>
                  <a:lnTo>
                    <a:pt x="3612197" y="3606927"/>
                  </a:lnTo>
                  <a:lnTo>
                    <a:pt x="3612197" y="3881691"/>
                  </a:lnTo>
                  <a:lnTo>
                    <a:pt x="3592157" y="3847541"/>
                  </a:lnTo>
                  <a:lnTo>
                    <a:pt x="3580955" y="3828338"/>
                  </a:lnTo>
                  <a:lnTo>
                    <a:pt x="3575964" y="3822700"/>
                  </a:lnTo>
                  <a:lnTo>
                    <a:pt x="3569411" y="3819525"/>
                  </a:lnTo>
                  <a:lnTo>
                    <a:pt x="3562108" y="3819042"/>
                  </a:lnTo>
                  <a:lnTo>
                    <a:pt x="3554920" y="3821480"/>
                  </a:lnTo>
                  <a:lnTo>
                    <a:pt x="3549294" y="3826522"/>
                  </a:lnTo>
                  <a:lnTo>
                    <a:pt x="3546106" y="3833101"/>
                  </a:lnTo>
                  <a:lnTo>
                    <a:pt x="3545611" y="3840391"/>
                  </a:lnTo>
                  <a:lnTo>
                    <a:pt x="3548062" y="3847541"/>
                  </a:lnTo>
                  <a:lnTo>
                    <a:pt x="3631247" y="3990048"/>
                  </a:lnTo>
                  <a:lnTo>
                    <a:pt x="3653282" y="3952240"/>
                  </a:lnTo>
                  <a:lnTo>
                    <a:pt x="3714305" y="3847541"/>
                  </a:lnTo>
                  <a:lnTo>
                    <a:pt x="3716769" y="3840391"/>
                  </a:lnTo>
                  <a:close/>
                </a:path>
                <a:path w="7641590" h="4011295">
                  <a:moveTo>
                    <a:pt x="7641247" y="3861244"/>
                  </a:moveTo>
                  <a:lnTo>
                    <a:pt x="7640764" y="3853954"/>
                  </a:lnTo>
                  <a:lnTo>
                    <a:pt x="7637602" y="3847376"/>
                  </a:lnTo>
                  <a:lnTo>
                    <a:pt x="7632001" y="3842347"/>
                  </a:lnTo>
                  <a:lnTo>
                    <a:pt x="7624800" y="3839908"/>
                  </a:lnTo>
                  <a:lnTo>
                    <a:pt x="7617498" y="3840391"/>
                  </a:lnTo>
                  <a:lnTo>
                    <a:pt x="7610945" y="3843553"/>
                  </a:lnTo>
                  <a:lnTo>
                    <a:pt x="7605966" y="3849205"/>
                  </a:lnTo>
                  <a:lnTo>
                    <a:pt x="7574839" y="3902557"/>
                  </a:lnTo>
                  <a:lnTo>
                    <a:pt x="7574724" y="3973106"/>
                  </a:lnTo>
                  <a:lnTo>
                    <a:pt x="7574724" y="3963505"/>
                  </a:lnTo>
                  <a:lnTo>
                    <a:pt x="7574724" y="3902773"/>
                  </a:lnTo>
                  <a:lnTo>
                    <a:pt x="7574724" y="3627755"/>
                  </a:lnTo>
                  <a:lnTo>
                    <a:pt x="7536624" y="3627755"/>
                  </a:lnTo>
                  <a:lnTo>
                    <a:pt x="7536739" y="3902773"/>
                  </a:lnTo>
                  <a:lnTo>
                    <a:pt x="7536624" y="3973106"/>
                  </a:lnTo>
                  <a:lnTo>
                    <a:pt x="7536624" y="3902557"/>
                  </a:lnTo>
                  <a:lnTo>
                    <a:pt x="7505509" y="3849205"/>
                  </a:lnTo>
                  <a:lnTo>
                    <a:pt x="7500455" y="3843553"/>
                  </a:lnTo>
                  <a:lnTo>
                    <a:pt x="7493863" y="3840391"/>
                  </a:lnTo>
                  <a:lnTo>
                    <a:pt x="7486586" y="3839908"/>
                  </a:lnTo>
                  <a:lnTo>
                    <a:pt x="7479474" y="3842347"/>
                  </a:lnTo>
                  <a:lnTo>
                    <a:pt x="7473785" y="3847376"/>
                  </a:lnTo>
                  <a:lnTo>
                    <a:pt x="7470610" y="3853954"/>
                  </a:lnTo>
                  <a:lnTo>
                    <a:pt x="7470140" y="3861244"/>
                  </a:lnTo>
                  <a:lnTo>
                    <a:pt x="7472616" y="3868394"/>
                  </a:lnTo>
                  <a:lnTo>
                    <a:pt x="7555674" y="4010914"/>
                  </a:lnTo>
                  <a:lnTo>
                    <a:pt x="7577734" y="3973106"/>
                  </a:lnTo>
                  <a:lnTo>
                    <a:pt x="7638859" y="3868394"/>
                  </a:lnTo>
                  <a:lnTo>
                    <a:pt x="7641247" y="3861244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26916" y="3751580"/>
              <a:ext cx="5852160" cy="0"/>
            </a:xfrm>
            <a:custGeom>
              <a:avLst/>
              <a:gdLst/>
              <a:ahLst/>
              <a:cxnLst/>
              <a:rect l="l" t="t" r="r" b="b"/>
              <a:pathLst>
                <a:path w="5852159">
                  <a:moveTo>
                    <a:pt x="0" y="0"/>
                  </a:moveTo>
                  <a:lnTo>
                    <a:pt x="5851652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64344" y="3757168"/>
              <a:ext cx="171450" cy="765810"/>
            </a:xfrm>
            <a:custGeom>
              <a:avLst/>
              <a:gdLst/>
              <a:ahLst/>
              <a:cxnLst/>
              <a:rect l="l" t="t" r="r" b="b"/>
              <a:pathLst>
                <a:path w="171450" h="765810">
                  <a:moveTo>
                    <a:pt x="16444" y="594834"/>
                  </a:moveTo>
                  <a:lnTo>
                    <a:pt x="9322" y="597280"/>
                  </a:lnTo>
                  <a:lnTo>
                    <a:pt x="3643" y="602331"/>
                  </a:lnTo>
                  <a:lnTo>
                    <a:pt x="464" y="608917"/>
                  </a:lnTo>
                  <a:lnTo>
                    <a:pt x="0" y="616194"/>
                  </a:lnTo>
                  <a:lnTo>
                    <a:pt x="2464" y="623315"/>
                  </a:lnTo>
                  <a:lnTo>
                    <a:pt x="85522" y="765809"/>
                  </a:lnTo>
                  <a:lnTo>
                    <a:pt x="107542" y="728090"/>
                  </a:lnTo>
                  <a:lnTo>
                    <a:pt x="66472" y="728090"/>
                  </a:lnTo>
                  <a:lnTo>
                    <a:pt x="66472" y="657479"/>
                  </a:lnTo>
                  <a:lnTo>
                    <a:pt x="35357" y="604138"/>
                  </a:lnTo>
                  <a:lnTo>
                    <a:pt x="30307" y="598513"/>
                  </a:lnTo>
                  <a:lnTo>
                    <a:pt x="23721" y="595328"/>
                  </a:lnTo>
                  <a:lnTo>
                    <a:pt x="16444" y="594834"/>
                  </a:lnTo>
                  <a:close/>
                </a:path>
                <a:path w="171450" h="765810">
                  <a:moveTo>
                    <a:pt x="66599" y="657696"/>
                  </a:moveTo>
                  <a:lnTo>
                    <a:pt x="66472" y="728090"/>
                  </a:lnTo>
                  <a:lnTo>
                    <a:pt x="104572" y="728090"/>
                  </a:lnTo>
                  <a:lnTo>
                    <a:pt x="104572" y="718438"/>
                  </a:lnTo>
                  <a:lnTo>
                    <a:pt x="69139" y="718438"/>
                  </a:lnTo>
                  <a:lnTo>
                    <a:pt x="85586" y="690244"/>
                  </a:lnTo>
                  <a:lnTo>
                    <a:pt x="66599" y="657696"/>
                  </a:lnTo>
                  <a:close/>
                </a:path>
                <a:path w="171450" h="765810">
                  <a:moveTo>
                    <a:pt x="154674" y="594834"/>
                  </a:moveTo>
                  <a:lnTo>
                    <a:pt x="104699" y="657479"/>
                  </a:lnTo>
                  <a:lnTo>
                    <a:pt x="104572" y="728090"/>
                  </a:lnTo>
                  <a:lnTo>
                    <a:pt x="107542" y="728090"/>
                  </a:lnTo>
                  <a:lnTo>
                    <a:pt x="168707" y="623315"/>
                  </a:lnTo>
                  <a:lnTo>
                    <a:pt x="171172" y="616194"/>
                  </a:lnTo>
                  <a:lnTo>
                    <a:pt x="170707" y="608917"/>
                  </a:lnTo>
                  <a:lnTo>
                    <a:pt x="167528" y="602331"/>
                  </a:lnTo>
                  <a:lnTo>
                    <a:pt x="161849" y="597280"/>
                  </a:lnTo>
                  <a:lnTo>
                    <a:pt x="154674" y="594834"/>
                  </a:lnTo>
                  <a:close/>
                </a:path>
                <a:path w="171450" h="765810">
                  <a:moveTo>
                    <a:pt x="85586" y="690244"/>
                  </a:moveTo>
                  <a:lnTo>
                    <a:pt x="69139" y="718438"/>
                  </a:lnTo>
                  <a:lnTo>
                    <a:pt x="102032" y="718438"/>
                  </a:lnTo>
                  <a:lnTo>
                    <a:pt x="85586" y="690244"/>
                  </a:lnTo>
                  <a:close/>
                </a:path>
                <a:path w="171450" h="765810">
                  <a:moveTo>
                    <a:pt x="104572" y="657696"/>
                  </a:moveTo>
                  <a:lnTo>
                    <a:pt x="85586" y="690244"/>
                  </a:lnTo>
                  <a:lnTo>
                    <a:pt x="102032" y="718438"/>
                  </a:lnTo>
                  <a:lnTo>
                    <a:pt x="104572" y="718438"/>
                  </a:lnTo>
                  <a:lnTo>
                    <a:pt x="104572" y="657696"/>
                  </a:lnTo>
                  <a:close/>
                </a:path>
                <a:path w="171450" h="765810">
                  <a:moveTo>
                    <a:pt x="104572" y="0"/>
                  </a:moveTo>
                  <a:lnTo>
                    <a:pt x="66472" y="0"/>
                  </a:lnTo>
                  <a:lnTo>
                    <a:pt x="66599" y="657696"/>
                  </a:lnTo>
                  <a:lnTo>
                    <a:pt x="85586" y="690244"/>
                  </a:lnTo>
                  <a:lnTo>
                    <a:pt x="104572" y="657696"/>
                  </a:lnTo>
                  <a:lnTo>
                    <a:pt x="104572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29347" y="1807921"/>
            <a:ext cx="383159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2A397A"/>
                </a:solidFill>
                <a:latin typeface="Arial"/>
                <a:cs typeface="Arial"/>
              </a:rPr>
              <a:t>Письмо</a:t>
            </a:r>
            <a:r>
              <a:rPr sz="2000" b="1" spc="-10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A397A"/>
                </a:solidFill>
                <a:latin typeface="Arial"/>
                <a:cs typeface="Arial"/>
              </a:rPr>
              <a:t>Минфина</a:t>
            </a:r>
            <a:r>
              <a:rPr sz="2000" b="1" spc="-9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A397A"/>
                </a:solidFill>
                <a:latin typeface="Arial"/>
                <a:cs typeface="Arial"/>
              </a:rPr>
              <a:t>России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2000" b="1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A397A"/>
                </a:solidFill>
                <a:latin typeface="Arial"/>
                <a:cs typeface="Arial"/>
              </a:rPr>
              <a:t>03.10.2024</a:t>
            </a:r>
            <a:r>
              <a:rPr sz="2000" b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A397A"/>
                </a:solidFill>
                <a:latin typeface="Arial"/>
                <a:cs typeface="Arial"/>
              </a:rPr>
              <a:t>№</a:t>
            </a:r>
            <a:r>
              <a:rPr sz="20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A397A"/>
                </a:solidFill>
                <a:latin typeface="Arial"/>
                <a:cs typeface="Arial"/>
              </a:rPr>
              <a:t>03-07-11/95799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11544311" y="6477000"/>
            <a:ext cx="41908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8993" y="56377"/>
            <a:ext cx="4851400" cy="95948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/>
          </a:p>
          <a:p>
            <a:pPr marL="29845">
              <a:lnSpc>
                <a:spcPct val="100000"/>
              </a:lnSpc>
              <a:spcBef>
                <a:spcPts val="425"/>
              </a:spcBef>
            </a:pPr>
            <a:r>
              <a:rPr sz="2000" spc="-10" dirty="0">
                <a:solidFill>
                  <a:srgbClr val="9DA6B7"/>
                </a:solidFill>
              </a:rPr>
              <a:t>Переходные</a:t>
            </a:r>
            <a:r>
              <a:rPr sz="2000" spc="-125" dirty="0">
                <a:solidFill>
                  <a:srgbClr val="9DA6B7"/>
                </a:solidFill>
              </a:rPr>
              <a:t> </a:t>
            </a:r>
            <a:r>
              <a:rPr sz="2000" spc="-10" dirty="0">
                <a:solidFill>
                  <a:srgbClr val="9DA6B7"/>
                </a:solidFill>
              </a:rPr>
              <a:t>положения.</a:t>
            </a: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265408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5904"/>
            <a:ext cx="7181088" cy="1106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" y="3669791"/>
            <a:ext cx="7257288" cy="7955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7761" y="765278"/>
            <a:ext cx="10935970" cy="32556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9"/>
              </a:spcBef>
            </a:pP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Когда</a:t>
            </a:r>
            <a:r>
              <a:rPr sz="1800" b="1" spc="-8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при</a:t>
            </a:r>
            <a:r>
              <a:rPr sz="1800" b="1" spc="-6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применении</a:t>
            </a:r>
            <a:r>
              <a:rPr sz="1800" b="1" spc="-2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пониженных</a:t>
            </a:r>
            <a:r>
              <a:rPr sz="18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ставок</a:t>
            </a:r>
            <a:r>
              <a:rPr sz="1800" b="1" spc="-1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r>
              <a:rPr sz="1800" b="1" spc="-5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5%</a:t>
            </a:r>
            <a:r>
              <a:rPr sz="1800" b="1" spc="-7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и</a:t>
            </a:r>
            <a:r>
              <a:rPr sz="18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238A"/>
                </a:solidFill>
                <a:latin typeface="Arial"/>
                <a:cs typeface="Arial"/>
              </a:rPr>
              <a:t>7%</a:t>
            </a:r>
            <a:endParaRPr sz="1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можно</a:t>
            </a:r>
            <a:r>
              <a:rPr sz="18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принять</a:t>
            </a:r>
            <a:r>
              <a:rPr sz="1800" b="1" spc="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налог</a:t>
            </a:r>
            <a:r>
              <a:rPr sz="18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к</a:t>
            </a:r>
            <a:r>
              <a:rPr sz="1800" b="1" spc="-7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38A"/>
                </a:solidFill>
                <a:latin typeface="Arial"/>
                <a:cs typeface="Arial"/>
              </a:rPr>
              <a:t>вычету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Исчисленный</a:t>
            </a:r>
            <a:r>
              <a:rPr sz="1600" b="1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можно</a:t>
            </a:r>
            <a:r>
              <a:rPr sz="16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заявить</a:t>
            </a:r>
            <a:r>
              <a:rPr sz="1600" b="1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к</a:t>
            </a:r>
            <a:r>
              <a:rPr sz="16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вычету</a:t>
            </a:r>
            <a:r>
              <a:rPr sz="1600" b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следующих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случаях: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отгрузке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счет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авансов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(«обнуление»</a:t>
            </a:r>
            <a:r>
              <a:rPr sz="1400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</a:t>
            </a:r>
            <a:r>
              <a:rPr sz="14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аванса);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возврате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авансов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расторжении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(изменении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условий)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договора;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возврате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покупателем</a:t>
            </a:r>
            <a:r>
              <a:rPr sz="1400" spc="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товаров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отказа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товаров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(работ,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услуг);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изменении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цены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отгруженных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товаров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(работ,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услуг)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8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сторону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уменьшения;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документальном</a:t>
            </a:r>
            <a:r>
              <a:rPr sz="1400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подтверждении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нулевой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ставки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НДС,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если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истечении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180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календарных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дней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налогоплательщик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УСН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подтвердил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применение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нулевой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ставки,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исчислил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уплатил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налог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бюджет.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4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</a:pP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Вычеты</a:t>
            </a:r>
            <a:r>
              <a:rPr sz="18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38A"/>
                </a:solidFill>
                <a:latin typeface="Arial"/>
                <a:cs typeface="Arial"/>
              </a:rPr>
              <a:t>по</a:t>
            </a:r>
            <a:r>
              <a:rPr sz="1800" b="1" spc="-8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58600" y="6320534"/>
            <a:ext cx="25984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425"/>
              </a:lnSpc>
            </a:pPr>
            <a:r>
              <a:rPr lang="ru-RU" spc="-25" dirty="0" smtClean="0"/>
              <a:t>6</a:t>
            </a:r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99389" y="4329810"/>
            <a:ext cx="4474845" cy="1982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Вычет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исчисленного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вправе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заявить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как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налогоплательщик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УСН,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применяющий</a:t>
            </a:r>
            <a:r>
              <a:rPr sz="1400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общую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ставку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22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10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%,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так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применяющий</a:t>
            </a:r>
            <a:r>
              <a:rPr sz="1400" spc="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специальные</a:t>
            </a:r>
            <a:r>
              <a:rPr sz="1400" spc="50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ставки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5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7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%.</a:t>
            </a:r>
            <a:endParaRPr sz="1400">
              <a:latin typeface="Arial"/>
              <a:cs typeface="Arial"/>
            </a:endParaRPr>
          </a:p>
          <a:p>
            <a:pPr marL="12700" marR="57150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указанных случаях в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книге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покупок</a:t>
            </a:r>
            <a:r>
              <a:rPr sz="1400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регистрируются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авансовые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счета-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фактуры</a:t>
            </a:r>
            <a:r>
              <a:rPr sz="1400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либо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корректировочные 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счета-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фактуры</a:t>
            </a:r>
            <a:r>
              <a:rPr sz="14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(при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возврате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отказе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товаров, 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работ,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услуг)</a:t>
            </a:r>
            <a:r>
              <a:rPr sz="1400" spc="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счета-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фактуры,</a:t>
            </a:r>
            <a:r>
              <a:rPr sz="1400" spc="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составленные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в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случае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неподтверждения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нулевой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ставки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НДС.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7650" y="4298695"/>
            <a:ext cx="6102350" cy="20218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700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Предъявленный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покупках,</a:t>
            </a:r>
            <a:r>
              <a:rPr sz="1400" spc="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при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ввозе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товаров</a:t>
            </a:r>
            <a:r>
              <a:rPr sz="1400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РФ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(или)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при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перечислении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авансов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продавцу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за</a:t>
            </a:r>
            <a:r>
              <a:rPr sz="1400" spc="-10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будущие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покупки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(«входной»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НДС).</a:t>
            </a:r>
            <a:endParaRPr sz="140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Этот</a:t>
            </a:r>
            <a:r>
              <a:rPr sz="14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вычет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«входного»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вправе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заявить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к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вычету</a:t>
            </a:r>
            <a:r>
              <a:rPr sz="1400" spc="-8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налогоплательщик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УСН,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применяющий</a:t>
            </a:r>
            <a:r>
              <a:rPr sz="1400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общеустановленную</a:t>
            </a:r>
            <a:r>
              <a:rPr sz="1400" spc="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ставку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22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10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%.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Право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на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вычет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«входного»</a:t>
            </a:r>
            <a:r>
              <a:rPr sz="1400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плательщика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УСН,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применяющего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пониженную</a:t>
            </a:r>
            <a:r>
              <a:rPr sz="1400" spc="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ставку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5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7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%,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или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</a:t>
            </a:r>
            <a:r>
              <a:rPr sz="1400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плательщика</a:t>
            </a:r>
            <a:r>
              <a:rPr sz="1400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УСН,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применяющего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освобождение</a:t>
            </a:r>
            <a:r>
              <a:rPr sz="1400" spc="-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уплаты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НДС,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A397A"/>
                </a:solidFill>
                <a:latin typeface="Arial"/>
                <a:cs typeface="Arial"/>
              </a:rPr>
              <a:t>отсутствует.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 В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этом</a:t>
            </a:r>
            <a:r>
              <a:rPr sz="14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случае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«входной»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включается</a:t>
            </a:r>
            <a:r>
              <a:rPr sz="1400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стоимость</a:t>
            </a:r>
            <a:r>
              <a:rPr sz="1400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покупок</a:t>
            </a:r>
            <a:r>
              <a:rPr sz="14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и</a:t>
            </a:r>
            <a:r>
              <a:rPr sz="1400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учитывается</a:t>
            </a:r>
            <a:r>
              <a:rPr sz="1400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расходах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для</a:t>
            </a:r>
            <a:r>
              <a:rPr sz="1400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УСН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мере</a:t>
            </a:r>
            <a:r>
              <a:rPr sz="1400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учета</a:t>
            </a:r>
            <a:r>
              <a:rPr sz="1400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расходах</a:t>
            </a:r>
            <a:r>
              <a:rPr sz="1400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397A"/>
                </a:solidFill>
                <a:latin typeface="Arial"/>
                <a:cs typeface="Arial"/>
              </a:rPr>
              <a:t>стоимости</a:t>
            </a:r>
            <a:r>
              <a:rPr sz="1400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397A"/>
                </a:solidFill>
                <a:latin typeface="Arial"/>
                <a:cs typeface="Arial"/>
              </a:rPr>
              <a:t>покупок.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12145" y="388833"/>
            <a:ext cx="732166" cy="8367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Реформа</a:t>
            </a:r>
            <a:r>
              <a:rPr sz="3200" spc="-85" dirty="0"/>
              <a:t> </a:t>
            </a:r>
            <a:r>
              <a:rPr sz="3200" spc="-25" dirty="0"/>
              <a:t>УСН-</a:t>
            </a:r>
            <a:r>
              <a:rPr sz="3200" dirty="0"/>
              <a:t>НДС</a:t>
            </a:r>
            <a:r>
              <a:rPr sz="3200" spc="-100" dirty="0"/>
              <a:t> </a:t>
            </a:r>
            <a:r>
              <a:rPr sz="3200" spc="-20" dirty="0"/>
              <a:t>2026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40663"/>
            <a:ext cx="7181088" cy="792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9389" y="789559"/>
            <a:ext cx="2468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397A"/>
                </a:solidFill>
                <a:latin typeface="Arial"/>
                <a:cs typeface="Arial"/>
              </a:rPr>
              <a:t>Восстановление</a:t>
            </a:r>
            <a:r>
              <a:rPr sz="18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51832"/>
            <a:ext cx="3916679" cy="21061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8993" y="4790694"/>
            <a:ext cx="3526790" cy="1731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42925">
              <a:lnSpc>
                <a:spcPct val="100000"/>
              </a:lnSpc>
              <a:spcBef>
                <a:spcPts val="90"/>
              </a:spcBef>
            </a:pP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Специальным</a:t>
            </a:r>
            <a:r>
              <a:rPr sz="1400" i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правилом</a:t>
            </a:r>
            <a:r>
              <a:rPr sz="1400" i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это</a:t>
            </a:r>
            <a:r>
              <a:rPr sz="1400" i="1" spc="-9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2A397A"/>
                </a:solidFill>
                <a:latin typeface="Arial"/>
                <a:cs typeface="Arial"/>
              </a:rPr>
              <a:t>не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закреплено,</a:t>
            </a:r>
            <a:r>
              <a:rPr sz="1400" i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но</a:t>
            </a:r>
            <a:r>
              <a:rPr sz="1400" i="1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такой</a:t>
            </a:r>
            <a:r>
              <a:rPr sz="1400" i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вывод</a:t>
            </a:r>
            <a:r>
              <a:rPr sz="1400" i="1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2A397A"/>
                </a:solidFill>
                <a:latin typeface="Arial"/>
                <a:cs typeface="Arial"/>
              </a:rPr>
              <a:t>можно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сделать</a:t>
            </a:r>
            <a:r>
              <a:rPr sz="1400" i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из</a:t>
            </a:r>
            <a:r>
              <a:rPr sz="1400" i="1" spc="-8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толкования</a:t>
            </a:r>
            <a:r>
              <a:rPr sz="1400" i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следующих</a:t>
            </a:r>
            <a:r>
              <a:rPr sz="1400" i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норм: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пп.</a:t>
            </a:r>
            <a:r>
              <a:rPr sz="1400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3,</a:t>
            </a:r>
            <a:r>
              <a:rPr sz="1400" i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8</a:t>
            </a:r>
            <a:r>
              <a:rPr sz="1400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п.</a:t>
            </a:r>
            <a:r>
              <a:rPr sz="1400" i="1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2,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пп.</a:t>
            </a:r>
            <a:r>
              <a:rPr sz="1400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2</a:t>
            </a:r>
            <a:r>
              <a:rPr sz="1400" i="1" spc="-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п.</a:t>
            </a:r>
            <a:r>
              <a:rPr sz="1400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3</a:t>
            </a:r>
            <a:r>
              <a:rPr sz="1400" i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ст.</a:t>
            </a:r>
            <a:r>
              <a:rPr sz="1400" i="1" spc="3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170,</a:t>
            </a:r>
            <a:r>
              <a:rPr sz="1400" i="1" spc="-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п.</a:t>
            </a:r>
            <a:r>
              <a:rPr sz="1400" i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3</a:t>
            </a:r>
            <a:r>
              <a:rPr sz="1400" i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2A397A"/>
                </a:solidFill>
                <a:latin typeface="Arial"/>
                <a:cs typeface="Arial"/>
              </a:rPr>
              <a:t>ст.</a:t>
            </a:r>
            <a:endParaRPr sz="14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346.16</a:t>
            </a:r>
            <a:r>
              <a:rPr sz="1400" i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НК</a:t>
            </a:r>
            <a:r>
              <a:rPr sz="1400" i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РФ,</a:t>
            </a:r>
            <a:r>
              <a:rPr sz="1400" i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Письмо</a:t>
            </a:r>
            <a:r>
              <a:rPr sz="1400" i="1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Минфина</a:t>
            </a:r>
            <a:r>
              <a:rPr sz="1400" i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России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400" i="1" spc="-4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04.10.2005 N</a:t>
            </a:r>
            <a:r>
              <a:rPr sz="1400" i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2A397A"/>
                </a:solidFill>
                <a:latin typeface="Arial"/>
                <a:cs typeface="Arial"/>
              </a:rPr>
              <a:t>03-</a:t>
            </a:r>
            <a:r>
              <a:rPr sz="1400" i="1" spc="-55" dirty="0">
                <a:solidFill>
                  <a:srgbClr val="2A397A"/>
                </a:solidFill>
                <a:latin typeface="Arial"/>
                <a:cs typeface="Arial"/>
              </a:rPr>
              <a:t>11-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04/2/94</a:t>
            </a:r>
            <a:r>
              <a:rPr sz="1400" i="1" spc="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(п.</a:t>
            </a:r>
            <a:r>
              <a:rPr sz="1400" i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2A397A"/>
                </a:solidFill>
                <a:latin typeface="Arial"/>
                <a:cs typeface="Arial"/>
              </a:rPr>
              <a:t>1).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(Письмо</a:t>
            </a:r>
            <a:r>
              <a:rPr sz="1400" i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Минфина</a:t>
            </a:r>
            <a:r>
              <a:rPr sz="1400" i="1" spc="-2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России</a:t>
            </a:r>
            <a:r>
              <a:rPr sz="1400" i="1" spc="-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от</a:t>
            </a:r>
            <a:r>
              <a:rPr sz="1400" i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23.12.2024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2A397A"/>
                </a:solidFill>
                <a:latin typeface="Arial"/>
                <a:cs typeface="Arial"/>
              </a:rPr>
              <a:t>N</a:t>
            </a:r>
            <a:r>
              <a:rPr sz="1400" i="1" spc="4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2A397A"/>
                </a:solidFill>
                <a:latin typeface="Arial"/>
                <a:cs typeface="Arial"/>
              </a:rPr>
              <a:t>03-07-</a:t>
            </a:r>
            <a:r>
              <a:rPr sz="1400" i="1" spc="-10" dirty="0">
                <a:solidFill>
                  <a:srgbClr val="2A397A"/>
                </a:solidFill>
                <a:latin typeface="Arial"/>
                <a:cs typeface="Arial"/>
              </a:rPr>
              <a:t>11/129819)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4608" y="2325623"/>
            <a:ext cx="3544824" cy="9296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40051" y="2514345"/>
            <a:ext cx="11176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r>
              <a:rPr sz="16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5</a:t>
            </a:r>
            <a:r>
              <a:rPr sz="1600" b="1" spc="-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(7)%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16368" y="3913632"/>
            <a:ext cx="4245864" cy="9845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79409" y="3956685"/>
            <a:ext cx="326580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Восстанавливать</a:t>
            </a:r>
            <a:r>
              <a:rPr sz="1600" b="1" spc="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не</a:t>
            </a:r>
            <a:r>
              <a:rPr sz="16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A397A"/>
                </a:solidFill>
                <a:latin typeface="Arial"/>
                <a:cs typeface="Arial"/>
              </a:rPr>
              <a:t>нужно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43650" y="1704467"/>
            <a:ext cx="8451215" cy="3147060"/>
            <a:chOff x="2043650" y="1704467"/>
            <a:chExt cx="8451215" cy="3147060"/>
          </a:xfrm>
        </p:grpSpPr>
        <p:sp>
          <p:nvSpPr>
            <p:cNvPr id="13" name="object 13"/>
            <p:cNvSpPr/>
            <p:nvPr/>
          </p:nvSpPr>
          <p:spPr>
            <a:xfrm>
              <a:off x="2043645" y="1704466"/>
              <a:ext cx="7845425" cy="3147060"/>
            </a:xfrm>
            <a:custGeom>
              <a:avLst/>
              <a:gdLst/>
              <a:ahLst/>
              <a:cxnLst/>
              <a:rect l="l" t="t" r="r" b="b"/>
              <a:pathLst>
                <a:path w="7845425" h="3147060">
                  <a:moveTo>
                    <a:pt x="171157" y="1963470"/>
                  </a:moveTo>
                  <a:lnTo>
                    <a:pt x="170688" y="1956168"/>
                  </a:lnTo>
                  <a:lnTo>
                    <a:pt x="167513" y="1949615"/>
                  </a:lnTo>
                  <a:lnTo>
                    <a:pt x="161836" y="1944624"/>
                  </a:lnTo>
                  <a:lnTo>
                    <a:pt x="154711" y="1942160"/>
                  </a:lnTo>
                  <a:lnTo>
                    <a:pt x="147434" y="1942630"/>
                  </a:lnTo>
                  <a:lnTo>
                    <a:pt x="140843" y="1945805"/>
                  </a:lnTo>
                  <a:lnTo>
                    <a:pt x="135801" y="1951482"/>
                  </a:lnTo>
                  <a:lnTo>
                    <a:pt x="104686" y="2004834"/>
                  </a:lnTo>
                  <a:lnTo>
                    <a:pt x="104686" y="2005050"/>
                  </a:lnTo>
                  <a:lnTo>
                    <a:pt x="85572" y="2037600"/>
                  </a:lnTo>
                  <a:lnTo>
                    <a:pt x="104559" y="2005050"/>
                  </a:lnTo>
                  <a:lnTo>
                    <a:pt x="104686" y="1347216"/>
                  </a:lnTo>
                  <a:lnTo>
                    <a:pt x="66586" y="1347216"/>
                  </a:lnTo>
                  <a:lnTo>
                    <a:pt x="66586" y="2004834"/>
                  </a:lnTo>
                  <a:lnTo>
                    <a:pt x="46520" y="1970659"/>
                  </a:lnTo>
                  <a:lnTo>
                    <a:pt x="35344" y="1951482"/>
                  </a:lnTo>
                  <a:lnTo>
                    <a:pt x="30353" y="1945805"/>
                  </a:lnTo>
                  <a:lnTo>
                    <a:pt x="23799" y="1942630"/>
                  </a:lnTo>
                  <a:lnTo>
                    <a:pt x="16497" y="1942160"/>
                  </a:lnTo>
                  <a:lnTo>
                    <a:pt x="9309" y="1944624"/>
                  </a:lnTo>
                  <a:lnTo>
                    <a:pt x="3683" y="1949615"/>
                  </a:lnTo>
                  <a:lnTo>
                    <a:pt x="495" y="1956168"/>
                  </a:lnTo>
                  <a:lnTo>
                    <a:pt x="0" y="1963470"/>
                  </a:lnTo>
                  <a:lnTo>
                    <a:pt x="2451" y="1970659"/>
                  </a:lnTo>
                  <a:lnTo>
                    <a:pt x="85636" y="2113153"/>
                  </a:lnTo>
                  <a:lnTo>
                    <a:pt x="107696" y="2075307"/>
                  </a:lnTo>
                  <a:lnTo>
                    <a:pt x="168694" y="1970659"/>
                  </a:lnTo>
                  <a:lnTo>
                    <a:pt x="171157" y="1963470"/>
                  </a:lnTo>
                  <a:close/>
                </a:path>
                <a:path w="7845425" h="3147060">
                  <a:moveTo>
                    <a:pt x="3866527" y="1511477"/>
                  </a:moveTo>
                  <a:lnTo>
                    <a:pt x="3866045" y="1504162"/>
                  </a:lnTo>
                  <a:lnTo>
                    <a:pt x="3862882" y="1497558"/>
                  </a:lnTo>
                  <a:lnTo>
                    <a:pt x="3857282" y="1492504"/>
                  </a:lnTo>
                  <a:lnTo>
                    <a:pt x="3850081" y="1490116"/>
                  </a:lnTo>
                  <a:lnTo>
                    <a:pt x="3842766" y="1490611"/>
                  </a:lnTo>
                  <a:lnTo>
                    <a:pt x="3836162" y="1493761"/>
                  </a:lnTo>
                  <a:lnTo>
                    <a:pt x="3831120" y="1499362"/>
                  </a:lnTo>
                  <a:lnTo>
                    <a:pt x="3800005" y="1552702"/>
                  </a:lnTo>
                  <a:lnTo>
                    <a:pt x="3800005" y="438023"/>
                  </a:lnTo>
                  <a:lnTo>
                    <a:pt x="3761905" y="438023"/>
                  </a:lnTo>
                  <a:lnTo>
                    <a:pt x="3761905" y="1552702"/>
                  </a:lnTo>
                  <a:lnTo>
                    <a:pt x="3730790" y="1499362"/>
                  </a:lnTo>
                  <a:lnTo>
                    <a:pt x="3725735" y="1493761"/>
                  </a:lnTo>
                  <a:lnTo>
                    <a:pt x="3719131" y="1490611"/>
                  </a:lnTo>
                  <a:lnTo>
                    <a:pt x="3711816" y="1490116"/>
                  </a:lnTo>
                  <a:lnTo>
                    <a:pt x="3704628" y="1492504"/>
                  </a:lnTo>
                  <a:lnTo>
                    <a:pt x="3699014" y="1497558"/>
                  </a:lnTo>
                  <a:lnTo>
                    <a:pt x="3695865" y="1504162"/>
                  </a:lnTo>
                  <a:lnTo>
                    <a:pt x="3695369" y="1511477"/>
                  </a:lnTo>
                  <a:lnTo>
                    <a:pt x="3697770" y="1518666"/>
                  </a:lnTo>
                  <a:lnTo>
                    <a:pt x="3780955" y="1661160"/>
                  </a:lnTo>
                  <a:lnTo>
                    <a:pt x="3803040" y="1623314"/>
                  </a:lnTo>
                  <a:lnTo>
                    <a:pt x="3864140" y="1518666"/>
                  </a:lnTo>
                  <a:lnTo>
                    <a:pt x="3866527" y="1511477"/>
                  </a:lnTo>
                  <a:close/>
                </a:path>
                <a:path w="7845425" h="3147060">
                  <a:moveTo>
                    <a:pt x="3914229" y="2997377"/>
                  </a:moveTo>
                  <a:lnTo>
                    <a:pt x="3913759" y="2990062"/>
                  </a:lnTo>
                  <a:lnTo>
                    <a:pt x="3910584" y="2983458"/>
                  </a:lnTo>
                  <a:lnTo>
                    <a:pt x="3904907" y="2978404"/>
                  </a:lnTo>
                  <a:lnTo>
                    <a:pt x="3897782" y="2976016"/>
                  </a:lnTo>
                  <a:lnTo>
                    <a:pt x="3890505" y="2976499"/>
                  </a:lnTo>
                  <a:lnTo>
                    <a:pt x="3883914" y="2979661"/>
                  </a:lnTo>
                  <a:lnTo>
                    <a:pt x="3878872" y="2985262"/>
                  </a:lnTo>
                  <a:lnTo>
                    <a:pt x="3847757" y="3038602"/>
                  </a:lnTo>
                  <a:lnTo>
                    <a:pt x="3847757" y="3038830"/>
                  </a:lnTo>
                  <a:lnTo>
                    <a:pt x="3828643" y="3071368"/>
                  </a:lnTo>
                  <a:lnTo>
                    <a:pt x="3847630" y="3038830"/>
                  </a:lnTo>
                  <a:lnTo>
                    <a:pt x="3847757" y="2590038"/>
                  </a:lnTo>
                  <a:lnTo>
                    <a:pt x="3809657" y="2590038"/>
                  </a:lnTo>
                  <a:lnTo>
                    <a:pt x="3809657" y="3038602"/>
                  </a:lnTo>
                  <a:lnTo>
                    <a:pt x="3789667" y="3004566"/>
                  </a:lnTo>
                  <a:lnTo>
                    <a:pt x="3778415" y="2985262"/>
                  </a:lnTo>
                  <a:lnTo>
                    <a:pt x="3773373" y="2979661"/>
                  </a:lnTo>
                  <a:lnTo>
                    <a:pt x="3766820" y="2976499"/>
                  </a:lnTo>
                  <a:lnTo>
                    <a:pt x="3759555" y="2976016"/>
                  </a:lnTo>
                  <a:lnTo>
                    <a:pt x="3752380" y="2978404"/>
                  </a:lnTo>
                  <a:lnTo>
                    <a:pt x="3746690" y="2983458"/>
                  </a:lnTo>
                  <a:lnTo>
                    <a:pt x="3743515" y="2990062"/>
                  </a:lnTo>
                  <a:lnTo>
                    <a:pt x="3743045" y="2997377"/>
                  </a:lnTo>
                  <a:lnTo>
                    <a:pt x="3745522" y="3004566"/>
                  </a:lnTo>
                  <a:lnTo>
                    <a:pt x="3828707" y="3147060"/>
                  </a:lnTo>
                  <a:lnTo>
                    <a:pt x="3850767" y="3109214"/>
                  </a:lnTo>
                  <a:lnTo>
                    <a:pt x="3911765" y="3004566"/>
                  </a:lnTo>
                  <a:lnTo>
                    <a:pt x="3914229" y="2997377"/>
                  </a:lnTo>
                  <a:close/>
                </a:path>
                <a:path w="7845425" h="3147060">
                  <a:moveTo>
                    <a:pt x="6481712" y="479806"/>
                  </a:moveTo>
                  <a:lnTo>
                    <a:pt x="6481229" y="472528"/>
                  </a:lnTo>
                  <a:lnTo>
                    <a:pt x="6478067" y="465937"/>
                  </a:lnTo>
                  <a:lnTo>
                    <a:pt x="6472466" y="460883"/>
                  </a:lnTo>
                  <a:lnTo>
                    <a:pt x="6465265" y="458419"/>
                  </a:lnTo>
                  <a:lnTo>
                    <a:pt x="6457963" y="458889"/>
                  </a:lnTo>
                  <a:lnTo>
                    <a:pt x="6451409" y="462064"/>
                  </a:lnTo>
                  <a:lnTo>
                    <a:pt x="6446431" y="467741"/>
                  </a:lnTo>
                  <a:lnTo>
                    <a:pt x="6415189" y="521309"/>
                  </a:lnTo>
                  <a:lnTo>
                    <a:pt x="6415189" y="0"/>
                  </a:lnTo>
                  <a:lnTo>
                    <a:pt x="6377089" y="0"/>
                  </a:lnTo>
                  <a:lnTo>
                    <a:pt x="6377089" y="521081"/>
                  </a:lnTo>
                  <a:lnTo>
                    <a:pt x="6345974" y="467741"/>
                  </a:lnTo>
                  <a:lnTo>
                    <a:pt x="6340919" y="462064"/>
                  </a:lnTo>
                  <a:lnTo>
                    <a:pt x="6334328" y="458889"/>
                  </a:lnTo>
                  <a:lnTo>
                    <a:pt x="6327051" y="458419"/>
                  </a:lnTo>
                  <a:lnTo>
                    <a:pt x="6319939" y="460883"/>
                  </a:lnTo>
                  <a:lnTo>
                    <a:pt x="6314249" y="465937"/>
                  </a:lnTo>
                  <a:lnTo>
                    <a:pt x="6311074" y="472528"/>
                  </a:lnTo>
                  <a:lnTo>
                    <a:pt x="6310604" y="479806"/>
                  </a:lnTo>
                  <a:lnTo>
                    <a:pt x="6313081" y="486918"/>
                  </a:lnTo>
                  <a:lnTo>
                    <a:pt x="6396139" y="629412"/>
                  </a:lnTo>
                  <a:lnTo>
                    <a:pt x="6418148" y="591693"/>
                  </a:lnTo>
                  <a:lnTo>
                    <a:pt x="6479324" y="486918"/>
                  </a:lnTo>
                  <a:lnTo>
                    <a:pt x="6481712" y="479806"/>
                  </a:lnTo>
                  <a:close/>
                </a:path>
                <a:path w="7845425" h="3147060">
                  <a:moveTo>
                    <a:pt x="7845425" y="1996897"/>
                  </a:moveTo>
                  <a:lnTo>
                    <a:pt x="7844764" y="1989645"/>
                  </a:lnTo>
                  <a:lnTo>
                    <a:pt x="7841424" y="1983168"/>
                  </a:lnTo>
                  <a:lnTo>
                    <a:pt x="7835684" y="1978279"/>
                  </a:lnTo>
                  <a:lnTo>
                    <a:pt x="7828432" y="1976005"/>
                  </a:lnTo>
                  <a:lnTo>
                    <a:pt x="7821155" y="1976653"/>
                  </a:lnTo>
                  <a:lnTo>
                    <a:pt x="7814653" y="1979980"/>
                  </a:lnTo>
                  <a:lnTo>
                    <a:pt x="7809776" y="1985772"/>
                  </a:lnTo>
                  <a:lnTo>
                    <a:pt x="7779944" y="2039912"/>
                  </a:lnTo>
                  <a:lnTo>
                    <a:pt x="7763434" y="1376807"/>
                  </a:lnTo>
                  <a:lnTo>
                    <a:pt x="7763421" y="1375918"/>
                  </a:lnTo>
                  <a:lnTo>
                    <a:pt x="7725448" y="1376807"/>
                  </a:lnTo>
                  <a:lnTo>
                    <a:pt x="7741831" y="2039912"/>
                  </a:lnTo>
                  <a:lnTo>
                    <a:pt x="7741856" y="2040966"/>
                  </a:lnTo>
                  <a:lnTo>
                    <a:pt x="7709319" y="1988185"/>
                  </a:lnTo>
                  <a:lnTo>
                    <a:pt x="7704175" y="1982698"/>
                  </a:lnTo>
                  <a:lnTo>
                    <a:pt x="7697521" y="1979714"/>
                  </a:lnTo>
                  <a:lnTo>
                    <a:pt x="7690218" y="1979434"/>
                  </a:lnTo>
                  <a:lnTo>
                    <a:pt x="7683157" y="1982089"/>
                  </a:lnTo>
                  <a:lnTo>
                    <a:pt x="7677607" y="1987219"/>
                  </a:lnTo>
                  <a:lnTo>
                    <a:pt x="7674610" y="1993836"/>
                  </a:lnTo>
                  <a:lnTo>
                    <a:pt x="7674330" y="2001139"/>
                  </a:lnTo>
                  <a:lnTo>
                    <a:pt x="7676934" y="2008251"/>
                  </a:lnTo>
                  <a:lnTo>
                    <a:pt x="7763548" y="2148586"/>
                  </a:lnTo>
                  <a:lnTo>
                    <a:pt x="7784046" y="2111375"/>
                  </a:lnTo>
                  <a:lnTo>
                    <a:pt x="7843177" y="2004060"/>
                  </a:lnTo>
                  <a:lnTo>
                    <a:pt x="7845425" y="1996897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9439" y="2325624"/>
              <a:ext cx="3544824" cy="9296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223884" y="2514345"/>
            <a:ext cx="13436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22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(10)%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8871" y="3456432"/>
            <a:ext cx="3544824" cy="92659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717160" y="3644900"/>
            <a:ext cx="23088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Освобождение</a:t>
            </a:r>
            <a:r>
              <a:rPr sz="16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от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883152"/>
            <a:ext cx="4078224" cy="102717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4149" y="3896690"/>
            <a:ext cx="3517900" cy="58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 marR="5080" indent="-323215">
              <a:lnSpc>
                <a:spcPct val="114999"/>
              </a:lnSpc>
              <a:spcBef>
                <a:spcPts val="9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НДС</a:t>
            </a:r>
            <a:r>
              <a:rPr sz="1600" b="1" spc="-8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необходимо</a:t>
            </a:r>
            <a:r>
              <a:rPr sz="1600" b="1" spc="-6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восстановить</a:t>
            </a:r>
            <a:r>
              <a:rPr sz="1600" b="1" spc="1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по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итогам</a:t>
            </a:r>
            <a:r>
              <a:rPr sz="1600" b="1" spc="-2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1</a:t>
            </a:r>
            <a:r>
              <a:rPr sz="1600" b="1" spc="-7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квартала</a:t>
            </a:r>
            <a:r>
              <a:rPr sz="1600" b="1" spc="-5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2026</a:t>
            </a:r>
            <a:r>
              <a:rPr sz="1600" b="1" spc="-3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года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88079" y="4989576"/>
            <a:ext cx="4245864" cy="171602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151757" y="5033898"/>
            <a:ext cx="354330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b="1" spc="-7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необходимо</a:t>
            </a:r>
            <a:r>
              <a:rPr sz="1600" b="1" spc="-6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восстановить</a:t>
            </a:r>
            <a:r>
              <a:rPr sz="1600" b="1" spc="1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2A397A"/>
                </a:solidFill>
                <a:latin typeface="Arial"/>
                <a:cs typeface="Arial"/>
              </a:rPr>
              <a:t>по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итогам</a:t>
            </a:r>
            <a:r>
              <a:rPr sz="1600" b="1" spc="-2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4</a:t>
            </a:r>
            <a:r>
              <a:rPr sz="1600" b="1" spc="-7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квартала</a:t>
            </a:r>
            <a:r>
              <a:rPr sz="1600" b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2025</a:t>
            </a:r>
            <a:r>
              <a:rPr sz="16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A397A"/>
                </a:solidFill>
                <a:latin typeface="Arial"/>
                <a:cs typeface="Arial"/>
              </a:rPr>
              <a:t>года.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Восстановленный</a:t>
            </a:r>
            <a:r>
              <a:rPr sz="1600" b="1" spc="1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НДС</a:t>
            </a:r>
            <a:r>
              <a:rPr sz="16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учитываем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в</a:t>
            </a:r>
            <a:r>
              <a:rPr sz="1600" b="1" spc="-3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прочих</a:t>
            </a:r>
            <a:r>
              <a:rPr sz="16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расходах</a:t>
            </a:r>
            <a:r>
              <a:rPr sz="1600" b="1" spc="-6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по</a:t>
            </a:r>
            <a:r>
              <a:rPr sz="1600" b="1" spc="-50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A397A"/>
                </a:solidFill>
                <a:latin typeface="Arial"/>
                <a:cs typeface="Arial"/>
              </a:rPr>
              <a:t>налогу</a:t>
            </a:r>
            <a:r>
              <a:rPr sz="1600" b="1" spc="-55" dirty="0">
                <a:solidFill>
                  <a:srgbClr val="2A397A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2A397A"/>
                </a:solidFill>
                <a:latin typeface="Arial"/>
                <a:cs typeface="Arial"/>
              </a:rPr>
              <a:t>на </a:t>
            </a:r>
            <a:r>
              <a:rPr sz="1600" b="1" spc="-10" dirty="0">
                <a:solidFill>
                  <a:srgbClr val="2A397A"/>
                </a:solidFill>
                <a:latin typeface="Arial"/>
                <a:cs typeface="Arial"/>
              </a:rPr>
              <a:t>прибыль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14215" y="1362455"/>
            <a:ext cx="3614928" cy="92659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75226" y="1548764"/>
            <a:ext cx="30251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При</a:t>
            </a:r>
            <a:r>
              <a:rPr sz="16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238A"/>
                </a:solidFill>
                <a:latin typeface="Arial"/>
                <a:cs typeface="Arial"/>
              </a:rPr>
              <a:t>переходе</a:t>
            </a:r>
            <a:r>
              <a:rPr sz="1600" b="1" spc="-4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ОСНО</a:t>
            </a:r>
            <a:r>
              <a:rPr sz="1600" b="1" spc="-1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238A"/>
                </a:solidFill>
                <a:latin typeface="Arial"/>
                <a:cs typeface="Arial"/>
              </a:rPr>
              <a:t>на</a:t>
            </a:r>
            <a:r>
              <a:rPr sz="1600" b="1" spc="-15" dirty="0">
                <a:solidFill>
                  <a:srgbClr val="00238A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238A"/>
                </a:solidFill>
                <a:latin typeface="Arial"/>
                <a:cs typeface="Arial"/>
              </a:rPr>
              <a:t>УСН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160615" y="1641348"/>
            <a:ext cx="5279390" cy="648970"/>
            <a:chOff x="3160615" y="1641348"/>
            <a:chExt cx="5279390" cy="648970"/>
          </a:xfrm>
        </p:grpSpPr>
        <p:sp>
          <p:nvSpPr>
            <p:cNvPr id="26" name="object 26"/>
            <p:cNvSpPr/>
            <p:nvPr/>
          </p:nvSpPr>
          <p:spPr>
            <a:xfrm>
              <a:off x="7631938" y="1704467"/>
              <a:ext cx="808355" cy="0"/>
            </a:xfrm>
            <a:custGeom>
              <a:avLst/>
              <a:gdLst/>
              <a:ahLst/>
              <a:cxnLst/>
              <a:rect l="l" t="t" r="r" b="b"/>
              <a:pathLst>
                <a:path w="808354">
                  <a:moveTo>
                    <a:pt x="0" y="0"/>
                  </a:moveTo>
                  <a:lnTo>
                    <a:pt x="807846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0615" y="1660398"/>
              <a:ext cx="171450" cy="629920"/>
            </a:xfrm>
            <a:custGeom>
              <a:avLst/>
              <a:gdLst/>
              <a:ahLst/>
              <a:cxnLst/>
              <a:rect l="l" t="t" r="r" b="b"/>
              <a:pathLst>
                <a:path w="171450" h="629919">
                  <a:moveTo>
                    <a:pt x="16498" y="458489"/>
                  </a:moveTo>
                  <a:lnTo>
                    <a:pt x="9304" y="460882"/>
                  </a:lnTo>
                  <a:lnTo>
                    <a:pt x="3679" y="465933"/>
                  </a:lnTo>
                  <a:lnTo>
                    <a:pt x="494" y="472519"/>
                  </a:lnTo>
                  <a:lnTo>
                    <a:pt x="0" y="479796"/>
                  </a:lnTo>
                  <a:lnTo>
                    <a:pt x="2446" y="486917"/>
                  </a:lnTo>
                  <a:lnTo>
                    <a:pt x="85631" y="629538"/>
                  </a:lnTo>
                  <a:lnTo>
                    <a:pt x="107672" y="591692"/>
                  </a:lnTo>
                  <a:lnTo>
                    <a:pt x="66581" y="591692"/>
                  </a:lnTo>
                  <a:lnTo>
                    <a:pt x="66581" y="521298"/>
                  </a:lnTo>
                  <a:lnTo>
                    <a:pt x="35339" y="467740"/>
                  </a:lnTo>
                  <a:lnTo>
                    <a:pt x="30360" y="462133"/>
                  </a:lnTo>
                  <a:lnTo>
                    <a:pt x="23798" y="458977"/>
                  </a:lnTo>
                  <a:lnTo>
                    <a:pt x="16498" y="458489"/>
                  </a:lnTo>
                  <a:close/>
                </a:path>
                <a:path w="171450" h="629919">
                  <a:moveTo>
                    <a:pt x="66581" y="521298"/>
                  </a:moveTo>
                  <a:lnTo>
                    <a:pt x="66581" y="591692"/>
                  </a:lnTo>
                  <a:lnTo>
                    <a:pt x="104681" y="591692"/>
                  </a:lnTo>
                  <a:lnTo>
                    <a:pt x="104681" y="582040"/>
                  </a:lnTo>
                  <a:lnTo>
                    <a:pt x="69121" y="582040"/>
                  </a:lnTo>
                  <a:lnTo>
                    <a:pt x="85568" y="553847"/>
                  </a:lnTo>
                  <a:lnTo>
                    <a:pt x="66581" y="521298"/>
                  </a:lnTo>
                  <a:close/>
                </a:path>
                <a:path w="171450" h="629919">
                  <a:moveTo>
                    <a:pt x="154709" y="458489"/>
                  </a:moveTo>
                  <a:lnTo>
                    <a:pt x="147433" y="458977"/>
                  </a:lnTo>
                  <a:lnTo>
                    <a:pt x="140846" y="462133"/>
                  </a:lnTo>
                  <a:lnTo>
                    <a:pt x="135796" y="467740"/>
                  </a:lnTo>
                  <a:lnTo>
                    <a:pt x="104681" y="521080"/>
                  </a:lnTo>
                  <a:lnTo>
                    <a:pt x="104681" y="591692"/>
                  </a:lnTo>
                  <a:lnTo>
                    <a:pt x="107672" y="591692"/>
                  </a:lnTo>
                  <a:lnTo>
                    <a:pt x="168689" y="486917"/>
                  </a:lnTo>
                  <a:lnTo>
                    <a:pt x="171154" y="479796"/>
                  </a:lnTo>
                  <a:lnTo>
                    <a:pt x="170689" y="472519"/>
                  </a:lnTo>
                  <a:lnTo>
                    <a:pt x="167511" y="465933"/>
                  </a:lnTo>
                  <a:lnTo>
                    <a:pt x="161831" y="460882"/>
                  </a:lnTo>
                  <a:lnTo>
                    <a:pt x="154709" y="458489"/>
                  </a:lnTo>
                  <a:close/>
                </a:path>
                <a:path w="171450" h="629919">
                  <a:moveTo>
                    <a:pt x="85568" y="553847"/>
                  </a:moveTo>
                  <a:lnTo>
                    <a:pt x="69121" y="582040"/>
                  </a:lnTo>
                  <a:lnTo>
                    <a:pt x="102014" y="582040"/>
                  </a:lnTo>
                  <a:lnTo>
                    <a:pt x="85568" y="553847"/>
                  </a:lnTo>
                  <a:close/>
                </a:path>
                <a:path w="171450" h="629919">
                  <a:moveTo>
                    <a:pt x="104681" y="521080"/>
                  </a:moveTo>
                  <a:lnTo>
                    <a:pt x="85568" y="553847"/>
                  </a:lnTo>
                  <a:lnTo>
                    <a:pt x="102014" y="582040"/>
                  </a:lnTo>
                  <a:lnTo>
                    <a:pt x="104681" y="582040"/>
                  </a:lnTo>
                  <a:lnTo>
                    <a:pt x="104681" y="521080"/>
                  </a:lnTo>
                  <a:close/>
                </a:path>
                <a:path w="171450" h="629919">
                  <a:moveTo>
                    <a:pt x="104681" y="0"/>
                  </a:moveTo>
                  <a:lnTo>
                    <a:pt x="66581" y="0"/>
                  </a:lnTo>
                  <a:lnTo>
                    <a:pt x="66581" y="521298"/>
                  </a:lnTo>
                  <a:lnTo>
                    <a:pt x="85568" y="553847"/>
                  </a:lnTo>
                  <a:lnTo>
                    <a:pt x="104681" y="521080"/>
                  </a:lnTo>
                  <a:lnTo>
                    <a:pt x="104681" y="0"/>
                  </a:lnTo>
                  <a:close/>
                </a:path>
              </a:pathLst>
            </a:custGeom>
            <a:solidFill>
              <a:srgbClr val="9DA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6246" y="1660398"/>
              <a:ext cx="1033780" cy="0"/>
            </a:xfrm>
            <a:custGeom>
              <a:avLst/>
              <a:gdLst/>
              <a:ahLst/>
              <a:cxnLst/>
              <a:rect l="l" t="t" r="r" b="b"/>
              <a:pathLst>
                <a:path w="1033779">
                  <a:moveTo>
                    <a:pt x="1033652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DA6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7"/>
          </p:nvPr>
        </p:nvSpPr>
        <p:spPr>
          <a:xfrm>
            <a:off x="11544311" y="6400800"/>
            <a:ext cx="408432" cy="179536"/>
          </a:xfrm>
        </p:spPr>
        <p:txBody>
          <a:bodyPr/>
          <a:lstStyle/>
          <a:p>
            <a:pPr marL="123189">
              <a:lnSpc>
                <a:spcPts val="1425"/>
              </a:lnSpc>
            </a:pPr>
            <a:r>
              <a:rPr lang="ru-RU" spc="-50" dirty="0" smtClean="0"/>
              <a:t>7</a:t>
            </a:r>
            <a:endParaRPr lang="ru-RU"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1047</Words>
  <Application>Microsoft Office PowerPoint</Application>
  <PresentationFormat>Произвольный</PresentationFormat>
  <Paragraphs>156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УПРАВЛЕНИЕ ФНС РОССИИ ПО УЛЬЯНОВСКОЙ ОБЛАСТИ</vt:lpstr>
      <vt:lpstr>Реформа УСН-НДС 2026</vt:lpstr>
      <vt:lpstr>УСН = плательщики НДС</vt:lpstr>
      <vt:lpstr>Реформа УСН-НДС 2026</vt:lpstr>
      <vt:lpstr>Реформа УСН-НДС 2026 Переходные положения.</vt:lpstr>
      <vt:lpstr>Реформа УСН-НДС 2026</vt:lpstr>
      <vt:lpstr>Реформа УСН-НДС 2026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Гаврикова</dc:creator>
  <cp:lastModifiedBy>Башкирова Елена Федоровна</cp:lastModifiedBy>
  <cp:revision>18</cp:revision>
  <dcterms:created xsi:type="dcterms:W3CDTF">2026-02-05T07:34:40Z</dcterms:created>
  <dcterms:modified xsi:type="dcterms:W3CDTF">2026-02-18T04:48:35Z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2026-02-05T00:00:00Z</vt:filetime>
  </property>
  <property fmtid="{D5CDD505-2E9C-101B-9397-08002B2CF9AE}" pid="5" name="Producer">
    <vt:lpwstr>3-Heights(TM) PDF Security Shell 4.8.25.2 (http://www.pdf-tools.com)</vt:lpwstr>
  </property>
</Properties>
</file>