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326" r:id="rId4"/>
    <p:sldId id="285" r:id="rId5"/>
    <p:sldId id="293" r:id="rId6"/>
    <p:sldId id="294" r:id="rId7"/>
    <p:sldId id="299" r:id="rId8"/>
    <p:sldId id="301" r:id="rId9"/>
  </p:sldIdLst>
  <p:sldSz cx="12192000" cy="6858000"/>
  <p:notesSz cx="9940925" cy="6808788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17696" y="1515872"/>
            <a:ext cx="6539865" cy="329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437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ECF0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437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ECF0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3488" y="1305941"/>
            <a:ext cx="8668512" cy="55520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437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00964" y="1528013"/>
            <a:ext cx="5207000" cy="3514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3372" y="1311402"/>
            <a:ext cx="5412740" cy="448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437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8993" y="144602"/>
            <a:ext cx="11634012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437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7566" y="2101977"/>
            <a:ext cx="4974590" cy="1817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ECF0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46866" y="6368398"/>
            <a:ext cx="259841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14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9.png"/><Relationship Id="rId7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16955" y="5524788"/>
            <a:ext cx="4137660" cy="1187376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664845" indent="-212725">
              <a:lnSpc>
                <a:spcPct val="100000"/>
              </a:lnSpc>
              <a:spcBef>
                <a:spcPts val="1055"/>
              </a:spcBef>
            </a:pPr>
            <a:r>
              <a:rPr lang="ru-RU" sz="1600" b="1" spc="-10" dirty="0" smtClean="0">
                <a:solidFill>
                  <a:srgbClr val="2A397A"/>
                </a:solidFill>
                <a:latin typeface="Arial"/>
                <a:cs typeface="Arial"/>
              </a:rPr>
              <a:t>Башкирова Елена Федоровна</a:t>
            </a:r>
            <a:endParaRPr sz="1600" dirty="0" smtClean="0">
              <a:latin typeface="Arial"/>
              <a:cs typeface="Arial"/>
            </a:endParaRPr>
          </a:p>
          <a:p>
            <a:pPr marL="12700" marR="5080" indent="652145" algn="l">
              <a:lnSpc>
                <a:spcPct val="90100"/>
              </a:lnSpc>
              <a:spcBef>
                <a:spcPts val="1145"/>
              </a:spcBef>
            </a:pPr>
            <a:r>
              <a:rPr lang="ru-RU" sz="1600" dirty="0" smtClean="0">
                <a:solidFill>
                  <a:srgbClr val="2A397A"/>
                </a:solidFill>
                <a:latin typeface="Arial"/>
                <a:cs typeface="Arial"/>
              </a:rPr>
              <a:t>Главный государственный налоговый инспектор</a:t>
            </a:r>
            <a:r>
              <a:rPr sz="1600" spc="-70" dirty="0" smtClean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25" dirty="0" err="1">
                <a:solidFill>
                  <a:srgbClr val="2A397A"/>
                </a:solidFill>
                <a:latin typeface="Arial"/>
                <a:cs typeface="Arial"/>
              </a:rPr>
              <a:t>отдела</a:t>
            </a:r>
            <a:r>
              <a:rPr sz="1600" spc="-8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 err="1" smtClean="0">
                <a:solidFill>
                  <a:srgbClr val="2A397A"/>
                </a:solidFill>
                <a:latin typeface="Arial"/>
                <a:cs typeface="Arial"/>
              </a:rPr>
              <a:t>камерального</a:t>
            </a:r>
            <a:r>
              <a:rPr sz="1600" spc="-60" dirty="0" smtClean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 err="1" smtClean="0">
                <a:solidFill>
                  <a:srgbClr val="2A397A"/>
                </a:solidFill>
                <a:latin typeface="Arial"/>
                <a:cs typeface="Arial"/>
              </a:rPr>
              <a:t>контроля</a:t>
            </a:r>
            <a:r>
              <a:rPr lang="ru-RU" sz="1600" spc="-10" dirty="0" smtClean="0">
                <a:solidFill>
                  <a:srgbClr val="2A397A"/>
                </a:solidFill>
                <a:latin typeface="Arial"/>
                <a:cs typeface="Arial"/>
              </a:rPr>
              <a:t> НДС № 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28670" y="2905125"/>
            <a:ext cx="65398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000" spc="-30" dirty="0">
                <a:solidFill>
                  <a:srgbClr val="8DA1C5"/>
                </a:solidFill>
              </a:rPr>
              <a:t>УПРАВЛЕНИЕ</a:t>
            </a:r>
            <a:r>
              <a:rPr sz="2000" spc="15" dirty="0">
                <a:solidFill>
                  <a:srgbClr val="8DA1C5"/>
                </a:solidFill>
              </a:rPr>
              <a:t> </a:t>
            </a:r>
            <a:r>
              <a:rPr sz="2000" dirty="0">
                <a:solidFill>
                  <a:srgbClr val="8DA1C5"/>
                </a:solidFill>
              </a:rPr>
              <a:t>ФНС</a:t>
            </a:r>
            <a:r>
              <a:rPr sz="2000" spc="-80" dirty="0">
                <a:solidFill>
                  <a:srgbClr val="8DA1C5"/>
                </a:solidFill>
              </a:rPr>
              <a:t> </a:t>
            </a:r>
            <a:r>
              <a:rPr sz="2000" dirty="0">
                <a:solidFill>
                  <a:srgbClr val="8DA1C5"/>
                </a:solidFill>
              </a:rPr>
              <a:t>РОССИИ</a:t>
            </a:r>
            <a:r>
              <a:rPr sz="2000" spc="-55" dirty="0">
                <a:solidFill>
                  <a:srgbClr val="8DA1C5"/>
                </a:solidFill>
              </a:rPr>
              <a:t> </a:t>
            </a:r>
            <a:r>
              <a:rPr sz="2000" dirty="0">
                <a:solidFill>
                  <a:srgbClr val="8DA1C5"/>
                </a:solidFill>
              </a:rPr>
              <a:t>ПО</a:t>
            </a:r>
            <a:r>
              <a:rPr sz="2000" spc="-90" dirty="0">
                <a:solidFill>
                  <a:srgbClr val="8DA1C5"/>
                </a:solidFill>
              </a:rPr>
              <a:t> </a:t>
            </a:r>
            <a:r>
              <a:rPr lang="ru-RU" sz="2000" dirty="0" smtClean="0">
                <a:solidFill>
                  <a:srgbClr val="8DA1C5"/>
                </a:solidFill>
              </a:rPr>
              <a:t>УЛЬЯНОВСКОЙ ОБЛАСТИ</a:t>
            </a:r>
            <a:endParaRPr sz="20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633" y="1552320"/>
            <a:ext cx="997787" cy="114035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73120" y="3497072"/>
            <a:ext cx="6410325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600" b="1" dirty="0" smtClean="0">
                <a:solidFill>
                  <a:srgbClr val="2A397A"/>
                </a:solidFill>
                <a:latin typeface="Arial"/>
                <a:cs typeface="Arial"/>
              </a:rPr>
              <a:t>Изменения налогового законодательства в части НДС с 2026 года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/>
              <a:t>Реформа</a:t>
            </a:r>
            <a:r>
              <a:rPr sz="3200" spc="-85" dirty="0"/>
              <a:t> </a:t>
            </a:r>
            <a:r>
              <a:rPr sz="3200" spc="-25" dirty="0"/>
              <a:t>УСН-</a:t>
            </a:r>
            <a:r>
              <a:rPr sz="3200" dirty="0"/>
              <a:t>НДС</a:t>
            </a:r>
            <a:r>
              <a:rPr sz="3200" spc="-100" dirty="0"/>
              <a:t> </a:t>
            </a:r>
            <a:r>
              <a:rPr sz="3200" spc="-20" dirty="0"/>
              <a:t>2026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0" y="1787525"/>
            <a:ext cx="986155" cy="380365"/>
            <a:chOff x="0" y="1787525"/>
            <a:chExt cx="986155" cy="380365"/>
          </a:xfrm>
        </p:grpSpPr>
        <p:sp>
          <p:nvSpPr>
            <p:cNvPr id="5" name="object 5"/>
            <p:cNvSpPr/>
            <p:nvPr/>
          </p:nvSpPr>
          <p:spPr>
            <a:xfrm>
              <a:off x="0" y="1976501"/>
              <a:ext cx="795655" cy="0"/>
            </a:xfrm>
            <a:custGeom>
              <a:avLst/>
              <a:gdLst/>
              <a:ahLst/>
              <a:cxnLst/>
              <a:rect l="l" t="t" r="r" b="b"/>
              <a:pathLst>
                <a:path w="795655">
                  <a:moveTo>
                    <a:pt x="0" y="0"/>
                  </a:moveTo>
                  <a:lnTo>
                    <a:pt x="795553" y="0"/>
                  </a:lnTo>
                </a:path>
              </a:pathLst>
            </a:custGeom>
            <a:ln w="12700">
              <a:solidFill>
                <a:srgbClr val="005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5447" y="1787525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06" y="0"/>
                  </a:moveTo>
                  <a:lnTo>
                    <a:pt x="146517" y="5026"/>
                  </a:lnTo>
                  <a:lnTo>
                    <a:pt x="106503" y="19341"/>
                  </a:lnTo>
                  <a:lnTo>
                    <a:pt x="71205" y="41797"/>
                  </a:lnTo>
                  <a:lnTo>
                    <a:pt x="41764" y="71250"/>
                  </a:lnTo>
                  <a:lnTo>
                    <a:pt x="19322" y="106552"/>
                  </a:lnTo>
                  <a:lnTo>
                    <a:pt x="5020" y="146557"/>
                  </a:lnTo>
                  <a:lnTo>
                    <a:pt x="0" y="190119"/>
                  </a:lnTo>
                  <a:lnTo>
                    <a:pt x="5020" y="233720"/>
                  </a:lnTo>
                  <a:lnTo>
                    <a:pt x="19322" y="273741"/>
                  </a:lnTo>
                  <a:lnTo>
                    <a:pt x="41764" y="309040"/>
                  </a:lnTo>
                  <a:lnTo>
                    <a:pt x="71205" y="338480"/>
                  </a:lnTo>
                  <a:lnTo>
                    <a:pt x="106503" y="360919"/>
                  </a:lnTo>
                  <a:lnTo>
                    <a:pt x="146517" y="375218"/>
                  </a:lnTo>
                  <a:lnTo>
                    <a:pt x="190106" y="380238"/>
                  </a:lnTo>
                  <a:lnTo>
                    <a:pt x="233700" y="375218"/>
                  </a:lnTo>
                  <a:lnTo>
                    <a:pt x="273717" y="360919"/>
                  </a:lnTo>
                  <a:lnTo>
                    <a:pt x="309017" y="338480"/>
                  </a:lnTo>
                  <a:lnTo>
                    <a:pt x="338459" y="309040"/>
                  </a:lnTo>
                  <a:lnTo>
                    <a:pt x="360902" y="273741"/>
                  </a:lnTo>
                  <a:lnTo>
                    <a:pt x="375204" y="233720"/>
                  </a:lnTo>
                  <a:lnTo>
                    <a:pt x="380225" y="190119"/>
                  </a:lnTo>
                  <a:lnTo>
                    <a:pt x="375204" y="146557"/>
                  </a:lnTo>
                  <a:lnTo>
                    <a:pt x="360902" y="106552"/>
                  </a:lnTo>
                  <a:lnTo>
                    <a:pt x="338459" y="71250"/>
                  </a:lnTo>
                  <a:lnTo>
                    <a:pt x="309017" y="41797"/>
                  </a:lnTo>
                  <a:lnTo>
                    <a:pt x="273717" y="19341"/>
                  </a:lnTo>
                  <a:lnTo>
                    <a:pt x="233700" y="5026"/>
                  </a:lnTo>
                  <a:lnTo>
                    <a:pt x="190106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006" y="1919096"/>
              <a:ext cx="117106" cy="117093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067600" y="1787525"/>
            <a:ext cx="10803255" cy="378460"/>
          </a:xfrm>
          <a:custGeom>
            <a:avLst/>
            <a:gdLst/>
            <a:ahLst/>
            <a:cxnLst/>
            <a:rect l="l" t="t" r="r" b="b"/>
            <a:pathLst>
              <a:path w="10803255" h="378460">
                <a:moveTo>
                  <a:pt x="10739970" y="0"/>
                </a:moveTo>
                <a:lnTo>
                  <a:pt x="62979" y="0"/>
                </a:lnTo>
                <a:lnTo>
                  <a:pt x="38463" y="4949"/>
                </a:lnTo>
                <a:lnTo>
                  <a:pt x="18445" y="18446"/>
                </a:lnTo>
                <a:lnTo>
                  <a:pt x="4948" y="38469"/>
                </a:lnTo>
                <a:lnTo>
                  <a:pt x="0" y="62991"/>
                </a:lnTo>
                <a:lnTo>
                  <a:pt x="0" y="314960"/>
                </a:lnTo>
                <a:lnTo>
                  <a:pt x="4948" y="339482"/>
                </a:lnTo>
                <a:lnTo>
                  <a:pt x="18445" y="359505"/>
                </a:lnTo>
                <a:lnTo>
                  <a:pt x="38463" y="373002"/>
                </a:lnTo>
                <a:lnTo>
                  <a:pt x="62979" y="377951"/>
                </a:lnTo>
                <a:lnTo>
                  <a:pt x="10739970" y="377951"/>
                </a:lnTo>
                <a:lnTo>
                  <a:pt x="10764493" y="373002"/>
                </a:lnTo>
                <a:lnTo>
                  <a:pt x="10784516" y="359505"/>
                </a:lnTo>
                <a:lnTo>
                  <a:pt x="10798013" y="339482"/>
                </a:lnTo>
                <a:lnTo>
                  <a:pt x="10802962" y="314960"/>
                </a:lnTo>
                <a:lnTo>
                  <a:pt x="10802962" y="62991"/>
                </a:lnTo>
                <a:lnTo>
                  <a:pt x="10798013" y="38469"/>
                </a:lnTo>
                <a:lnTo>
                  <a:pt x="10784516" y="18446"/>
                </a:lnTo>
                <a:lnTo>
                  <a:pt x="10764493" y="4949"/>
                </a:lnTo>
                <a:lnTo>
                  <a:pt x="10739970" y="0"/>
                </a:lnTo>
                <a:close/>
              </a:path>
            </a:pathLst>
          </a:custGeom>
          <a:solidFill>
            <a:srgbClr val="4B6794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5431282"/>
            <a:ext cx="9878695" cy="1344930"/>
            <a:chOff x="0" y="5431282"/>
            <a:chExt cx="9878695" cy="1344930"/>
          </a:xfrm>
        </p:grpSpPr>
        <p:sp>
          <p:nvSpPr>
            <p:cNvPr id="10" name="object 10"/>
            <p:cNvSpPr/>
            <p:nvPr/>
          </p:nvSpPr>
          <p:spPr>
            <a:xfrm>
              <a:off x="1062050" y="5439791"/>
              <a:ext cx="8754745" cy="363220"/>
            </a:xfrm>
            <a:custGeom>
              <a:avLst/>
              <a:gdLst/>
              <a:ahLst/>
              <a:cxnLst/>
              <a:rect l="l" t="t" r="r" b="b"/>
              <a:pathLst>
                <a:path w="8754745" h="363220">
                  <a:moveTo>
                    <a:pt x="8693581" y="0"/>
                  </a:moveTo>
                  <a:lnTo>
                    <a:pt x="60515" y="0"/>
                  </a:lnTo>
                  <a:lnTo>
                    <a:pt x="36963" y="4750"/>
                  </a:lnTo>
                  <a:lnTo>
                    <a:pt x="17727" y="17716"/>
                  </a:lnTo>
                  <a:lnTo>
                    <a:pt x="4756" y="36968"/>
                  </a:lnTo>
                  <a:lnTo>
                    <a:pt x="0" y="60579"/>
                  </a:lnTo>
                  <a:lnTo>
                    <a:pt x="0" y="302590"/>
                  </a:lnTo>
                  <a:lnTo>
                    <a:pt x="4756" y="326142"/>
                  </a:lnTo>
                  <a:lnTo>
                    <a:pt x="17727" y="345378"/>
                  </a:lnTo>
                  <a:lnTo>
                    <a:pt x="36963" y="358348"/>
                  </a:lnTo>
                  <a:lnTo>
                    <a:pt x="60515" y="363105"/>
                  </a:lnTo>
                  <a:lnTo>
                    <a:pt x="8693581" y="363105"/>
                  </a:lnTo>
                  <a:lnTo>
                    <a:pt x="8717191" y="358348"/>
                  </a:lnTo>
                  <a:lnTo>
                    <a:pt x="8736444" y="345378"/>
                  </a:lnTo>
                  <a:lnTo>
                    <a:pt x="8749410" y="326142"/>
                  </a:lnTo>
                  <a:lnTo>
                    <a:pt x="8754160" y="302590"/>
                  </a:lnTo>
                  <a:lnTo>
                    <a:pt x="8754160" y="60579"/>
                  </a:lnTo>
                  <a:lnTo>
                    <a:pt x="8749410" y="36968"/>
                  </a:lnTo>
                  <a:lnTo>
                    <a:pt x="8736444" y="17716"/>
                  </a:lnTo>
                  <a:lnTo>
                    <a:pt x="8717191" y="4750"/>
                  </a:lnTo>
                  <a:lnTo>
                    <a:pt x="8693581" y="0"/>
                  </a:lnTo>
                  <a:close/>
                </a:path>
              </a:pathLst>
            </a:custGeom>
            <a:solidFill>
              <a:srgbClr val="4B6794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535422"/>
              <a:ext cx="790575" cy="12700"/>
            </a:xfrm>
            <a:custGeom>
              <a:avLst/>
              <a:gdLst/>
              <a:ahLst/>
              <a:cxnLst/>
              <a:rect l="l" t="t" r="r" b="b"/>
              <a:pathLst>
                <a:path w="790575" h="12700">
                  <a:moveTo>
                    <a:pt x="790016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790016" y="12699"/>
                  </a:lnTo>
                  <a:lnTo>
                    <a:pt x="790016" y="0"/>
                  </a:lnTo>
                  <a:close/>
                </a:path>
              </a:pathLst>
            </a:custGeom>
            <a:solidFill>
              <a:srgbClr val="005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9897" y="5431282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4" h="380364">
                  <a:moveTo>
                    <a:pt x="190119" y="0"/>
                  </a:moveTo>
                  <a:lnTo>
                    <a:pt x="146525" y="5019"/>
                  </a:lnTo>
                  <a:lnTo>
                    <a:pt x="106507" y="19317"/>
                  </a:lnTo>
                  <a:lnTo>
                    <a:pt x="71207" y="41753"/>
                  </a:lnTo>
                  <a:lnTo>
                    <a:pt x="41765" y="71187"/>
                  </a:lnTo>
                  <a:lnTo>
                    <a:pt x="19323" y="106478"/>
                  </a:lnTo>
                  <a:lnTo>
                    <a:pt x="5020" y="146485"/>
                  </a:lnTo>
                  <a:lnTo>
                    <a:pt x="0" y="190068"/>
                  </a:lnTo>
                  <a:lnTo>
                    <a:pt x="5020" y="233657"/>
                  </a:lnTo>
                  <a:lnTo>
                    <a:pt x="19323" y="273671"/>
                  </a:lnTo>
                  <a:lnTo>
                    <a:pt x="41765" y="308969"/>
                  </a:lnTo>
                  <a:lnTo>
                    <a:pt x="71207" y="338409"/>
                  </a:lnTo>
                  <a:lnTo>
                    <a:pt x="106507" y="360851"/>
                  </a:lnTo>
                  <a:lnTo>
                    <a:pt x="146525" y="375153"/>
                  </a:lnTo>
                  <a:lnTo>
                    <a:pt x="190119" y="380174"/>
                  </a:lnTo>
                  <a:lnTo>
                    <a:pt x="233708" y="375153"/>
                  </a:lnTo>
                  <a:lnTo>
                    <a:pt x="273722" y="360851"/>
                  </a:lnTo>
                  <a:lnTo>
                    <a:pt x="309019" y="338409"/>
                  </a:lnTo>
                  <a:lnTo>
                    <a:pt x="338460" y="308969"/>
                  </a:lnTo>
                  <a:lnTo>
                    <a:pt x="360902" y="273671"/>
                  </a:lnTo>
                  <a:lnTo>
                    <a:pt x="375204" y="233657"/>
                  </a:lnTo>
                  <a:lnTo>
                    <a:pt x="380225" y="190068"/>
                  </a:lnTo>
                  <a:lnTo>
                    <a:pt x="375204" y="146485"/>
                  </a:lnTo>
                  <a:lnTo>
                    <a:pt x="360902" y="106478"/>
                  </a:lnTo>
                  <a:lnTo>
                    <a:pt x="338460" y="71187"/>
                  </a:lnTo>
                  <a:lnTo>
                    <a:pt x="309019" y="41753"/>
                  </a:lnTo>
                  <a:lnTo>
                    <a:pt x="273722" y="19317"/>
                  </a:lnTo>
                  <a:lnTo>
                    <a:pt x="233708" y="5019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456" y="5562854"/>
              <a:ext cx="117106" cy="1170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5806440"/>
              <a:ext cx="8887968" cy="96926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30604" y="5462422"/>
            <a:ext cx="848868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Смена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ставки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НДС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налогоплательщиков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УСН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7200"/>
              </a:lnSpc>
              <a:spcBef>
                <a:spcPts val="1100"/>
              </a:spcBef>
            </a:pP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С</a:t>
            </a:r>
            <a:r>
              <a:rPr sz="1400" b="1" i="1" spc="-8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01.01.2026</a:t>
            </a:r>
            <a:r>
              <a:rPr sz="1400" b="1" i="1" spc="-3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года:</a:t>
            </a:r>
            <a:r>
              <a:rPr sz="1400" b="1" i="1" spc="-7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налогоплательщики</a:t>
            </a:r>
            <a:r>
              <a:rPr sz="1400" i="1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УСН,</a:t>
            </a:r>
            <a:r>
              <a:rPr sz="1400" i="1" spc="-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впервые</a:t>
            </a:r>
            <a:r>
              <a:rPr sz="1400" i="1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ставшие</a:t>
            </a:r>
            <a:r>
              <a:rPr sz="1400" i="1" spc="-4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налогоплательщиками</a:t>
            </a:r>
            <a:r>
              <a:rPr sz="1400" i="1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НДС,</a:t>
            </a:r>
            <a:r>
              <a:rPr sz="1400" i="1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вправе</a:t>
            </a:r>
            <a:r>
              <a:rPr sz="1400" i="1" spc="-2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отказаться</a:t>
            </a:r>
            <a:r>
              <a:rPr sz="1400" i="1" spc="-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25" dirty="0">
                <a:solidFill>
                  <a:srgbClr val="00238A"/>
                </a:solidFill>
                <a:latin typeface="Arial Narrow"/>
                <a:cs typeface="Arial Narrow"/>
              </a:rPr>
              <a:t>от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применения</a:t>
            </a:r>
            <a:r>
              <a:rPr sz="1400" i="1" spc="-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специальной</a:t>
            </a:r>
            <a:r>
              <a:rPr sz="1400" i="1" spc="2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налоговой</a:t>
            </a:r>
            <a:r>
              <a:rPr sz="1400" i="1" spc="-2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ставки</a:t>
            </a:r>
            <a:r>
              <a:rPr sz="1400" i="1" spc="-5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(5,7%)</a:t>
            </a:r>
            <a:r>
              <a:rPr sz="1400" i="1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в</a:t>
            </a:r>
            <a:r>
              <a:rPr sz="1400" i="1" spc="-8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течение</a:t>
            </a:r>
            <a:r>
              <a:rPr sz="1400" i="1" spc="-5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четырех</a:t>
            </a:r>
            <a:r>
              <a:rPr sz="1400" i="1" spc="-5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последовательных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 налоговых</a:t>
            </a:r>
            <a:r>
              <a:rPr sz="1400" i="1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периодов</a:t>
            </a:r>
            <a:r>
              <a:rPr sz="1400" i="1" spc="-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начиная</a:t>
            </a:r>
            <a:r>
              <a:rPr sz="1400" i="1" spc="50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с</a:t>
            </a:r>
            <a:r>
              <a:rPr sz="1400" i="1" spc="-6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первого</a:t>
            </a:r>
            <a:r>
              <a:rPr sz="1400" i="1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налогового</a:t>
            </a:r>
            <a:r>
              <a:rPr sz="1400" i="1" spc="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периода,</a:t>
            </a:r>
            <a:r>
              <a:rPr sz="1400" i="1" spc="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за</a:t>
            </a:r>
            <a:r>
              <a:rPr sz="1400" i="1" spc="-5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который</a:t>
            </a:r>
            <a:r>
              <a:rPr sz="1400" i="1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представлена</a:t>
            </a:r>
            <a:r>
              <a:rPr sz="1400" i="1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налоговая</a:t>
            </a:r>
            <a:r>
              <a:rPr sz="1400" i="1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декларация</a:t>
            </a:r>
            <a:endParaRPr sz="1400">
              <a:latin typeface="Arial Narrow"/>
              <a:cs typeface="Arial Narrow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64166" y="4593831"/>
            <a:ext cx="2103501" cy="181584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964166" y="4593831"/>
            <a:ext cx="2103755" cy="1816100"/>
          </a:xfrm>
          <a:prstGeom prst="rect">
            <a:avLst/>
          </a:prstGeom>
          <a:ln w="12700">
            <a:solidFill>
              <a:srgbClr val="D7DFEB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7155" marR="88265" algn="ctr">
              <a:lnSpc>
                <a:spcPct val="100000"/>
              </a:lnSpc>
              <a:spcBef>
                <a:spcPts val="340"/>
              </a:spcBef>
            </a:pP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b="1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2026</a:t>
            </a:r>
            <a:r>
              <a:rPr sz="1400" b="1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году</a:t>
            </a:r>
            <a:r>
              <a:rPr sz="1400" b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компании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и</a:t>
            </a:r>
            <a:r>
              <a:rPr sz="1400" b="1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ИП</a:t>
            </a:r>
            <a:r>
              <a:rPr sz="1400" b="1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на</a:t>
            </a:r>
            <a:r>
              <a:rPr sz="1400" b="1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A397A"/>
                </a:solidFill>
                <a:latin typeface="Arial"/>
                <a:cs typeface="Arial"/>
              </a:rPr>
              <a:t>УСН </a:t>
            </a:r>
            <a:r>
              <a:rPr sz="1400" b="1" spc="-10" dirty="0">
                <a:solidFill>
                  <a:srgbClr val="F6522C"/>
                </a:solidFill>
                <a:latin typeface="Arial"/>
                <a:cs typeface="Arial"/>
              </a:rPr>
              <a:t>временно освобождены</a:t>
            </a:r>
            <a:r>
              <a:rPr sz="1400" b="1" spc="-3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6522C"/>
                </a:solidFill>
                <a:latin typeface="Arial"/>
                <a:cs typeface="Arial"/>
              </a:rPr>
              <a:t>от </a:t>
            </a:r>
            <a:r>
              <a:rPr sz="1400" b="1" dirty="0">
                <a:solidFill>
                  <a:srgbClr val="F6522C"/>
                </a:solidFill>
                <a:latin typeface="Arial"/>
                <a:cs typeface="Arial"/>
              </a:rPr>
              <a:t>штрафных</a:t>
            </a:r>
            <a:r>
              <a:rPr sz="1400" b="1" spc="-4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6522C"/>
                </a:solidFill>
                <a:latin typeface="Arial"/>
                <a:cs typeface="Arial"/>
              </a:rPr>
              <a:t>санкций </a:t>
            </a:r>
            <a:r>
              <a:rPr sz="1400" b="1" dirty="0">
                <a:solidFill>
                  <a:srgbClr val="F6522C"/>
                </a:solidFill>
                <a:latin typeface="Arial"/>
                <a:cs typeface="Arial"/>
              </a:rPr>
              <a:t>по</a:t>
            </a:r>
            <a:r>
              <a:rPr sz="1400" b="1" spc="-6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6522C"/>
                </a:solidFill>
                <a:latin typeface="Arial"/>
                <a:cs typeface="Arial"/>
              </a:rPr>
              <a:t>статье</a:t>
            </a:r>
            <a:r>
              <a:rPr sz="1400" b="1" spc="2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6522C"/>
                </a:solidFill>
                <a:latin typeface="Arial"/>
                <a:cs typeface="Arial"/>
              </a:rPr>
              <a:t>119</a:t>
            </a:r>
            <a:r>
              <a:rPr sz="1400" b="1" spc="-5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6522C"/>
                </a:solidFill>
                <a:latin typeface="Arial"/>
                <a:cs typeface="Arial"/>
              </a:rPr>
              <a:t>НК</a:t>
            </a:r>
            <a:r>
              <a:rPr sz="1400" b="1" spc="-5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6522C"/>
                </a:solidFill>
                <a:latin typeface="Arial"/>
                <a:cs typeface="Arial"/>
              </a:rPr>
              <a:t>РФ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за</a:t>
            </a:r>
            <a:r>
              <a:rPr sz="1400" b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непредставление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деклараций</a:t>
            </a:r>
            <a:r>
              <a:rPr sz="1400" b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по</a:t>
            </a:r>
            <a:r>
              <a:rPr sz="1400" b="1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6350" y="3511041"/>
            <a:ext cx="11877040" cy="380365"/>
            <a:chOff x="-6350" y="3511041"/>
            <a:chExt cx="11877040" cy="380365"/>
          </a:xfrm>
        </p:grpSpPr>
        <p:sp>
          <p:nvSpPr>
            <p:cNvPr id="19" name="object 19"/>
            <p:cNvSpPr/>
            <p:nvPr/>
          </p:nvSpPr>
          <p:spPr>
            <a:xfrm>
              <a:off x="0" y="3700017"/>
              <a:ext cx="795655" cy="0"/>
            </a:xfrm>
            <a:custGeom>
              <a:avLst/>
              <a:gdLst/>
              <a:ahLst/>
              <a:cxnLst/>
              <a:rect l="l" t="t" r="r" b="b"/>
              <a:pathLst>
                <a:path w="795655">
                  <a:moveTo>
                    <a:pt x="0" y="0"/>
                  </a:moveTo>
                  <a:lnTo>
                    <a:pt x="795553" y="0"/>
                  </a:lnTo>
                </a:path>
              </a:pathLst>
            </a:custGeom>
            <a:ln w="12700">
              <a:solidFill>
                <a:srgbClr val="005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5447" y="3511041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06" y="0"/>
                  </a:moveTo>
                  <a:lnTo>
                    <a:pt x="146517" y="5019"/>
                  </a:lnTo>
                  <a:lnTo>
                    <a:pt x="106503" y="19318"/>
                  </a:lnTo>
                  <a:lnTo>
                    <a:pt x="71205" y="41757"/>
                  </a:lnTo>
                  <a:lnTo>
                    <a:pt x="41764" y="71197"/>
                  </a:lnTo>
                  <a:lnTo>
                    <a:pt x="19322" y="106496"/>
                  </a:lnTo>
                  <a:lnTo>
                    <a:pt x="5020" y="146517"/>
                  </a:lnTo>
                  <a:lnTo>
                    <a:pt x="0" y="190119"/>
                  </a:lnTo>
                  <a:lnTo>
                    <a:pt x="5020" y="233720"/>
                  </a:lnTo>
                  <a:lnTo>
                    <a:pt x="19322" y="273741"/>
                  </a:lnTo>
                  <a:lnTo>
                    <a:pt x="41764" y="309040"/>
                  </a:lnTo>
                  <a:lnTo>
                    <a:pt x="71205" y="338480"/>
                  </a:lnTo>
                  <a:lnTo>
                    <a:pt x="106503" y="360919"/>
                  </a:lnTo>
                  <a:lnTo>
                    <a:pt x="146517" y="375218"/>
                  </a:lnTo>
                  <a:lnTo>
                    <a:pt x="190106" y="380238"/>
                  </a:lnTo>
                  <a:lnTo>
                    <a:pt x="233700" y="375218"/>
                  </a:lnTo>
                  <a:lnTo>
                    <a:pt x="273717" y="360919"/>
                  </a:lnTo>
                  <a:lnTo>
                    <a:pt x="309017" y="338480"/>
                  </a:lnTo>
                  <a:lnTo>
                    <a:pt x="338459" y="309040"/>
                  </a:lnTo>
                  <a:lnTo>
                    <a:pt x="360902" y="273741"/>
                  </a:lnTo>
                  <a:lnTo>
                    <a:pt x="375204" y="233720"/>
                  </a:lnTo>
                  <a:lnTo>
                    <a:pt x="380225" y="190119"/>
                  </a:lnTo>
                  <a:lnTo>
                    <a:pt x="375204" y="146517"/>
                  </a:lnTo>
                  <a:lnTo>
                    <a:pt x="360902" y="106496"/>
                  </a:lnTo>
                  <a:lnTo>
                    <a:pt x="338459" y="71197"/>
                  </a:lnTo>
                  <a:lnTo>
                    <a:pt x="309017" y="41757"/>
                  </a:lnTo>
                  <a:lnTo>
                    <a:pt x="273717" y="19318"/>
                  </a:lnTo>
                  <a:lnTo>
                    <a:pt x="233700" y="5019"/>
                  </a:lnTo>
                  <a:lnTo>
                    <a:pt x="190106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006" y="3642613"/>
              <a:ext cx="117106" cy="11709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67600" y="3511041"/>
              <a:ext cx="10803255" cy="377825"/>
            </a:xfrm>
            <a:custGeom>
              <a:avLst/>
              <a:gdLst/>
              <a:ahLst/>
              <a:cxnLst/>
              <a:rect l="l" t="t" r="r" b="b"/>
              <a:pathLst>
                <a:path w="10803255" h="377825">
                  <a:moveTo>
                    <a:pt x="10739970" y="0"/>
                  </a:moveTo>
                  <a:lnTo>
                    <a:pt x="62979" y="0"/>
                  </a:lnTo>
                  <a:lnTo>
                    <a:pt x="38463" y="4949"/>
                  </a:lnTo>
                  <a:lnTo>
                    <a:pt x="18445" y="18446"/>
                  </a:lnTo>
                  <a:lnTo>
                    <a:pt x="4948" y="38469"/>
                  </a:lnTo>
                  <a:lnTo>
                    <a:pt x="0" y="62992"/>
                  </a:lnTo>
                  <a:lnTo>
                    <a:pt x="0" y="314833"/>
                  </a:lnTo>
                  <a:lnTo>
                    <a:pt x="4948" y="339355"/>
                  </a:lnTo>
                  <a:lnTo>
                    <a:pt x="18445" y="359378"/>
                  </a:lnTo>
                  <a:lnTo>
                    <a:pt x="38463" y="372875"/>
                  </a:lnTo>
                  <a:lnTo>
                    <a:pt x="62979" y="377825"/>
                  </a:lnTo>
                  <a:lnTo>
                    <a:pt x="10739970" y="377825"/>
                  </a:lnTo>
                  <a:lnTo>
                    <a:pt x="10764493" y="372875"/>
                  </a:lnTo>
                  <a:lnTo>
                    <a:pt x="10784516" y="359378"/>
                  </a:lnTo>
                  <a:lnTo>
                    <a:pt x="10798013" y="339355"/>
                  </a:lnTo>
                  <a:lnTo>
                    <a:pt x="10802962" y="314833"/>
                  </a:lnTo>
                  <a:lnTo>
                    <a:pt x="10802962" y="62992"/>
                  </a:lnTo>
                  <a:lnTo>
                    <a:pt x="10798013" y="38469"/>
                  </a:lnTo>
                  <a:lnTo>
                    <a:pt x="10784516" y="18446"/>
                  </a:lnTo>
                  <a:lnTo>
                    <a:pt x="10764493" y="4949"/>
                  </a:lnTo>
                  <a:lnTo>
                    <a:pt x="10739970" y="0"/>
                  </a:lnTo>
                  <a:close/>
                </a:path>
              </a:pathLst>
            </a:custGeom>
            <a:solidFill>
              <a:srgbClr val="4B6794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65047" y="3540379"/>
            <a:ext cx="6028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Увеличены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лимиты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применения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ставок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6696" y="3297935"/>
            <a:ext cx="3450336" cy="255727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137919" y="4044746"/>
            <a:ext cx="3029585" cy="9404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В</a:t>
            </a:r>
            <a:r>
              <a:rPr sz="1400" i="1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2026</a:t>
            </a:r>
            <a:r>
              <a:rPr sz="1400" i="1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году с</a:t>
            </a:r>
            <a:r>
              <a:rPr sz="1400" i="1" spc="-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учетом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Коэффициента</a:t>
            </a:r>
            <a:r>
              <a:rPr sz="1400" i="1" spc="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дефлятора</a:t>
            </a:r>
            <a:r>
              <a:rPr sz="1400" i="1" spc="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на</a:t>
            </a:r>
            <a:r>
              <a:rPr sz="1400" i="1" spc="-6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2026</a:t>
            </a:r>
            <a:r>
              <a:rPr sz="1400" i="1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b="1" i="1" spc="-10" dirty="0">
                <a:solidFill>
                  <a:srgbClr val="F6522C"/>
                </a:solidFill>
                <a:latin typeface="Arial Narrow"/>
                <a:cs typeface="Arial Narrow"/>
              </a:rPr>
              <a:t>(</a:t>
            </a:r>
            <a:r>
              <a:rPr sz="1400" b="1" i="1" spc="-10" dirty="0">
                <a:solidFill>
                  <a:srgbClr val="F6522C"/>
                </a:solidFill>
                <a:latin typeface="Arial"/>
                <a:cs typeface="Arial"/>
              </a:rPr>
              <a:t>1,09)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(Приказ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Минэкономразвития</a:t>
            </a:r>
            <a:r>
              <a:rPr sz="1400" i="1" spc="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России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от</a:t>
            </a:r>
            <a:r>
              <a:rPr sz="1400" i="1" spc="-2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20" dirty="0">
                <a:solidFill>
                  <a:srgbClr val="00238A"/>
                </a:solidFill>
                <a:latin typeface="Arial Narrow"/>
                <a:cs typeface="Arial Narrow"/>
              </a:rPr>
              <a:t>06.11.2025</a:t>
            </a:r>
            <a:r>
              <a:rPr sz="1400" i="1" spc="7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N</a:t>
            </a:r>
            <a:r>
              <a:rPr sz="1400" i="1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20" dirty="0">
                <a:solidFill>
                  <a:srgbClr val="00238A"/>
                </a:solidFill>
                <a:latin typeface="Arial Narrow"/>
                <a:cs typeface="Arial Narrow"/>
              </a:rPr>
              <a:t>734)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023359" y="4309871"/>
            <a:ext cx="5846445" cy="850900"/>
            <a:chOff x="4023359" y="4309871"/>
            <a:chExt cx="5846445" cy="85090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23359" y="4309871"/>
              <a:ext cx="2871216" cy="8473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08647" y="4309871"/>
              <a:ext cx="3160776" cy="85039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516628" y="3760543"/>
            <a:ext cx="2217420" cy="128333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94310" algn="ctr">
              <a:lnSpc>
                <a:spcPct val="100000"/>
              </a:lnSpc>
              <a:spcBef>
                <a:spcPts val="1155"/>
              </a:spcBef>
            </a:pPr>
            <a:r>
              <a:rPr sz="2400" b="1" spc="-25" dirty="0">
                <a:solidFill>
                  <a:srgbClr val="F6522C"/>
                </a:solidFill>
                <a:latin typeface="Arial Narrow"/>
                <a:cs typeface="Arial Narrow"/>
              </a:rPr>
              <a:t>5%</a:t>
            </a:r>
            <a:endParaRPr sz="2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от</a:t>
            </a:r>
            <a:r>
              <a:rPr sz="2000" b="1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20</a:t>
            </a:r>
            <a:r>
              <a:rPr sz="2000" b="1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до</a:t>
            </a:r>
            <a:r>
              <a:rPr sz="2000" b="1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272,5</a:t>
            </a:r>
            <a:r>
              <a:rPr sz="2000" b="1" spc="-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 Narrow"/>
                <a:cs typeface="Arial Narrow"/>
              </a:rPr>
              <a:t>млн</a:t>
            </a:r>
            <a:r>
              <a:rPr sz="1600" b="1" spc="-5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00238A"/>
                </a:solidFill>
                <a:latin typeface="Arial Narrow"/>
                <a:cs typeface="Arial Narrow"/>
              </a:rPr>
              <a:t>руб.</a:t>
            </a:r>
            <a:endParaRPr sz="1600">
              <a:latin typeface="Arial Narrow"/>
              <a:cs typeface="Arial Narrow"/>
            </a:endParaRPr>
          </a:p>
          <a:p>
            <a:pPr marL="43815" algn="ctr">
              <a:lnSpc>
                <a:spcPct val="100000"/>
              </a:lnSpc>
              <a:spcBef>
                <a:spcPts val="1019"/>
              </a:spcBef>
            </a:pPr>
            <a:r>
              <a:rPr sz="1400" b="1" i="1" dirty="0">
                <a:solidFill>
                  <a:srgbClr val="2A397A"/>
                </a:solidFill>
                <a:latin typeface="Arial"/>
                <a:cs typeface="Arial"/>
              </a:rPr>
              <a:t>(250</a:t>
            </a:r>
            <a:r>
              <a:rPr sz="1400" b="1" i="1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A397A"/>
                </a:solidFill>
                <a:latin typeface="Arial"/>
                <a:cs typeface="Arial"/>
              </a:rPr>
              <a:t>*</a:t>
            </a:r>
            <a:r>
              <a:rPr sz="1400" b="1" i="1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2A397A"/>
                </a:solidFill>
                <a:latin typeface="Arial"/>
                <a:cs typeface="Arial"/>
              </a:rPr>
              <a:t>1,09)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03440" y="3771218"/>
            <a:ext cx="2508885" cy="132016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167765">
              <a:lnSpc>
                <a:spcPct val="100000"/>
              </a:lnSpc>
              <a:spcBef>
                <a:spcPts val="1115"/>
              </a:spcBef>
            </a:pPr>
            <a:r>
              <a:rPr sz="2400" b="1" spc="-25" dirty="0">
                <a:solidFill>
                  <a:srgbClr val="F6522C"/>
                </a:solidFill>
                <a:latin typeface="Arial Narrow"/>
                <a:cs typeface="Arial Narrow"/>
              </a:rPr>
              <a:t>7%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от</a:t>
            </a:r>
            <a:r>
              <a:rPr sz="2000" b="1" spc="-2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272,5</a:t>
            </a:r>
            <a:r>
              <a:rPr sz="2000" b="1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до</a:t>
            </a:r>
            <a:r>
              <a:rPr sz="2000" b="1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490,5</a:t>
            </a:r>
            <a:r>
              <a:rPr sz="2000" b="1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 Narrow"/>
                <a:cs typeface="Arial Narrow"/>
              </a:rPr>
              <a:t>млн</a:t>
            </a:r>
            <a:r>
              <a:rPr sz="1600" b="1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00238A"/>
                </a:solidFill>
                <a:latin typeface="Arial Narrow"/>
                <a:cs typeface="Arial Narrow"/>
              </a:rPr>
              <a:t>руб.</a:t>
            </a:r>
            <a:endParaRPr sz="1600">
              <a:latin typeface="Arial Narrow"/>
              <a:cs typeface="Arial Narrow"/>
            </a:endParaRPr>
          </a:p>
          <a:p>
            <a:pPr marL="1189355">
              <a:lnSpc>
                <a:spcPct val="100000"/>
              </a:lnSpc>
              <a:spcBef>
                <a:spcPts val="1380"/>
              </a:spcBef>
            </a:pPr>
            <a:r>
              <a:rPr sz="1400" b="1" i="1" dirty="0">
                <a:solidFill>
                  <a:srgbClr val="2A397A"/>
                </a:solidFill>
                <a:latin typeface="Arial"/>
                <a:cs typeface="Arial"/>
              </a:rPr>
              <a:t>(450</a:t>
            </a:r>
            <a:r>
              <a:rPr sz="1400" b="1" i="1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A397A"/>
                </a:solidFill>
                <a:latin typeface="Arial"/>
                <a:cs typeface="Arial"/>
              </a:rPr>
              <a:t>*</a:t>
            </a:r>
            <a:r>
              <a:rPr sz="1400" b="1" i="1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rgbClr val="2A397A"/>
                </a:solidFill>
                <a:latin typeface="Arial"/>
                <a:cs typeface="Arial"/>
              </a:rPr>
              <a:t>1,09)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25933" y="768095"/>
            <a:ext cx="320040" cy="308610"/>
            <a:chOff x="125933" y="768095"/>
            <a:chExt cx="320040" cy="308610"/>
          </a:xfrm>
        </p:grpSpPr>
        <p:sp>
          <p:nvSpPr>
            <p:cNvPr id="32" name="object 32"/>
            <p:cNvSpPr/>
            <p:nvPr/>
          </p:nvSpPr>
          <p:spPr>
            <a:xfrm>
              <a:off x="132283" y="774445"/>
              <a:ext cx="307340" cy="295910"/>
            </a:xfrm>
            <a:custGeom>
              <a:avLst/>
              <a:gdLst/>
              <a:ahLst/>
              <a:cxnLst/>
              <a:rect l="l" t="t" r="r" b="b"/>
              <a:pathLst>
                <a:path w="307340" h="295909">
                  <a:moveTo>
                    <a:pt x="153479" y="0"/>
                  </a:moveTo>
                  <a:lnTo>
                    <a:pt x="104964" y="7534"/>
                  </a:lnTo>
                  <a:lnTo>
                    <a:pt x="62832" y="28517"/>
                  </a:lnTo>
                  <a:lnTo>
                    <a:pt x="29610" y="60514"/>
                  </a:lnTo>
                  <a:lnTo>
                    <a:pt x="7823" y="101096"/>
                  </a:lnTo>
                  <a:lnTo>
                    <a:pt x="0" y="147827"/>
                  </a:lnTo>
                  <a:lnTo>
                    <a:pt x="7823" y="194497"/>
                  </a:lnTo>
                  <a:lnTo>
                    <a:pt x="29610" y="235041"/>
                  </a:lnTo>
                  <a:lnTo>
                    <a:pt x="62832" y="267020"/>
                  </a:lnTo>
                  <a:lnTo>
                    <a:pt x="104964" y="287995"/>
                  </a:lnTo>
                  <a:lnTo>
                    <a:pt x="153479" y="295528"/>
                  </a:lnTo>
                  <a:lnTo>
                    <a:pt x="202000" y="287995"/>
                  </a:lnTo>
                  <a:lnTo>
                    <a:pt x="215695" y="281177"/>
                  </a:lnTo>
                  <a:lnTo>
                    <a:pt x="153479" y="281177"/>
                  </a:lnTo>
                  <a:lnTo>
                    <a:pt x="109756" y="274356"/>
                  </a:lnTo>
                  <a:lnTo>
                    <a:pt x="71720" y="255379"/>
                  </a:lnTo>
                  <a:lnTo>
                    <a:pt x="41687" y="226478"/>
                  </a:lnTo>
                  <a:lnTo>
                    <a:pt x="21970" y="189884"/>
                  </a:lnTo>
                  <a:lnTo>
                    <a:pt x="14884" y="147827"/>
                  </a:lnTo>
                  <a:lnTo>
                    <a:pt x="21970" y="105709"/>
                  </a:lnTo>
                  <a:lnTo>
                    <a:pt x="41687" y="69077"/>
                  </a:lnTo>
                  <a:lnTo>
                    <a:pt x="71720" y="40157"/>
                  </a:lnTo>
                  <a:lnTo>
                    <a:pt x="109756" y="21173"/>
                  </a:lnTo>
                  <a:lnTo>
                    <a:pt x="153479" y="14350"/>
                  </a:lnTo>
                  <a:lnTo>
                    <a:pt x="215688" y="14350"/>
                  </a:lnTo>
                  <a:lnTo>
                    <a:pt x="202000" y="7534"/>
                  </a:lnTo>
                  <a:lnTo>
                    <a:pt x="153479" y="0"/>
                  </a:lnTo>
                  <a:close/>
                </a:path>
                <a:path w="307340" h="295909">
                  <a:moveTo>
                    <a:pt x="215688" y="14350"/>
                  </a:moveTo>
                  <a:lnTo>
                    <a:pt x="153479" y="14350"/>
                  </a:lnTo>
                  <a:lnTo>
                    <a:pt x="197209" y="21173"/>
                  </a:lnTo>
                  <a:lnTo>
                    <a:pt x="235248" y="40157"/>
                  </a:lnTo>
                  <a:lnTo>
                    <a:pt x="265283" y="69077"/>
                  </a:lnTo>
                  <a:lnTo>
                    <a:pt x="285000" y="105709"/>
                  </a:lnTo>
                  <a:lnTo>
                    <a:pt x="292087" y="147827"/>
                  </a:lnTo>
                  <a:lnTo>
                    <a:pt x="285000" y="189884"/>
                  </a:lnTo>
                  <a:lnTo>
                    <a:pt x="265283" y="226478"/>
                  </a:lnTo>
                  <a:lnTo>
                    <a:pt x="235248" y="255379"/>
                  </a:lnTo>
                  <a:lnTo>
                    <a:pt x="197209" y="274356"/>
                  </a:lnTo>
                  <a:lnTo>
                    <a:pt x="153479" y="281177"/>
                  </a:lnTo>
                  <a:lnTo>
                    <a:pt x="215695" y="281177"/>
                  </a:lnTo>
                  <a:lnTo>
                    <a:pt x="244135" y="267020"/>
                  </a:lnTo>
                  <a:lnTo>
                    <a:pt x="277360" y="235041"/>
                  </a:lnTo>
                  <a:lnTo>
                    <a:pt x="299147" y="194497"/>
                  </a:lnTo>
                  <a:lnTo>
                    <a:pt x="306971" y="147827"/>
                  </a:lnTo>
                  <a:lnTo>
                    <a:pt x="299147" y="101096"/>
                  </a:lnTo>
                  <a:lnTo>
                    <a:pt x="277360" y="60514"/>
                  </a:lnTo>
                  <a:lnTo>
                    <a:pt x="244135" y="28517"/>
                  </a:lnTo>
                  <a:lnTo>
                    <a:pt x="215688" y="14350"/>
                  </a:lnTo>
                  <a:close/>
                </a:path>
                <a:path w="307340" h="295909">
                  <a:moveTo>
                    <a:pt x="225018" y="151764"/>
                  </a:moveTo>
                  <a:lnTo>
                    <a:pt x="75685" y="151764"/>
                  </a:lnTo>
                  <a:lnTo>
                    <a:pt x="78752" y="154686"/>
                  </a:lnTo>
                  <a:lnTo>
                    <a:pt x="200507" y="154686"/>
                  </a:lnTo>
                  <a:lnTo>
                    <a:pt x="157911" y="195706"/>
                  </a:lnTo>
                  <a:lnTo>
                    <a:pt x="155079" y="198500"/>
                  </a:lnTo>
                  <a:lnTo>
                    <a:pt x="155079" y="203073"/>
                  </a:lnTo>
                  <a:lnTo>
                    <a:pt x="157911" y="205866"/>
                  </a:lnTo>
                  <a:lnTo>
                    <a:pt x="160743" y="208533"/>
                  </a:lnTo>
                  <a:lnTo>
                    <a:pt x="165531" y="208533"/>
                  </a:lnTo>
                  <a:lnTo>
                    <a:pt x="224205" y="153288"/>
                  </a:lnTo>
                  <a:lnTo>
                    <a:pt x="224205" y="152907"/>
                  </a:lnTo>
                  <a:lnTo>
                    <a:pt x="224612" y="152526"/>
                  </a:lnTo>
                  <a:lnTo>
                    <a:pt x="225018" y="152526"/>
                  </a:lnTo>
                  <a:lnTo>
                    <a:pt x="225018" y="151764"/>
                  </a:lnTo>
                  <a:close/>
                </a:path>
                <a:path w="307340" h="295909">
                  <a:moveTo>
                    <a:pt x="165950" y="87502"/>
                  </a:moveTo>
                  <a:lnTo>
                    <a:pt x="161150" y="87502"/>
                  </a:lnTo>
                  <a:lnTo>
                    <a:pt x="155498" y="92837"/>
                  </a:lnTo>
                  <a:lnTo>
                    <a:pt x="155498" y="97536"/>
                  </a:lnTo>
                  <a:lnTo>
                    <a:pt x="158699" y="100583"/>
                  </a:lnTo>
                  <a:lnTo>
                    <a:pt x="200469" y="140842"/>
                  </a:lnTo>
                  <a:lnTo>
                    <a:pt x="78752" y="140842"/>
                  </a:lnTo>
                  <a:lnTo>
                    <a:pt x="75552" y="143890"/>
                  </a:lnTo>
                  <a:lnTo>
                    <a:pt x="75552" y="151764"/>
                  </a:lnTo>
                  <a:lnTo>
                    <a:pt x="225425" y="151764"/>
                  </a:lnTo>
                  <a:lnTo>
                    <a:pt x="225425" y="151383"/>
                  </a:lnTo>
                  <a:lnTo>
                    <a:pt x="225831" y="151002"/>
                  </a:lnTo>
                  <a:lnTo>
                    <a:pt x="225831" y="145923"/>
                  </a:lnTo>
                  <a:lnTo>
                    <a:pt x="225425" y="145541"/>
                  </a:lnTo>
                  <a:lnTo>
                    <a:pt x="225425" y="144652"/>
                  </a:lnTo>
                  <a:lnTo>
                    <a:pt x="225018" y="144652"/>
                  </a:lnTo>
                  <a:lnTo>
                    <a:pt x="225018" y="144271"/>
                  </a:lnTo>
                  <a:lnTo>
                    <a:pt x="224612" y="143890"/>
                  </a:lnTo>
                  <a:lnTo>
                    <a:pt x="224612" y="143509"/>
                  </a:lnTo>
                  <a:lnTo>
                    <a:pt x="223786" y="142748"/>
                  </a:lnTo>
                  <a:lnTo>
                    <a:pt x="165950" y="87502"/>
                  </a:lnTo>
                  <a:close/>
                </a:path>
              </a:pathLst>
            </a:custGeom>
            <a:solidFill>
              <a:srgbClr val="F65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2283" y="774445"/>
              <a:ext cx="307340" cy="295910"/>
            </a:xfrm>
            <a:custGeom>
              <a:avLst/>
              <a:gdLst/>
              <a:ahLst/>
              <a:cxnLst/>
              <a:rect l="l" t="t" r="r" b="b"/>
              <a:pathLst>
                <a:path w="307340" h="295909">
                  <a:moveTo>
                    <a:pt x="0" y="147827"/>
                  </a:moveTo>
                  <a:lnTo>
                    <a:pt x="7823" y="194497"/>
                  </a:lnTo>
                  <a:lnTo>
                    <a:pt x="29610" y="235041"/>
                  </a:lnTo>
                  <a:lnTo>
                    <a:pt x="62832" y="267020"/>
                  </a:lnTo>
                  <a:lnTo>
                    <a:pt x="104964" y="287995"/>
                  </a:lnTo>
                  <a:lnTo>
                    <a:pt x="153479" y="295528"/>
                  </a:lnTo>
                  <a:lnTo>
                    <a:pt x="202000" y="287995"/>
                  </a:lnTo>
                  <a:lnTo>
                    <a:pt x="244135" y="267020"/>
                  </a:lnTo>
                  <a:lnTo>
                    <a:pt x="277360" y="235041"/>
                  </a:lnTo>
                  <a:lnTo>
                    <a:pt x="299147" y="194497"/>
                  </a:lnTo>
                  <a:lnTo>
                    <a:pt x="306971" y="147827"/>
                  </a:lnTo>
                  <a:lnTo>
                    <a:pt x="299147" y="101096"/>
                  </a:lnTo>
                  <a:lnTo>
                    <a:pt x="277360" y="60514"/>
                  </a:lnTo>
                  <a:lnTo>
                    <a:pt x="244135" y="28517"/>
                  </a:lnTo>
                  <a:lnTo>
                    <a:pt x="202000" y="7534"/>
                  </a:lnTo>
                  <a:lnTo>
                    <a:pt x="153479" y="0"/>
                  </a:lnTo>
                  <a:lnTo>
                    <a:pt x="104964" y="7534"/>
                  </a:lnTo>
                  <a:lnTo>
                    <a:pt x="62832" y="28517"/>
                  </a:lnTo>
                  <a:lnTo>
                    <a:pt x="29610" y="60514"/>
                  </a:lnTo>
                  <a:lnTo>
                    <a:pt x="7823" y="101096"/>
                  </a:lnTo>
                  <a:lnTo>
                    <a:pt x="0" y="147827"/>
                  </a:lnTo>
                  <a:close/>
                </a:path>
                <a:path w="307340" h="295909">
                  <a:moveTo>
                    <a:pt x="292087" y="147827"/>
                  </a:moveTo>
                  <a:lnTo>
                    <a:pt x="285000" y="189884"/>
                  </a:lnTo>
                  <a:lnTo>
                    <a:pt x="265283" y="226478"/>
                  </a:lnTo>
                  <a:lnTo>
                    <a:pt x="235248" y="255379"/>
                  </a:lnTo>
                  <a:lnTo>
                    <a:pt x="197209" y="274356"/>
                  </a:lnTo>
                  <a:lnTo>
                    <a:pt x="153479" y="281177"/>
                  </a:lnTo>
                  <a:lnTo>
                    <a:pt x="109756" y="274356"/>
                  </a:lnTo>
                  <a:lnTo>
                    <a:pt x="71720" y="255379"/>
                  </a:lnTo>
                  <a:lnTo>
                    <a:pt x="41687" y="226478"/>
                  </a:lnTo>
                  <a:lnTo>
                    <a:pt x="21970" y="189884"/>
                  </a:lnTo>
                  <a:lnTo>
                    <a:pt x="14884" y="147827"/>
                  </a:lnTo>
                  <a:lnTo>
                    <a:pt x="21970" y="105709"/>
                  </a:lnTo>
                  <a:lnTo>
                    <a:pt x="41687" y="69077"/>
                  </a:lnTo>
                  <a:lnTo>
                    <a:pt x="71720" y="40157"/>
                  </a:lnTo>
                  <a:lnTo>
                    <a:pt x="109756" y="21173"/>
                  </a:lnTo>
                  <a:lnTo>
                    <a:pt x="153479" y="14350"/>
                  </a:lnTo>
                  <a:lnTo>
                    <a:pt x="197209" y="21173"/>
                  </a:lnTo>
                  <a:lnTo>
                    <a:pt x="235248" y="40157"/>
                  </a:lnTo>
                  <a:lnTo>
                    <a:pt x="265283" y="69077"/>
                  </a:lnTo>
                  <a:lnTo>
                    <a:pt x="285000" y="105709"/>
                  </a:lnTo>
                  <a:lnTo>
                    <a:pt x="292087" y="147827"/>
                  </a:lnTo>
                  <a:close/>
                </a:path>
              </a:pathLst>
            </a:custGeom>
            <a:ln w="12700">
              <a:solidFill>
                <a:srgbClr val="F652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485" y="855598"/>
              <a:ext cx="162979" cy="13373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62457" y="676783"/>
            <a:ext cx="10709275" cy="143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Федеральный</a:t>
            </a:r>
            <a:r>
              <a:rPr sz="1800" b="1" i="1" spc="-5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закон</a:t>
            </a:r>
            <a:r>
              <a:rPr sz="1800" b="1" i="1" spc="-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№</a:t>
            </a:r>
            <a:r>
              <a:rPr sz="1800" b="1" i="1" spc="-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425-ФЗ</a:t>
            </a:r>
            <a:r>
              <a:rPr sz="1800" b="1" i="1" spc="-5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от</a:t>
            </a:r>
            <a:r>
              <a:rPr sz="1800" b="1" i="1" spc="-1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6522C"/>
                </a:solidFill>
                <a:latin typeface="Arial"/>
                <a:cs typeface="Arial"/>
              </a:rPr>
              <a:t>28.11.2025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«О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внесении</a:t>
            </a:r>
            <a:r>
              <a:rPr sz="1600" b="1" spc="-4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изменений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в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части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первую</a:t>
            </a:r>
            <a:r>
              <a:rPr sz="1600" b="1" spc="1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вторую</a:t>
            </a:r>
            <a:r>
              <a:rPr sz="1600" b="1" spc="5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НК</a:t>
            </a:r>
            <a:r>
              <a:rPr sz="1600" b="1" spc="-6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РФ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отдельные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законодательные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акты</a:t>
            </a:r>
            <a:r>
              <a:rPr sz="1600" b="1" spc="-3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РФ»</a:t>
            </a:r>
            <a:endParaRPr sz="160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450"/>
              </a:spcBef>
            </a:pP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Дата</a:t>
            </a:r>
            <a:r>
              <a:rPr sz="1200" i="1" spc="-10" dirty="0">
                <a:solidFill>
                  <a:srgbClr val="586A85"/>
                </a:solidFill>
                <a:latin typeface="Arial"/>
                <a:cs typeface="Arial"/>
              </a:rPr>
              <a:t> вступления</a:t>
            </a:r>
            <a:r>
              <a:rPr sz="1200" i="1" spc="-7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в</a:t>
            </a:r>
            <a:r>
              <a:rPr sz="1200" i="1" spc="1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силу</a:t>
            </a:r>
            <a:r>
              <a:rPr sz="1200" i="1" spc="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–</a:t>
            </a:r>
            <a:r>
              <a:rPr sz="1200" i="1" spc="-3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586A85"/>
                </a:solidFill>
                <a:latin typeface="Arial"/>
                <a:cs typeface="Arial"/>
              </a:rPr>
              <a:t>01.01.2026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200">
              <a:latin typeface="Arial"/>
              <a:cs typeface="Arial"/>
            </a:endParaRPr>
          </a:p>
          <a:p>
            <a:pPr marL="6146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Снижение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предельного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дохода,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котором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НП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УСН,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становится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плательщиком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НДС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556892" y="2312542"/>
            <a:ext cx="9107805" cy="616585"/>
            <a:chOff x="1556892" y="2312542"/>
            <a:chExt cx="9107805" cy="616585"/>
          </a:xfrm>
        </p:grpSpPr>
        <p:sp>
          <p:nvSpPr>
            <p:cNvPr id="37" name="object 37"/>
            <p:cNvSpPr/>
            <p:nvPr/>
          </p:nvSpPr>
          <p:spPr>
            <a:xfrm>
              <a:off x="1556892" y="2615041"/>
              <a:ext cx="9107805" cy="257175"/>
            </a:xfrm>
            <a:custGeom>
              <a:avLst/>
              <a:gdLst/>
              <a:ahLst/>
              <a:cxnLst/>
              <a:rect l="l" t="t" r="r" b="b"/>
              <a:pathLst>
                <a:path w="9107805" h="257175">
                  <a:moveTo>
                    <a:pt x="9036558" y="103774"/>
                  </a:moveTo>
                  <a:lnTo>
                    <a:pt x="8865108" y="203596"/>
                  </a:lnTo>
                  <a:lnTo>
                    <a:pt x="8856589" y="211173"/>
                  </a:lnTo>
                  <a:lnTo>
                    <a:pt x="8851820" y="221059"/>
                  </a:lnTo>
                  <a:lnTo>
                    <a:pt x="8851124" y="231993"/>
                  </a:lnTo>
                  <a:lnTo>
                    <a:pt x="8854821" y="242712"/>
                  </a:lnTo>
                  <a:lnTo>
                    <a:pt x="8862323" y="251231"/>
                  </a:lnTo>
                  <a:lnTo>
                    <a:pt x="8872172" y="256000"/>
                  </a:lnTo>
                  <a:lnTo>
                    <a:pt x="8883092" y="256696"/>
                  </a:lnTo>
                  <a:lnTo>
                    <a:pt x="8893810" y="252999"/>
                  </a:lnTo>
                  <a:lnTo>
                    <a:pt x="9058575" y="157114"/>
                  </a:lnTo>
                  <a:lnTo>
                    <a:pt x="9051036" y="157114"/>
                  </a:lnTo>
                  <a:lnTo>
                    <a:pt x="9051044" y="153177"/>
                  </a:lnTo>
                  <a:lnTo>
                    <a:pt x="9036558" y="153177"/>
                  </a:lnTo>
                  <a:lnTo>
                    <a:pt x="8994432" y="128539"/>
                  </a:lnTo>
                  <a:lnTo>
                    <a:pt x="9036558" y="128539"/>
                  </a:lnTo>
                  <a:lnTo>
                    <a:pt x="9036558" y="103774"/>
                  </a:lnTo>
                  <a:close/>
                </a:path>
                <a:path w="9107805" h="257175">
                  <a:moveTo>
                    <a:pt x="126" y="92344"/>
                  </a:moveTo>
                  <a:lnTo>
                    <a:pt x="0" y="149494"/>
                  </a:lnTo>
                  <a:lnTo>
                    <a:pt x="9051035" y="157114"/>
                  </a:lnTo>
                  <a:lnTo>
                    <a:pt x="8944943" y="157114"/>
                  </a:lnTo>
                  <a:lnTo>
                    <a:pt x="8994022" y="128539"/>
                  </a:lnTo>
                  <a:lnTo>
                    <a:pt x="8994432" y="128539"/>
                  </a:lnTo>
                  <a:lnTo>
                    <a:pt x="8945576" y="99964"/>
                  </a:lnTo>
                  <a:lnTo>
                    <a:pt x="9051162" y="99964"/>
                  </a:lnTo>
                  <a:lnTo>
                    <a:pt x="126" y="92344"/>
                  </a:lnTo>
                  <a:close/>
                </a:path>
                <a:path w="9107805" h="257175">
                  <a:moveTo>
                    <a:pt x="9058783" y="99964"/>
                  </a:moveTo>
                  <a:lnTo>
                    <a:pt x="9051163" y="99964"/>
                  </a:lnTo>
                  <a:lnTo>
                    <a:pt x="9051036" y="157114"/>
                  </a:lnTo>
                  <a:lnTo>
                    <a:pt x="9058575" y="157114"/>
                  </a:lnTo>
                  <a:lnTo>
                    <a:pt x="9107678" y="128539"/>
                  </a:lnTo>
                  <a:lnTo>
                    <a:pt x="9058783" y="99964"/>
                  </a:lnTo>
                  <a:close/>
                </a:path>
                <a:path w="9107805" h="257175">
                  <a:moveTo>
                    <a:pt x="9036558" y="128539"/>
                  </a:moveTo>
                  <a:lnTo>
                    <a:pt x="8994432" y="128539"/>
                  </a:lnTo>
                  <a:lnTo>
                    <a:pt x="9036558" y="153177"/>
                  </a:lnTo>
                  <a:lnTo>
                    <a:pt x="9036558" y="128539"/>
                  </a:lnTo>
                  <a:close/>
                </a:path>
                <a:path w="9107805" h="257175">
                  <a:moveTo>
                    <a:pt x="9051154" y="103774"/>
                  </a:moveTo>
                  <a:lnTo>
                    <a:pt x="9036558" y="103774"/>
                  </a:lnTo>
                  <a:lnTo>
                    <a:pt x="9036558" y="153177"/>
                  </a:lnTo>
                  <a:lnTo>
                    <a:pt x="9051044" y="153177"/>
                  </a:lnTo>
                  <a:lnTo>
                    <a:pt x="9051154" y="103774"/>
                  </a:lnTo>
                  <a:close/>
                </a:path>
                <a:path w="9107805" h="257175">
                  <a:moveTo>
                    <a:pt x="8883344" y="0"/>
                  </a:moveTo>
                  <a:lnTo>
                    <a:pt x="8872410" y="682"/>
                  </a:lnTo>
                  <a:lnTo>
                    <a:pt x="8862524" y="5413"/>
                  </a:lnTo>
                  <a:lnTo>
                    <a:pt x="8854948" y="13858"/>
                  </a:lnTo>
                  <a:lnTo>
                    <a:pt x="8851251" y="24632"/>
                  </a:lnTo>
                  <a:lnTo>
                    <a:pt x="8851947" y="35560"/>
                  </a:lnTo>
                  <a:lnTo>
                    <a:pt x="8856716" y="45416"/>
                  </a:lnTo>
                  <a:lnTo>
                    <a:pt x="8865235" y="52974"/>
                  </a:lnTo>
                  <a:lnTo>
                    <a:pt x="8994432" y="128539"/>
                  </a:lnTo>
                  <a:lnTo>
                    <a:pt x="8994022" y="128539"/>
                  </a:lnTo>
                  <a:lnTo>
                    <a:pt x="9036558" y="103774"/>
                  </a:lnTo>
                  <a:lnTo>
                    <a:pt x="9051154" y="103774"/>
                  </a:lnTo>
                  <a:lnTo>
                    <a:pt x="9051163" y="99964"/>
                  </a:lnTo>
                  <a:lnTo>
                    <a:pt x="9058783" y="99964"/>
                  </a:lnTo>
                  <a:lnTo>
                    <a:pt x="8894064" y="3698"/>
                  </a:lnTo>
                  <a:lnTo>
                    <a:pt x="8883344" y="0"/>
                  </a:lnTo>
                  <a:close/>
                </a:path>
              </a:pathLst>
            </a:custGeom>
            <a:solidFill>
              <a:srgbClr val="1F2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67679" y="2341117"/>
              <a:ext cx="3388360" cy="559435"/>
            </a:xfrm>
            <a:custGeom>
              <a:avLst/>
              <a:gdLst/>
              <a:ahLst/>
              <a:cxnLst/>
              <a:rect l="l" t="t" r="r" b="b"/>
              <a:pathLst>
                <a:path w="3388359" h="559435">
                  <a:moveTo>
                    <a:pt x="0" y="9525"/>
                  </a:moveTo>
                  <a:lnTo>
                    <a:pt x="0" y="559308"/>
                  </a:lnTo>
                </a:path>
                <a:path w="3388359" h="559435">
                  <a:moveTo>
                    <a:pt x="1677670" y="8509"/>
                  </a:moveTo>
                  <a:lnTo>
                    <a:pt x="1677670" y="558419"/>
                  </a:lnTo>
                </a:path>
                <a:path w="3388359" h="559435">
                  <a:moveTo>
                    <a:pt x="3388233" y="0"/>
                  </a:moveTo>
                  <a:lnTo>
                    <a:pt x="3388233" y="549783"/>
                  </a:lnTo>
                </a:path>
              </a:pathLst>
            </a:custGeom>
            <a:ln w="57150">
              <a:solidFill>
                <a:srgbClr val="1F2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192270" y="2210478"/>
            <a:ext cx="1022350" cy="99377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73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2025</a:t>
            </a:r>
            <a:r>
              <a:rPr sz="24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800" b="1" spc="-75" dirty="0">
                <a:solidFill>
                  <a:srgbClr val="7E8FA9"/>
                </a:solidFill>
                <a:latin typeface="Arial"/>
                <a:cs typeface="Arial"/>
              </a:rPr>
              <a:t>60</a:t>
            </a:r>
            <a:r>
              <a:rPr sz="1050" b="1" spc="-75" dirty="0">
                <a:solidFill>
                  <a:srgbClr val="7E8FA9"/>
                </a:solidFill>
                <a:latin typeface="Arial"/>
                <a:cs typeface="Arial"/>
              </a:rPr>
              <a:t>МЛН</a:t>
            </a:r>
            <a:r>
              <a:rPr sz="1050" b="1" spc="-5" dirty="0">
                <a:solidFill>
                  <a:srgbClr val="7E8FA9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7E8FA9"/>
                </a:solidFill>
                <a:latin typeface="Arial"/>
                <a:cs typeface="Arial"/>
              </a:rPr>
              <a:t>РУБ.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75146" y="2192681"/>
            <a:ext cx="1039494" cy="10115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2026</a:t>
            </a:r>
            <a:r>
              <a:rPr sz="2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endParaRPr sz="140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  <a:spcBef>
                <a:spcPts val="819"/>
              </a:spcBef>
            </a:pPr>
            <a:r>
              <a:rPr sz="2800" b="1" spc="-75" dirty="0">
                <a:solidFill>
                  <a:srgbClr val="F6522C"/>
                </a:solidFill>
                <a:latin typeface="Arial"/>
                <a:cs typeface="Arial"/>
              </a:rPr>
              <a:t>20</a:t>
            </a:r>
            <a:r>
              <a:rPr sz="1050" b="1" spc="-75" dirty="0">
                <a:solidFill>
                  <a:srgbClr val="F6522C"/>
                </a:solidFill>
                <a:latin typeface="Arial"/>
                <a:cs typeface="Arial"/>
              </a:rPr>
              <a:t>МЛН</a:t>
            </a:r>
            <a:r>
              <a:rPr sz="1050" b="1" spc="-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F6522C"/>
                </a:solidFill>
                <a:latin typeface="Arial"/>
                <a:cs typeface="Arial"/>
              </a:rPr>
              <a:t>РУБ.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93583" y="2199607"/>
            <a:ext cx="1022350" cy="100901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8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2027</a:t>
            </a:r>
            <a:r>
              <a:rPr sz="2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800" b="1" spc="-75" dirty="0">
                <a:solidFill>
                  <a:srgbClr val="006FC0"/>
                </a:solidFill>
                <a:latin typeface="Arial"/>
                <a:cs typeface="Arial"/>
              </a:rPr>
              <a:t>15</a:t>
            </a:r>
            <a:r>
              <a:rPr sz="1050" b="1" spc="-75" dirty="0">
                <a:solidFill>
                  <a:srgbClr val="006FC0"/>
                </a:solidFill>
                <a:latin typeface="Arial"/>
                <a:cs typeface="Arial"/>
              </a:rPr>
              <a:t>МЛН</a:t>
            </a:r>
            <a:r>
              <a:rPr sz="105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006FC0"/>
                </a:solidFill>
                <a:latin typeface="Arial"/>
                <a:cs typeface="Arial"/>
              </a:rPr>
              <a:t>РУБ.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12960" y="2187029"/>
            <a:ext cx="1062355" cy="104457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2028</a:t>
            </a:r>
            <a:r>
              <a:rPr sz="2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endParaRPr sz="140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965"/>
              </a:spcBef>
            </a:pPr>
            <a:r>
              <a:rPr sz="2800" b="1" spc="-75" dirty="0">
                <a:solidFill>
                  <a:srgbClr val="006FC0"/>
                </a:solidFill>
                <a:latin typeface="Arial"/>
                <a:cs typeface="Arial"/>
              </a:rPr>
              <a:t>10</a:t>
            </a:r>
            <a:r>
              <a:rPr sz="1050" b="1" spc="-75" dirty="0">
                <a:solidFill>
                  <a:srgbClr val="006FC0"/>
                </a:solidFill>
                <a:latin typeface="Arial"/>
                <a:cs typeface="Arial"/>
              </a:rPr>
              <a:t>МЛН</a:t>
            </a:r>
            <a:r>
              <a:rPr sz="105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006FC0"/>
                </a:solidFill>
                <a:latin typeface="Arial"/>
                <a:cs typeface="Arial"/>
              </a:rPr>
              <a:t>РУБ.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822191" y="2327655"/>
            <a:ext cx="0" cy="549910"/>
          </a:xfrm>
          <a:custGeom>
            <a:avLst/>
            <a:gdLst/>
            <a:ahLst/>
            <a:cxnLst/>
            <a:rect l="l" t="t" r="r" b="b"/>
            <a:pathLst>
              <a:path h="549910">
                <a:moveTo>
                  <a:pt x="0" y="0"/>
                </a:moveTo>
                <a:lnTo>
                  <a:pt x="0" y="549910"/>
                </a:lnTo>
              </a:path>
            </a:pathLst>
          </a:custGeom>
          <a:ln w="57150">
            <a:solidFill>
              <a:srgbClr val="1F2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742948" y="2357450"/>
            <a:ext cx="191325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6479C9"/>
                </a:solidFill>
                <a:latin typeface="Arial"/>
                <a:cs typeface="Arial"/>
              </a:rPr>
              <a:t>Освобождение</a:t>
            </a:r>
            <a:r>
              <a:rPr sz="1400" spc="-2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479C9"/>
                </a:solidFill>
                <a:latin typeface="Arial"/>
                <a:cs typeface="Arial"/>
              </a:rPr>
              <a:t>от</a:t>
            </a:r>
            <a:r>
              <a:rPr sz="1400" spc="-8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6479C9"/>
                </a:solidFill>
                <a:latin typeface="Arial"/>
                <a:cs typeface="Arial"/>
              </a:rPr>
              <a:t>НДС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938144" y="6588277"/>
            <a:ext cx="11048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ru-RU" sz="1200" spc="-50" dirty="0" smtClean="0">
                <a:solidFill>
                  <a:srgbClr val="2A397A"/>
                </a:solidFill>
                <a:latin typeface="Arial"/>
                <a:cs typeface="Arial"/>
              </a:rPr>
              <a:t>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71548" y="2830194"/>
            <a:ext cx="14465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п.1</a:t>
            </a:r>
            <a:r>
              <a:rPr sz="1400" b="1" spc="-5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6479C9"/>
                </a:solidFill>
                <a:latin typeface="Arial"/>
                <a:cs typeface="Arial"/>
              </a:rPr>
              <a:t>ст.145</a:t>
            </a:r>
            <a:r>
              <a:rPr sz="1400" b="1" spc="15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НК</a:t>
            </a:r>
            <a:r>
              <a:rPr sz="1400" b="1" spc="-6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6479C9"/>
                </a:solidFill>
                <a:latin typeface="Arial"/>
                <a:cs typeface="Arial"/>
              </a:rPr>
              <a:t>РФ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5933" y="1225296"/>
            <a:ext cx="320040" cy="308610"/>
            <a:chOff x="125933" y="1225296"/>
            <a:chExt cx="320040" cy="308610"/>
          </a:xfrm>
        </p:grpSpPr>
        <p:sp>
          <p:nvSpPr>
            <p:cNvPr id="4" name="object 4"/>
            <p:cNvSpPr/>
            <p:nvPr/>
          </p:nvSpPr>
          <p:spPr>
            <a:xfrm>
              <a:off x="132283" y="1231646"/>
              <a:ext cx="307340" cy="295910"/>
            </a:xfrm>
            <a:custGeom>
              <a:avLst/>
              <a:gdLst/>
              <a:ahLst/>
              <a:cxnLst/>
              <a:rect l="l" t="t" r="r" b="b"/>
              <a:pathLst>
                <a:path w="307340" h="295909">
                  <a:moveTo>
                    <a:pt x="153479" y="0"/>
                  </a:moveTo>
                  <a:lnTo>
                    <a:pt x="104964" y="7534"/>
                  </a:lnTo>
                  <a:lnTo>
                    <a:pt x="62832" y="28517"/>
                  </a:lnTo>
                  <a:lnTo>
                    <a:pt x="29610" y="60514"/>
                  </a:lnTo>
                  <a:lnTo>
                    <a:pt x="7823" y="101096"/>
                  </a:lnTo>
                  <a:lnTo>
                    <a:pt x="0" y="147827"/>
                  </a:lnTo>
                  <a:lnTo>
                    <a:pt x="7823" y="194497"/>
                  </a:lnTo>
                  <a:lnTo>
                    <a:pt x="29610" y="235041"/>
                  </a:lnTo>
                  <a:lnTo>
                    <a:pt x="62832" y="267020"/>
                  </a:lnTo>
                  <a:lnTo>
                    <a:pt x="104964" y="287995"/>
                  </a:lnTo>
                  <a:lnTo>
                    <a:pt x="153479" y="295528"/>
                  </a:lnTo>
                  <a:lnTo>
                    <a:pt x="202000" y="287995"/>
                  </a:lnTo>
                  <a:lnTo>
                    <a:pt x="215695" y="281177"/>
                  </a:lnTo>
                  <a:lnTo>
                    <a:pt x="153479" y="281177"/>
                  </a:lnTo>
                  <a:lnTo>
                    <a:pt x="109756" y="274356"/>
                  </a:lnTo>
                  <a:lnTo>
                    <a:pt x="71720" y="255379"/>
                  </a:lnTo>
                  <a:lnTo>
                    <a:pt x="41687" y="226478"/>
                  </a:lnTo>
                  <a:lnTo>
                    <a:pt x="21970" y="189884"/>
                  </a:lnTo>
                  <a:lnTo>
                    <a:pt x="14884" y="147827"/>
                  </a:lnTo>
                  <a:lnTo>
                    <a:pt x="21970" y="105709"/>
                  </a:lnTo>
                  <a:lnTo>
                    <a:pt x="41687" y="69077"/>
                  </a:lnTo>
                  <a:lnTo>
                    <a:pt x="71720" y="40157"/>
                  </a:lnTo>
                  <a:lnTo>
                    <a:pt x="109756" y="21173"/>
                  </a:lnTo>
                  <a:lnTo>
                    <a:pt x="153479" y="14350"/>
                  </a:lnTo>
                  <a:lnTo>
                    <a:pt x="215688" y="14350"/>
                  </a:lnTo>
                  <a:lnTo>
                    <a:pt x="202000" y="7534"/>
                  </a:lnTo>
                  <a:lnTo>
                    <a:pt x="153479" y="0"/>
                  </a:lnTo>
                  <a:close/>
                </a:path>
                <a:path w="307340" h="295909">
                  <a:moveTo>
                    <a:pt x="215688" y="14350"/>
                  </a:moveTo>
                  <a:lnTo>
                    <a:pt x="153479" y="14350"/>
                  </a:lnTo>
                  <a:lnTo>
                    <a:pt x="197209" y="21173"/>
                  </a:lnTo>
                  <a:lnTo>
                    <a:pt x="235248" y="40157"/>
                  </a:lnTo>
                  <a:lnTo>
                    <a:pt x="265283" y="69077"/>
                  </a:lnTo>
                  <a:lnTo>
                    <a:pt x="285000" y="105709"/>
                  </a:lnTo>
                  <a:lnTo>
                    <a:pt x="292087" y="147827"/>
                  </a:lnTo>
                  <a:lnTo>
                    <a:pt x="285000" y="189884"/>
                  </a:lnTo>
                  <a:lnTo>
                    <a:pt x="265283" y="226478"/>
                  </a:lnTo>
                  <a:lnTo>
                    <a:pt x="235248" y="255379"/>
                  </a:lnTo>
                  <a:lnTo>
                    <a:pt x="197209" y="274356"/>
                  </a:lnTo>
                  <a:lnTo>
                    <a:pt x="153479" y="281177"/>
                  </a:lnTo>
                  <a:lnTo>
                    <a:pt x="215695" y="281177"/>
                  </a:lnTo>
                  <a:lnTo>
                    <a:pt x="244135" y="267020"/>
                  </a:lnTo>
                  <a:lnTo>
                    <a:pt x="277360" y="235041"/>
                  </a:lnTo>
                  <a:lnTo>
                    <a:pt x="299147" y="194497"/>
                  </a:lnTo>
                  <a:lnTo>
                    <a:pt x="306971" y="147827"/>
                  </a:lnTo>
                  <a:lnTo>
                    <a:pt x="299147" y="101096"/>
                  </a:lnTo>
                  <a:lnTo>
                    <a:pt x="277360" y="60514"/>
                  </a:lnTo>
                  <a:lnTo>
                    <a:pt x="244135" y="28517"/>
                  </a:lnTo>
                  <a:lnTo>
                    <a:pt x="215688" y="14350"/>
                  </a:lnTo>
                  <a:close/>
                </a:path>
                <a:path w="307340" h="295909">
                  <a:moveTo>
                    <a:pt x="225018" y="151764"/>
                  </a:moveTo>
                  <a:lnTo>
                    <a:pt x="75685" y="151764"/>
                  </a:lnTo>
                  <a:lnTo>
                    <a:pt x="78752" y="154686"/>
                  </a:lnTo>
                  <a:lnTo>
                    <a:pt x="200507" y="154686"/>
                  </a:lnTo>
                  <a:lnTo>
                    <a:pt x="157911" y="195706"/>
                  </a:lnTo>
                  <a:lnTo>
                    <a:pt x="155079" y="198500"/>
                  </a:lnTo>
                  <a:lnTo>
                    <a:pt x="155079" y="203073"/>
                  </a:lnTo>
                  <a:lnTo>
                    <a:pt x="157911" y="205866"/>
                  </a:lnTo>
                  <a:lnTo>
                    <a:pt x="160743" y="208533"/>
                  </a:lnTo>
                  <a:lnTo>
                    <a:pt x="165531" y="208533"/>
                  </a:lnTo>
                  <a:lnTo>
                    <a:pt x="224205" y="153288"/>
                  </a:lnTo>
                  <a:lnTo>
                    <a:pt x="224205" y="152907"/>
                  </a:lnTo>
                  <a:lnTo>
                    <a:pt x="224612" y="152526"/>
                  </a:lnTo>
                  <a:lnTo>
                    <a:pt x="225018" y="152526"/>
                  </a:lnTo>
                  <a:lnTo>
                    <a:pt x="225018" y="151764"/>
                  </a:lnTo>
                  <a:close/>
                </a:path>
                <a:path w="307340" h="295909">
                  <a:moveTo>
                    <a:pt x="165950" y="87502"/>
                  </a:moveTo>
                  <a:lnTo>
                    <a:pt x="161150" y="87502"/>
                  </a:lnTo>
                  <a:lnTo>
                    <a:pt x="155498" y="92837"/>
                  </a:lnTo>
                  <a:lnTo>
                    <a:pt x="155498" y="97536"/>
                  </a:lnTo>
                  <a:lnTo>
                    <a:pt x="158699" y="100583"/>
                  </a:lnTo>
                  <a:lnTo>
                    <a:pt x="200469" y="140842"/>
                  </a:lnTo>
                  <a:lnTo>
                    <a:pt x="78752" y="140842"/>
                  </a:lnTo>
                  <a:lnTo>
                    <a:pt x="75552" y="143890"/>
                  </a:lnTo>
                  <a:lnTo>
                    <a:pt x="75552" y="151764"/>
                  </a:lnTo>
                  <a:lnTo>
                    <a:pt x="225425" y="151764"/>
                  </a:lnTo>
                  <a:lnTo>
                    <a:pt x="225425" y="151383"/>
                  </a:lnTo>
                  <a:lnTo>
                    <a:pt x="225831" y="151002"/>
                  </a:lnTo>
                  <a:lnTo>
                    <a:pt x="225831" y="145923"/>
                  </a:lnTo>
                  <a:lnTo>
                    <a:pt x="225425" y="145541"/>
                  </a:lnTo>
                  <a:lnTo>
                    <a:pt x="225425" y="144652"/>
                  </a:lnTo>
                  <a:lnTo>
                    <a:pt x="225018" y="144652"/>
                  </a:lnTo>
                  <a:lnTo>
                    <a:pt x="225018" y="144271"/>
                  </a:lnTo>
                  <a:lnTo>
                    <a:pt x="224612" y="143890"/>
                  </a:lnTo>
                  <a:lnTo>
                    <a:pt x="224612" y="143509"/>
                  </a:lnTo>
                  <a:lnTo>
                    <a:pt x="223786" y="142748"/>
                  </a:lnTo>
                  <a:lnTo>
                    <a:pt x="165950" y="87502"/>
                  </a:lnTo>
                  <a:close/>
                </a:path>
              </a:pathLst>
            </a:custGeom>
            <a:solidFill>
              <a:srgbClr val="F65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283" y="1231646"/>
              <a:ext cx="307340" cy="295910"/>
            </a:xfrm>
            <a:custGeom>
              <a:avLst/>
              <a:gdLst/>
              <a:ahLst/>
              <a:cxnLst/>
              <a:rect l="l" t="t" r="r" b="b"/>
              <a:pathLst>
                <a:path w="307340" h="295909">
                  <a:moveTo>
                    <a:pt x="0" y="147827"/>
                  </a:moveTo>
                  <a:lnTo>
                    <a:pt x="7823" y="194497"/>
                  </a:lnTo>
                  <a:lnTo>
                    <a:pt x="29610" y="235041"/>
                  </a:lnTo>
                  <a:lnTo>
                    <a:pt x="62832" y="267020"/>
                  </a:lnTo>
                  <a:lnTo>
                    <a:pt x="104964" y="287995"/>
                  </a:lnTo>
                  <a:lnTo>
                    <a:pt x="153479" y="295528"/>
                  </a:lnTo>
                  <a:lnTo>
                    <a:pt x="202000" y="287995"/>
                  </a:lnTo>
                  <a:lnTo>
                    <a:pt x="244135" y="267020"/>
                  </a:lnTo>
                  <a:lnTo>
                    <a:pt x="277360" y="235041"/>
                  </a:lnTo>
                  <a:lnTo>
                    <a:pt x="299147" y="194497"/>
                  </a:lnTo>
                  <a:lnTo>
                    <a:pt x="306971" y="147827"/>
                  </a:lnTo>
                  <a:lnTo>
                    <a:pt x="299147" y="101096"/>
                  </a:lnTo>
                  <a:lnTo>
                    <a:pt x="277360" y="60514"/>
                  </a:lnTo>
                  <a:lnTo>
                    <a:pt x="244135" y="28517"/>
                  </a:lnTo>
                  <a:lnTo>
                    <a:pt x="202000" y="7534"/>
                  </a:lnTo>
                  <a:lnTo>
                    <a:pt x="153479" y="0"/>
                  </a:lnTo>
                  <a:lnTo>
                    <a:pt x="104964" y="7534"/>
                  </a:lnTo>
                  <a:lnTo>
                    <a:pt x="62832" y="28517"/>
                  </a:lnTo>
                  <a:lnTo>
                    <a:pt x="29610" y="60514"/>
                  </a:lnTo>
                  <a:lnTo>
                    <a:pt x="7823" y="101096"/>
                  </a:lnTo>
                  <a:lnTo>
                    <a:pt x="0" y="147827"/>
                  </a:lnTo>
                  <a:close/>
                </a:path>
                <a:path w="307340" h="295909">
                  <a:moveTo>
                    <a:pt x="292087" y="147827"/>
                  </a:moveTo>
                  <a:lnTo>
                    <a:pt x="285000" y="189884"/>
                  </a:lnTo>
                  <a:lnTo>
                    <a:pt x="265283" y="226478"/>
                  </a:lnTo>
                  <a:lnTo>
                    <a:pt x="235248" y="255379"/>
                  </a:lnTo>
                  <a:lnTo>
                    <a:pt x="197209" y="274356"/>
                  </a:lnTo>
                  <a:lnTo>
                    <a:pt x="153479" y="281177"/>
                  </a:lnTo>
                  <a:lnTo>
                    <a:pt x="109756" y="274356"/>
                  </a:lnTo>
                  <a:lnTo>
                    <a:pt x="71720" y="255379"/>
                  </a:lnTo>
                  <a:lnTo>
                    <a:pt x="41687" y="226478"/>
                  </a:lnTo>
                  <a:lnTo>
                    <a:pt x="21970" y="189884"/>
                  </a:lnTo>
                  <a:lnTo>
                    <a:pt x="14884" y="147827"/>
                  </a:lnTo>
                  <a:lnTo>
                    <a:pt x="21970" y="105709"/>
                  </a:lnTo>
                  <a:lnTo>
                    <a:pt x="41687" y="69077"/>
                  </a:lnTo>
                  <a:lnTo>
                    <a:pt x="71720" y="40157"/>
                  </a:lnTo>
                  <a:lnTo>
                    <a:pt x="109756" y="21173"/>
                  </a:lnTo>
                  <a:lnTo>
                    <a:pt x="153479" y="14350"/>
                  </a:lnTo>
                  <a:lnTo>
                    <a:pt x="197209" y="21173"/>
                  </a:lnTo>
                  <a:lnTo>
                    <a:pt x="235248" y="40157"/>
                  </a:lnTo>
                  <a:lnTo>
                    <a:pt x="265283" y="69077"/>
                  </a:lnTo>
                  <a:lnTo>
                    <a:pt x="285000" y="105709"/>
                  </a:lnTo>
                  <a:lnTo>
                    <a:pt x="292087" y="147827"/>
                  </a:lnTo>
                  <a:close/>
                </a:path>
              </a:pathLst>
            </a:custGeom>
            <a:ln w="12700">
              <a:solidFill>
                <a:srgbClr val="F652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485" y="1312799"/>
              <a:ext cx="162979" cy="13373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62457" y="1133932"/>
            <a:ext cx="10003155" cy="76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Федеральный</a:t>
            </a:r>
            <a:r>
              <a:rPr sz="1800" b="1" i="1" spc="-4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закон</a:t>
            </a:r>
            <a:r>
              <a:rPr sz="1800" b="1" i="1" spc="-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№</a:t>
            </a:r>
            <a:r>
              <a:rPr sz="1800" b="1" i="1" spc="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425-ФЗ</a:t>
            </a:r>
            <a:r>
              <a:rPr sz="1800" b="1" i="1" spc="-5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от</a:t>
            </a:r>
            <a:r>
              <a:rPr sz="1800" b="1" i="1" spc="-10" dirty="0">
                <a:solidFill>
                  <a:srgbClr val="F6522C"/>
                </a:solidFill>
                <a:latin typeface="Arial"/>
                <a:cs typeface="Arial"/>
              </a:rPr>
              <a:t> 28.11.2025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«О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внесении</a:t>
            </a:r>
            <a:r>
              <a:rPr sz="1600" b="1" spc="-4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изменений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в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части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первую</a:t>
            </a:r>
            <a:r>
              <a:rPr sz="1600" b="1" spc="1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вторую</a:t>
            </a:r>
            <a:r>
              <a:rPr sz="1600" b="1" spc="5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НК</a:t>
            </a:r>
            <a:r>
              <a:rPr sz="1600" b="1" spc="-6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РФ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отдельные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законодательные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акты</a:t>
            </a:r>
            <a:r>
              <a:rPr sz="1600" b="1" spc="-3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РФ»</a:t>
            </a:r>
            <a:endParaRPr sz="160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455"/>
              </a:spcBef>
            </a:pP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Дата</a:t>
            </a:r>
            <a:r>
              <a:rPr sz="1200" i="1" spc="-10" dirty="0">
                <a:solidFill>
                  <a:srgbClr val="586A85"/>
                </a:solidFill>
                <a:latin typeface="Arial"/>
                <a:cs typeface="Arial"/>
              </a:rPr>
              <a:t> вступления</a:t>
            </a:r>
            <a:r>
              <a:rPr sz="1200" i="1" spc="-7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в</a:t>
            </a:r>
            <a:r>
              <a:rPr sz="1200" i="1" spc="1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силу</a:t>
            </a:r>
            <a:r>
              <a:rPr sz="1200" i="1" spc="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–</a:t>
            </a:r>
            <a:r>
              <a:rPr sz="1200" i="1" spc="-3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586A85"/>
                </a:solidFill>
                <a:latin typeface="Arial"/>
                <a:cs typeface="Arial"/>
              </a:rPr>
              <a:t>01.01.2026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61572" y="6439411"/>
            <a:ext cx="54775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7535" y="159207"/>
            <a:ext cx="6791959" cy="9512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25"/>
              </a:spcBef>
            </a:pPr>
            <a:r>
              <a:rPr sz="3200" spc="-10" dirty="0"/>
              <a:t>Изменения</a:t>
            </a:r>
            <a:r>
              <a:rPr sz="3200" spc="-80" dirty="0"/>
              <a:t> </a:t>
            </a:r>
            <a:r>
              <a:rPr sz="3200" dirty="0"/>
              <a:t>и</a:t>
            </a:r>
            <a:r>
              <a:rPr sz="3200" spc="-95" dirty="0"/>
              <a:t> </a:t>
            </a:r>
            <a:r>
              <a:rPr sz="3200" dirty="0"/>
              <a:t>новые</a:t>
            </a:r>
            <a:r>
              <a:rPr sz="3200" spc="-100" dirty="0"/>
              <a:t> </a:t>
            </a:r>
            <a:r>
              <a:rPr sz="3200" spc="-10" dirty="0"/>
              <a:t>разъяснения </a:t>
            </a:r>
            <a:r>
              <a:rPr sz="3200" dirty="0"/>
              <a:t>Минфина</a:t>
            </a:r>
            <a:r>
              <a:rPr sz="3200" spc="-55" dirty="0"/>
              <a:t> </a:t>
            </a:r>
            <a:r>
              <a:rPr sz="3200" dirty="0"/>
              <a:t>и</a:t>
            </a:r>
            <a:r>
              <a:rPr sz="3200" spc="-110" dirty="0"/>
              <a:t> </a:t>
            </a:r>
            <a:r>
              <a:rPr sz="3200" dirty="0"/>
              <a:t>ФНС</a:t>
            </a:r>
            <a:r>
              <a:rPr sz="3200" spc="-75" dirty="0"/>
              <a:t> </a:t>
            </a:r>
            <a:r>
              <a:rPr sz="3200" dirty="0"/>
              <a:t>в</a:t>
            </a:r>
            <a:r>
              <a:rPr sz="3200" spc="-95" dirty="0"/>
              <a:t> </a:t>
            </a:r>
            <a:r>
              <a:rPr sz="3200" dirty="0"/>
              <a:t>2026</a:t>
            </a:r>
            <a:r>
              <a:rPr sz="3200" spc="-90" dirty="0"/>
              <a:t> </a:t>
            </a:r>
            <a:r>
              <a:rPr sz="3200" spc="-50" dirty="0"/>
              <a:t>году.</a:t>
            </a:r>
            <a:r>
              <a:rPr sz="3200" spc="10" dirty="0"/>
              <a:t> </a:t>
            </a:r>
            <a:r>
              <a:rPr sz="3200" spc="-25" dirty="0"/>
              <a:t>НДС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6257925" y="2146300"/>
            <a:ext cx="5095875" cy="787400"/>
          </a:xfrm>
          <a:custGeom>
            <a:avLst/>
            <a:gdLst/>
            <a:ahLst/>
            <a:cxnLst/>
            <a:rect l="l" t="t" r="r" b="b"/>
            <a:pathLst>
              <a:path w="5095875" h="787400">
                <a:moveTo>
                  <a:pt x="4964683" y="0"/>
                </a:moveTo>
                <a:lnTo>
                  <a:pt x="131190" y="0"/>
                </a:lnTo>
                <a:lnTo>
                  <a:pt x="80152" y="10318"/>
                </a:lnTo>
                <a:lnTo>
                  <a:pt x="38449" y="38449"/>
                </a:lnTo>
                <a:lnTo>
                  <a:pt x="10318" y="80152"/>
                </a:lnTo>
                <a:lnTo>
                  <a:pt x="0" y="131190"/>
                </a:lnTo>
                <a:lnTo>
                  <a:pt x="0" y="656209"/>
                </a:lnTo>
                <a:lnTo>
                  <a:pt x="10318" y="707247"/>
                </a:lnTo>
                <a:lnTo>
                  <a:pt x="38449" y="748950"/>
                </a:lnTo>
                <a:lnTo>
                  <a:pt x="80152" y="777081"/>
                </a:lnTo>
                <a:lnTo>
                  <a:pt x="131190" y="787400"/>
                </a:lnTo>
                <a:lnTo>
                  <a:pt x="4964683" y="787400"/>
                </a:lnTo>
                <a:lnTo>
                  <a:pt x="5015722" y="777081"/>
                </a:lnTo>
                <a:lnTo>
                  <a:pt x="5057425" y="748950"/>
                </a:lnTo>
                <a:lnTo>
                  <a:pt x="5085556" y="707247"/>
                </a:lnTo>
                <a:lnTo>
                  <a:pt x="5095875" y="656209"/>
                </a:lnTo>
                <a:lnTo>
                  <a:pt x="5095875" y="131190"/>
                </a:lnTo>
                <a:lnTo>
                  <a:pt x="5085556" y="80152"/>
                </a:lnTo>
                <a:lnTo>
                  <a:pt x="5057425" y="38449"/>
                </a:lnTo>
                <a:lnTo>
                  <a:pt x="5015722" y="10318"/>
                </a:lnTo>
                <a:lnTo>
                  <a:pt x="4964683" y="0"/>
                </a:lnTo>
                <a:close/>
              </a:path>
            </a:pathLst>
          </a:custGeom>
          <a:solidFill>
            <a:srgbClr val="4B6794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76796" y="2385186"/>
            <a:ext cx="1884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CF0F6"/>
                </a:solidFill>
                <a:latin typeface="Arial"/>
                <a:cs typeface="Arial"/>
              </a:rPr>
              <a:t>Льготы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и</a:t>
            </a:r>
            <a:r>
              <a:rPr sz="1800" b="1" spc="-7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CF0F6"/>
                </a:solidFill>
                <a:latin typeface="Arial"/>
                <a:cs typeface="Arial"/>
              </a:rPr>
              <a:t>ставки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96584" y="2384679"/>
            <a:ext cx="5995670" cy="3089910"/>
            <a:chOff x="6196584" y="2384679"/>
            <a:chExt cx="5995670" cy="308991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5728" y="2947416"/>
              <a:ext cx="5233416" cy="16032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430000" y="2384679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19" y="0"/>
                  </a:moveTo>
                  <a:lnTo>
                    <a:pt x="146517" y="5019"/>
                  </a:lnTo>
                  <a:lnTo>
                    <a:pt x="106496" y="19318"/>
                  </a:lnTo>
                  <a:lnTo>
                    <a:pt x="71197" y="41757"/>
                  </a:lnTo>
                  <a:lnTo>
                    <a:pt x="41757" y="71197"/>
                  </a:lnTo>
                  <a:lnTo>
                    <a:pt x="19318" y="106496"/>
                  </a:lnTo>
                  <a:lnTo>
                    <a:pt x="5019" y="146517"/>
                  </a:lnTo>
                  <a:lnTo>
                    <a:pt x="0" y="190119"/>
                  </a:lnTo>
                  <a:lnTo>
                    <a:pt x="5019" y="233720"/>
                  </a:lnTo>
                  <a:lnTo>
                    <a:pt x="19318" y="273741"/>
                  </a:lnTo>
                  <a:lnTo>
                    <a:pt x="41757" y="309040"/>
                  </a:lnTo>
                  <a:lnTo>
                    <a:pt x="71197" y="338480"/>
                  </a:lnTo>
                  <a:lnTo>
                    <a:pt x="106496" y="360919"/>
                  </a:lnTo>
                  <a:lnTo>
                    <a:pt x="146517" y="375218"/>
                  </a:lnTo>
                  <a:lnTo>
                    <a:pt x="190119" y="380238"/>
                  </a:lnTo>
                  <a:lnTo>
                    <a:pt x="233720" y="375218"/>
                  </a:lnTo>
                  <a:lnTo>
                    <a:pt x="273741" y="360919"/>
                  </a:lnTo>
                  <a:lnTo>
                    <a:pt x="309040" y="338480"/>
                  </a:lnTo>
                  <a:lnTo>
                    <a:pt x="338480" y="309040"/>
                  </a:lnTo>
                  <a:lnTo>
                    <a:pt x="360919" y="273741"/>
                  </a:lnTo>
                  <a:lnTo>
                    <a:pt x="375218" y="233720"/>
                  </a:lnTo>
                  <a:lnTo>
                    <a:pt x="380238" y="190119"/>
                  </a:lnTo>
                  <a:lnTo>
                    <a:pt x="375218" y="146517"/>
                  </a:lnTo>
                  <a:lnTo>
                    <a:pt x="360919" y="106496"/>
                  </a:lnTo>
                  <a:lnTo>
                    <a:pt x="338480" y="71197"/>
                  </a:lnTo>
                  <a:lnTo>
                    <a:pt x="309040" y="41757"/>
                  </a:lnTo>
                  <a:lnTo>
                    <a:pt x="273741" y="19318"/>
                  </a:lnTo>
                  <a:lnTo>
                    <a:pt x="233720" y="5019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1572" y="2516251"/>
              <a:ext cx="117094" cy="1170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810238" y="2561971"/>
              <a:ext cx="382270" cy="12700"/>
            </a:xfrm>
            <a:custGeom>
              <a:avLst/>
              <a:gdLst/>
              <a:ahLst/>
              <a:cxnLst/>
              <a:rect l="l" t="t" r="r" b="b"/>
              <a:pathLst>
                <a:path w="382270" h="12700">
                  <a:moveTo>
                    <a:pt x="381761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81761" y="12700"/>
                  </a:lnTo>
                  <a:lnTo>
                    <a:pt x="381761" y="0"/>
                  </a:lnTo>
                  <a:close/>
                </a:path>
              </a:pathLst>
            </a:custGeom>
            <a:solidFill>
              <a:srgbClr val="005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6584" y="4395216"/>
              <a:ext cx="5242560" cy="107899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352159" y="3012973"/>
            <a:ext cx="4555490" cy="2256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55" marR="5080">
              <a:lnSpc>
                <a:spcPct val="107100"/>
              </a:lnSpc>
              <a:spcBef>
                <a:spcPts val="105"/>
              </a:spcBef>
            </a:pP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Устанавливается</a:t>
            </a:r>
            <a:r>
              <a:rPr sz="1600" spc="-7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нулевая</a:t>
            </a:r>
            <a:r>
              <a:rPr sz="1600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ставка</a:t>
            </a:r>
            <a:r>
              <a:rPr sz="1600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НДС</a:t>
            </a:r>
            <a:r>
              <a:rPr sz="1600" spc="-5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в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отношении</a:t>
            </a:r>
            <a:r>
              <a:rPr sz="1600" spc="-8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руды,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концентратов</a:t>
            </a:r>
            <a:r>
              <a:rPr sz="1600" spc="-7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и</a:t>
            </a:r>
            <a:r>
              <a:rPr sz="1600" spc="2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других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промышленных</a:t>
            </a:r>
            <a:r>
              <a:rPr sz="1600" spc="-7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продуктов,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содержащих</a:t>
            </a:r>
            <a:r>
              <a:rPr sz="1600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драгоценные</a:t>
            </a:r>
            <a:r>
              <a:rPr sz="1600" spc="-6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металлы.</a:t>
            </a:r>
            <a:r>
              <a:rPr sz="1600" spc="-6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Определен</a:t>
            </a:r>
            <a:r>
              <a:rPr sz="1600" spc="-6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перечень подтверждающих</a:t>
            </a:r>
            <a:r>
              <a:rPr sz="1600" spc="4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документов</a:t>
            </a:r>
            <a:endParaRPr sz="1600" dirty="0">
              <a:latin typeface="Arial Narrow"/>
              <a:cs typeface="Arial Narrow"/>
            </a:endParaRPr>
          </a:p>
          <a:p>
            <a:pPr marL="20955">
              <a:lnSpc>
                <a:spcPct val="100000"/>
              </a:lnSpc>
              <a:spcBef>
                <a:spcPts val="145"/>
              </a:spcBef>
            </a:pP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(пп.</a:t>
            </a:r>
            <a:r>
              <a:rPr sz="1600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6.3</a:t>
            </a:r>
            <a:r>
              <a:rPr sz="1600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п.1</a:t>
            </a:r>
            <a:r>
              <a:rPr sz="1600" spc="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ст.</a:t>
            </a:r>
            <a:r>
              <a:rPr sz="1600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164,</a:t>
            </a:r>
            <a:r>
              <a:rPr sz="1600" spc="-5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п.8.3</a:t>
            </a:r>
            <a:r>
              <a:rPr sz="1600" spc="-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ст.165</a:t>
            </a:r>
            <a:r>
              <a:rPr sz="1600" spc="-4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НК</a:t>
            </a:r>
            <a:r>
              <a:rPr sz="1600" spc="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РФ</a:t>
            </a:r>
            <a:r>
              <a:rPr sz="1600" spc="-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238A"/>
                </a:solidFill>
                <a:latin typeface="Arial Narrow"/>
                <a:cs typeface="Arial Narrow"/>
              </a:rPr>
              <a:t>)</a:t>
            </a:r>
            <a:endParaRPr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Сократили</a:t>
            </a:r>
            <a:r>
              <a:rPr sz="1600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перечень</a:t>
            </a:r>
            <a:r>
              <a:rPr sz="1600" spc="-6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продуктов</a:t>
            </a:r>
            <a:r>
              <a:rPr sz="1600" spc="-5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со</a:t>
            </a:r>
            <a:r>
              <a:rPr sz="1600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ставкой</a:t>
            </a:r>
            <a:r>
              <a:rPr sz="1600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НДС</a:t>
            </a:r>
            <a:r>
              <a:rPr sz="1600" spc="-20" dirty="0">
                <a:solidFill>
                  <a:srgbClr val="00238A"/>
                </a:solidFill>
                <a:latin typeface="Arial Narrow"/>
                <a:cs typeface="Arial Narrow"/>
              </a:rPr>
              <a:t> 10%,</a:t>
            </a:r>
            <a:endParaRPr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исключены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 молокосодержащие</a:t>
            </a:r>
            <a:r>
              <a:rPr sz="1600" spc="-5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продукты</a:t>
            </a:r>
            <a:r>
              <a:rPr sz="1600" spc="-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</a:t>
            </a:r>
            <a:r>
              <a:rPr sz="1600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заменителем</a:t>
            </a:r>
            <a:endParaRPr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молочного</a:t>
            </a:r>
            <a:r>
              <a:rPr sz="1600" spc="-8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жира</a:t>
            </a:r>
            <a:r>
              <a:rPr sz="1600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(пп.</a:t>
            </a:r>
            <a:r>
              <a:rPr sz="1600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1</a:t>
            </a:r>
            <a:r>
              <a:rPr sz="1600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п. 2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ст.</a:t>
            </a:r>
            <a:r>
              <a:rPr sz="1600" spc="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164</a:t>
            </a:r>
            <a:r>
              <a:rPr sz="1600" spc="-6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НК</a:t>
            </a:r>
            <a:r>
              <a:rPr sz="1600" spc="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25" dirty="0">
                <a:solidFill>
                  <a:srgbClr val="00238A"/>
                </a:solidFill>
                <a:latin typeface="Arial Narrow"/>
                <a:cs typeface="Arial Narrow"/>
              </a:rPr>
              <a:t>РФ)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7265" y="2193925"/>
            <a:ext cx="5095875" cy="949325"/>
          </a:xfrm>
          <a:custGeom>
            <a:avLst/>
            <a:gdLst/>
            <a:ahLst/>
            <a:cxnLst/>
            <a:rect l="l" t="t" r="r" b="b"/>
            <a:pathLst>
              <a:path w="5095875" h="949325">
                <a:moveTo>
                  <a:pt x="4937607" y="0"/>
                </a:moveTo>
                <a:lnTo>
                  <a:pt x="158229" y="0"/>
                </a:lnTo>
                <a:lnTo>
                  <a:pt x="108216" y="8069"/>
                </a:lnTo>
                <a:lnTo>
                  <a:pt x="64780" y="30536"/>
                </a:lnTo>
                <a:lnTo>
                  <a:pt x="30528" y="64794"/>
                </a:lnTo>
                <a:lnTo>
                  <a:pt x="8066" y="108232"/>
                </a:lnTo>
                <a:lnTo>
                  <a:pt x="0" y="158241"/>
                </a:lnTo>
                <a:lnTo>
                  <a:pt x="0" y="791210"/>
                </a:lnTo>
                <a:lnTo>
                  <a:pt x="8066" y="841206"/>
                </a:lnTo>
                <a:lnTo>
                  <a:pt x="30528" y="884612"/>
                </a:lnTo>
                <a:lnTo>
                  <a:pt x="64780" y="918832"/>
                </a:lnTo>
                <a:lnTo>
                  <a:pt x="108216" y="941269"/>
                </a:lnTo>
                <a:lnTo>
                  <a:pt x="158229" y="949325"/>
                </a:lnTo>
                <a:lnTo>
                  <a:pt x="4937607" y="949325"/>
                </a:lnTo>
                <a:lnTo>
                  <a:pt x="4987617" y="941269"/>
                </a:lnTo>
                <a:lnTo>
                  <a:pt x="5031055" y="918832"/>
                </a:lnTo>
                <a:lnTo>
                  <a:pt x="5065312" y="884612"/>
                </a:lnTo>
                <a:lnTo>
                  <a:pt x="5087780" y="841206"/>
                </a:lnTo>
                <a:lnTo>
                  <a:pt x="5095849" y="791210"/>
                </a:lnTo>
                <a:lnTo>
                  <a:pt x="5095849" y="158241"/>
                </a:lnTo>
                <a:lnTo>
                  <a:pt x="5087780" y="108232"/>
                </a:lnTo>
                <a:lnTo>
                  <a:pt x="5065312" y="64794"/>
                </a:lnTo>
                <a:lnTo>
                  <a:pt x="5031055" y="30536"/>
                </a:lnTo>
                <a:lnTo>
                  <a:pt x="4987617" y="8069"/>
                </a:lnTo>
                <a:lnTo>
                  <a:pt x="4937607" y="0"/>
                </a:lnTo>
                <a:close/>
              </a:path>
            </a:pathLst>
          </a:custGeom>
          <a:solidFill>
            <a:srgbClr val="4B6794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2614" y="2239517"/>
            <a:ext cx="46056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Не</a:t>
            </a:r>
            <a:r>
              <a:rPr sz="1800" b="1" spc="-7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CF0F6"/>
                </a:solidFill>
                <a:latin typeface="Arial"/>
                <a:cs typeface="Arial"/>
              </a:rPr>
              <a:t>признаются</a:t>
            </a:r>
            <a:r>
              <a:rPr sz="1800" b="1" spc="-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CF0F6"/>
                </a:solidFill>
                <a:latin typeface="Arial"/>
                <a:cs typeface="Arial"/>
              </a:rPr>
              <a:t>объектом </a:t>
            </a:r>
            <a:r>
              <a:rPr sz="1800" b="1" spc="-20" dirty="0">
                <a:solidFill>
                  <a:srgbClr val="ECF0F6"/>
                </a:solidFill>
                <a:latin typeface="Arial"/>
                <a:cs typeface="Arial"/>
              </a:rPr>
              <a:t>налогообложения</a:t>
            </a:r>
            <a:r>
              <a:rPr sz="1800" b="1" spc="-5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операции</a:t>
            </a:r>
            <a:r>
              <a:rPr sz="1800" b="1" spc="-1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по</a:t>
            </a:r>
            <a:r>
              <a:rPr sz="1800" b="1" spc="-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CF0F6"/>
                </a:solidFill>
                <a:latin typeface="Arial"/>
                <a:cs typeface="Arial"/>
              </a:rPr>
              <a:t>изъятию имущества</a:t>
            </a:r>
            <a:r>
              <a:rPr sz="1800" b="1" spc="3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для</a:t>
            </a:r>
            <a:r>
              <a:rPr sz="1800" b="1" spc="-9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CF0F6"/>
                </a:solidFill>
                <a:latin typeface="Arial"/>
                <a:cs typeface="Arial"/>
              </a:rPr>
              <a:t>гос.нужд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4568" y="3185160"/>
            <a:ext cx="5230367" cy="162763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887983" y="3276422"/>
            <a:ext cx="4828540" cy="1333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5"/>
              </a:spcBef>
            </a:pP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Операции</a:t>
            </a:r>
            <a:r>
              <a:rPr sz="1600" spc="-6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по</a:t>
            </a:r>
            <a:r>
              <a:rPr sz="1600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передаче</a:t>
            </a:r>
            <a:r>
              <a:rPr sz="1600" spc="-9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объектов</a:t>
            </a:r>
            <a:r>
              <a:rPr sz="1600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недвижимого</a:t>
            </a:r>
            <a:r>
              <a:rPr sz="1600" spc="-7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имущества,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которые</a:t>
            </a:r>
            <a:r>
              <a:rPr sz="1600" spc="-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изымаются</a:t>
            </a:r>
            <a:r>
              <a:rPr sz="1600" spc="-8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для</a:t>
            </a:r>
            <a:r>
              <a:rPr sz="1600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государственных</a:t>
            </a:r>
            <a:r>
              <a:rPr sz="1600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и</a:t>
            </a:r>
            <a:r>
              <a:rPr sz="1600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муниципальных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нужд</a:t>
            </a:r>
            <a:r>
              <a:rPr sz="1600" spc="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и</a:t>
            </a:r>
            <a:r>
              <a:rPr sz="1600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за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которые</a:t>
            </a:r>
            <a:r>
              <a:rPr sz="1600" spc="-5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налогоплательщику</a:t>
            </a:r>
            <a:r>
              <a:rPr sz="1600" spc="-6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в</a:t>
            </a:r>
            <a:r>
              <a:rPr sz="1600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соответствии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238A"/>
                </a:solidFill>
                <a:latin typeface="Arial Narrow"/>
                <a:cs typeface="Arial Narrow"/>
              </a:rPr>
              <a:t>с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законодательством</a:t>
            </a:r>
            <a:r>
              <a:rPr sz="1600" spc="-2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РФ</a:t>
            </a:r>
            <a:r>
              <a:rPr sz="1600" spc="2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предоставляются</a:t>
            </a:r>
            <a:r>
              <a:rPr sz="1600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суммы</a:t>
            </a:r>
            <a:r>
              <a:rPr sz="1600" spc="5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возмещения (компенсации).(п.30.</a:t>
            </a:r>
            <a:r>
              <a:rPr sz="1600" spc="-2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п.2</a:t>
            </a:r>
            <a:r>
              <a:rPr sz="1600" spc="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ст.</a:t>
            </a:r>
            <a:r>
              <a:rPr sz="1600" spc="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20" dirty="0">
                <a:solidFill>
                  <a:srgbClr val="00238A"/>
                </a:solidFill>
                <a:latin typeface="Arial Narrow"/>
                <a:cs typeface="Arial Narrow"/>
              </a:rPr>
              <a:t>146)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2325" y="4791075"/>
            <a:ext cx="5028565" cy="1042669"/>
          </a:xfrm>
          <a:custGeom>
            <a:avLst/>
            <a:gdLst/>
            <a:ahLst/>
            <a:cxnLst/>
            <a:rect l="l" t="t" r="r" b="b"/>
            <a:pathLst>
              <a:path w="5028565" h="1042670">
                <a:moveTo>
                  <a:pt x="4854663" y="0"/>
                </a:moveTo>
                <a:lnTo>
                  <a:pt x="173748" y="0"/>
                </a:lnTo>
                <a:lnTo>
                  <a:pt x="127558" y="6210"/>
                </a:lnTo>
                <a:lnTo>
                  <a:pt x="86053" y="23734"/>
                </a:lnTo>
                <a:lnTo>
                  <a:pt x="50888" y="50911"/>
                </a:lnTo>
                <a:lnTo>
                  <a:pt x="23721" y="86077"/>
                </a:lnTo>
                <a:lnTo>
                  <a:pt x="6206" y="127573"/>
                </a:lnTo>
                <a:lnTo>
                  <a:pt x="0" y="173736"/>
                </a:lnTo>
                <a:lnTo>
                  <a:pt x="0" y="868718"/>
                </a:lnTo>
                <a:lnTo>
                  <a:pt x="6206" y="914902"/>
                </a:lnTo>
                <a:lnTo>
                  <a:pt x="23721" y="956404"/>
                </a:lnTo>
                <a:lnTo>
                  <a:pt x="50888" y="991566"/>
                </a:lnTo>
                <a:lnTo>
                  <a:pt x="86053" y="1018733"/>
                </a:lnTo>
                <a:lnTo>
                  <a:pt x="127558" y="1036247"/>
                </a:lnTo>
                <a:lnTo>
                  <a:pt x="173748" y="1042454"/>
                </a:lnTo>
                <a:lnTo>
                  <a:pt x="4854663" y="1042454"/>
                </a:lnTo>
                <a:lnTo>
                  <a:pt x="4900826" y="1036247"/>
                </a:lnTo>
                <a:lnTo>
                  <a:pt x="4942322" y="1018733"/>
                </a:lnTo>
                <a:lnTo>
                  <a:pt x="4977488" y="991566"/>
                </a:lnTo>
                <a:lnTo>
                  <a:pt x="5004665" y="956404"/>
                </a:lnTo>
                <a:lnTo>
                  <a:pt x="5022189" y="914902"/>
                </a:lnTo>
                <a:lnTo>
                  <a:pt x="5028399" y="868718"/>
                </a:lnTo>
                <a:lnTo>
                  <a:pt x="5028399" y="173736"/>
                </a:lnTo>
                <a:lnTo>
                  <a:pt x="5022189" y="127573"/>
                </a:lnTo>
                <a:lnTo>
                  <a:pt x="5004665" y="86077"/>
                </a:lnTo>
                <a:lnTo>
                  <a:pt x="4977488" y="50911"/>
                </a:lnTo>
                <a:lnTo>
                  <a:pt x="4942322" y="23734"/>
                </a:lnTo>
                <a:lnTo>
                  <a:pt x="4900826" y="6210"/>
                </a:lnTo>
                <a:lnTo>
                  <a:pt x="4854663" y="0"/>
                </a:lnTo>
                <a:close/>
              </a:path>
            </a:pathLst>
          </a:custGeom>
          <a:solidFill>
            <a:srgbClr val="4B6794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02309" y="4798017"/>
            <a:ext cx="4543425" cy="97091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800" b="1" spc="-10" dirty="0">
                <a:solidFill>
                  <a:srgbClr val="ECF0F6"/>
                </a:solidFill>
                <a:latin typeface="Arial"/>
                <a:cs typeface="Arial"/>
              </a:rPr>
              <a:t>Исключены</a:t>
            </a:r>
            <a:r>
              <a:rPr sz="1800" b="1" spc="-9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из</a:t>
            </a:r>
            <a:r>
              <a:rPr sz="1800" b="1" spc="-1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ECF0F6"/>
                </a:solidFill>
                <a:latin typeface="Arial"/>
                <a:cs typeface="Arial"/>
              </a:rPr>
              <a:t>льготируемых</a:t>
            </a:r>
            <a:r>
              <a:rPr sz="1800" b="1" spc="5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CF0F6"/>
                </a:solidFill>
                <a:latin typeface="Arial"/>
                <a:cs typeface="Arial"/>
              </a:rPr>
              <a:t>операций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по</a:t>
            </a:r>
            <a:r>
              <a:rPr sz="1800" b="1" spc="-4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НДС</a:t>
            </a:r>
            <a:r>
              <a:rPr sz="1800" b="1" spc="-3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CF0F6"/>
                </a:solidFill>
                <a:latin typeface="Arial"/>
                <a:cs typeface="Arial"/>
              </a:rPr>
              <a:t>услуги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ECF0F6"/>
                </a:solidFill>
                <a:latin typeface="Arial"/>
                <a:cs typeface="Arial"/>
              </a:rPr>
              <a:t>(пп.</a:t>
            </a:r>
            <a:r>
              <a:rPr sz="1800" spc="-2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CF0F6"/>
                </a:solidFill>
                <a:latin typeface="Arial"/>
                <a:cs typeface="Arial"/>
              </a:rPr>
              <a:t>«б»</a:t>
            </a:r>
            <a:r>
              <a:rPr sz="1800" spc="-2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CF0F6"/>
                </a:solidFill>
                <a:latin typeface="Arial"/>
                <a:cs typeface="Arial"/>
              </a:rPr>
              <a:t>п.</a:t>
            </a:r>
            <a:r>
              <a:rPr sz="1800" spc="-2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CF0F6"/>
                </a:solidFill>
                <a:latin typeface="Arial"/>
                <a:cs typeface="Arial"/>
              </a:rPr>
              <a:t>4 </a:t>
            </a:r>
            <a:r>
              <a:rPr sz="1800" spc="-50" dirty="0">
                <a:solidFill>
                  <a:srgbClr val="ECF0F6"/>
                </a:solidFill>
                <a:latin typeface="Arial"/>
                <a:cs typeface="Arial"/>
              </a:rPr>
              <a:t>ст.</a:t>
            </a:r>
            <a:r>
              <a:rPr sz="1800" spc="-2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CF0F6"/>
                </a:solidFill>
                <a:latin typeface="Arial"/>
                <a:cs typeface="Arial"/>
              </a:rPr>
              <a:t>2</a:t>
            </a:r>
            <a:r>
              <a:rPr sz="1800" spc="-1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CF0F6"/>
                </a:solidFill>
                <a:latin typeface="Arial"/>
                <a:cs typeface="Arial"/>
              </a:rPr>
              <a:t>ФЗ</a:t>
            </a:r>
            <a:r>
              <a:rPr sz="1800" spc="-1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CF0F6"/>
                </a:solidFill>
                <a:latin typeface="Arial"/>
                <a:cs typeface="Arial"/>
              </a:rPr>
              <a:t>№</a:t>
            </a:r>
            <a:r>
              <a:rPr sz="1800" spc="-1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CF0F6"/>
                </a:solidFill>
                <a:latin typeface="Arial"/>
                <a:cs typeface="Arial"/>
              </a:rPr>
              <a:t>425-</a:t>
            </a:r>
            <a:r>
              <a:rPr sz="1800" spc="-25" dirty="0">
                <a:solidFill>
                  <a:srgbClr val="ECF0F6"/>
                </a:solidFill>
                <a:latin typeface="Arial"/>
                <a:cs typeface="Arial"/>
              </a:rPr>
              <a:t>ФЗ)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0" y="5132832"/>
            <a:ext cx="5885815" cy="1725295"/>
            <a:chOff x="0" y="5132832"/>
            <a:chExt cx="5885815" cy="1725295"/>
          </a:xfrm>
        </p:grpSpPr>
        <p:sp>
          <p:nvSpPr>
            <p:cNvPr id="26" name="object 26"/>
            <p:cNvSpPr/>
            <p:nvPr/>
          </p:nvSpPr>
          <p:spPr>
            <a:xfrm>
              <a:off x="0" y="5375148"/>
              <a:ext cx="495300" cy="12700"/>
            </a:xfrm>
            <a:custGeom>
              <a:avLst/>
              <a:gdLst/>
              <a:ahLst/>
              <a:cxnLst/>
              <a:rect l="l" t="t" r="r" b="b"/>
              <a:pathLst>
                <a:path w="495300" h="12700">
                  <a:moveTo>
                    <a:pt x="494741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4741" y="12699"/>
                  </a:lnTo>
                  <a:lnTo>
                    <a:pt x="494741" y="0"/>
                  </a:lnTo>
                  <a:close/>
                </a:path>
              </a:pathLst>
            </a:custGeom>
            <a:solidFill>
              <a:srgbClr val="005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4622" y="5199888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19" y="0"/>
                  </a:moveTo>
                  <a:lnTo>
                    <a:pt x="146525" y="5019"/>
                  </a:lnTo>
                  <a:lnTo>
                    <a:pt x="106507" y="19318"/>
                  </a:lnTo>
                  <a:lnTo>
                    <a:pt x="71207" y="41757"/>
                  </a:lnTo>
                  <a:lnTo>
                    <a:pt x="41765" y="71197"/>
                  </a:lnTo>
                  <a:lnTo>
                    <a:pt x="19323" y="106496"/>
                  </a:lnTo>
                  <a:lnTo>
                    <a:pt x="5020" y="146517"/>
                  </a:lnTo>
                  <a:lnTo>
                    <a:pt x="0" y="190119"/>
                  </a:lnTo>
                  <a:lnTo>
                    <a:pt x="5020" y="233720"/>
                  </a:lnTo>
                  <a:lnTo>
                    <a:pt x="19323" y="273741"/>
                  </a:lnTo>
                  <a:lnTo>
                    <a:pt x="41765" y="309040"/>
                  </a:lnTo>
                  <a:lnTo>
                    <a:pt x="71207" y="338480"/>
                  </a:lnTo>
                  <a:lnTo>
                    <a:pt x="106507" y="360919"/>
                  </a:lnTo>
                  <a:lnTo>
                    <a:pt x="146525" y="375218"/>
                  </a:lnTo>
                  <a:lnTo>
                    <a:pt x="190119" y="380238"/>
                  </a:lnTo>
                  <a:lnTo>
                    <a:pt x="233708" y="375218"/>
                  </a:lnTo>
                  <a:lnTo>
                    <a:pt x="273722" y="360919"/>
                  </a:lnTo>
                  <a:lnTo>
                    <a:pt x="309019" y="338480"/>
                  </a:lnTo>
                  <a:lnTo>
                    <a:pt x="338460" y="309040"/>
                  </a:lnTo>
                  <a:lnTo>
                    <a:pt x="360902" y="273741"/>
                  </a:lnTo>
                  <a:lnTo>
                    <a:pt x="375204" y="233720"/>
                  </a:lnTo>
                  <a:lnTo>
                    <a:pt x="380225" y="190119"/>
                  </a:lnTo>
                  <a:lnTo>
                    <a:pt x="375204" y="146517"/>
                  </a:lnTo>
                  <a:lnTo>
                    <a:pt x="360902" y="106496"/>
                  </a:lnTo>
                  <a:lnTo>
                    <a:pt x="338460" y="71197"/>
                  </a:lnTo>
                  <a:lnTo>
                    <a:pt x="309019" y="41757"/>
                  </a:lnTo>
                  <a:lnTo>
                    <a:pt x="273722" y="19318"/>
                  </a:lnTo>
                  <a:lnTo>
                    <a:pt x="233708" y="5019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181" y="5331460"/>
              <a:ext cx="117106" cy="11709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7136" y="5132832"/>
              <a:ext cx="5178552" cy="172516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63295" y="5996463"/>
            <a:ext cx="3899535" cy="55626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65"/>
              </a:spcBef>
              <a:buChar char="-"/>
              <a:tabLst>
                <a:tab pos="299085" algn="l"/>
              </a:tabLst>
            </a:pP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связанные</a:t>
            </a:r>
            <a:r>
              <a:rPr sz="1600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</a:t>
            </a:r>
            <a:r>
              <a:rPr sz="1600" spc="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обслуживанием</a:t>
            </a:r>
            <a:r>
              <a:rPr sz="1600" spc="-7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банковских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 карт,</a:t>
            </a:r>
            <a:endParaRPr sz="1600">
              <a:latin typeface="Arial Narrow"/>
              <a:cs typeface="Arial Narrow"/>
            </a:endParaRPr>
          </a:p>
          <a:p>
            <a:pPr marL="299085" indent="-286385">
              <a:lnSpc>
                <a:spcPct val="100000"/>
              </a:lnSpc>
              <a:spcBef>
                <a:spcPts val="170"/>
              </a:spcBef>
              <a:buChar char="-"/>
              <a:tabLst>
                <a:tab pos="299085" algn="l"/>
              </a:tabLst>
            </a:pP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операции</a:t>
            </a:r>
            <a:r>
              <a:rPr sz="1600" spc="-6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эквайринга,</a:t>
            </a:r>
            <a:r>
              <a:rPr sz="1600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процессинга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22586" y="5375148"/>
            <a:ext cx="5081905" cy="1320800"/>
          </a:xfrm>
          <a:custGeom>
            <a:avLst/>
            <a:gdLst/>
            <a:ahLst/>
            <a:cxnLst/>
            <a:rect l="l" t="t" r="r" b="b"/>
            <a:pathLst>
              <a:path w="5081905" h="1320800">
                <a:moveTo>
                  <a:pt x="4933823" y="0"/>
                </a:moveTo>
                <a:lnTo>
                  <a:pt x="147827" y="0"/>
                </a:lnTo>
                <a:lnTo>
                  <a:pt x="101096" y="7521"/>
                </a:lnTo>
                <a:lnTo>
                  <a:pt x="60514" y="28472"/>
                </a:lnTo>
                <a:lnTo>
                  <a:pt x="28517" y="60432"/>
                </a:lnTo>
                <a:lnTo>
                  <a:pt x="7534" y="100982"/>
                </a:lnTo>
                <a:lnTo>
                  <a:pt x="0" y="147700"/>
                </a:lnTo>
                <a:lnTo>
                  <a:pt x="0" y="1172692"/>
                </a:lnTo>
                <a:lnTo>
                  <a:pt x="7534" y="1219398"/>
                </a:lnTo>
                <a:lnTo>
                  <a:pt x="28517" y="1259961"/>
                </a:lnTo>
                <a:lnTo>
                  <a:pt x="60514" y="1291947"/>
                </a:lnTo>
                <a:lnTo>
                  <a:pt x="101096" y="1312924"/>
                </a:lnTo>
                <a:lnTo>
                  <a:pt x="147827" y="1320457"/>
                </a:lnTo>
                <a:lnTo>
                  <a:pt x="4933823" y="1320457"/>
                </a:lnTo>
                <a:lnTo>
                  <a:pt x="4980554" y="1312924"/>
                </a:lnTo>
                <a:lnTo>
                  <a:pt x="5021136" y="1291947"/>
                </a:lnTo>
                <a:lnTo>
                  <a:pt x="5053133" y="1259961"/>
                </a:lnTo>
                <a:lnTo>
                  <a:pt x="5074116" y="1219398"/>
                </a:lnTo>
                <a:lnTo>
                  <a:pt x="5081651" y="1172692"/>
                </a:lnTo>
                <a:lnTo>
                  <a:pt x="5081651" y="147700"/>
                </a:lnTo>
                <a:lnTo>
                  <a:pt x="5074116" y="100982"/>
                </a:lnTo>
                <a:lnTo>
                  <a:pt x="5053133" y="60432"/>
                </a:lnTo>
                <a:lnTo>
                  <a:pt x="5021136" y="28472"/>
                </a:lnTo>
                <a:lnTo>
                  <a:pt x="4980554" y="7521"/>
                </a:lnTo>
                <a:lnTo>
                  <a:pt x="4933823" y="0"/>
                </a:lnTo>
                <a:close/>
              </a:path>
            </a:pathLst>
          </a:custGeom>
          <a:solidFill>
            <a:srgbClr val="4B6794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395720" y="5390184"/>
            <a:ext cx="4393565" cy="12852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90"/>
              </a:spcBef>
            </a:pP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Место</a:t>
            </a:r>
            <a:r>
              <a:rPr sz="1800" b="1" spc="-3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реализации</a:t>
            </a:r>
            <a:r>
              <a:rPr sz="1800" b="1" spc="-8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CF0F6"/>
                </a:solidFill>
                <a:latin typeface="Arial"/>
                <a:cs typeface="Arial"/>
              </a:rPr>
              <a:t>услуг</a:t>
            </a:r>
            <a:r>
              <a:rPr sz="1800" b="1" spc="2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по</a:t>
            </a:r>
            <a:r>
              <a:rPr sz="1800" b="1" spc="-8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сдаче</a:t>
            </a:r>
            <a:r>
              <a:rPr sz="1800" b="1" spc="-11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ECF0F6"/>
                </a:solidFill>
                <a:latin typeface="Arial"/>
                <a:cs typeface="Arial"/>
              </a:rPr>
              <a:t>в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аренду</a:t>
            </a:r>
            <a:r>
              <a:rPr sz="1800" b="1" spc="-6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CF0F6"/>
                </a:solidFill>
                <a:latin typeface="Arial"/>
                <a:cs typeface="Arial"/>
              </a:rPr>
              <a:t>майнинговой</a:t>
            </a:r>
            <a:r>
              <a:rPr sz="1800" b="1" spc="2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CF0F6"/>
                </a:solidFill>
                <a:latin typeface="Arial"/>
                <a:cs typeface="Arial"/>
              </a:rPr>
              <a:t>инфраструктуры облагается</a:t>
            </a:r>
            <a:r>
              <a:rPr sz="1800" b="1" spc="-1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по</a:t>
            </a:r>
            <a:r>
              <a:rPr sz="1800" b="1" spc="-4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месту</a:t>
            </a:r>
            <a:r>
              <a:rPr sz="1800" b="1" spc="1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CF0F6"/>
                </a:solidFill>
                <a:latin typeface="Arial"/>
                <a:cs typeface="Arial"/>
              </a:rPr>
              <a:t>нахождения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продавца</a:t>
            </a:r>
            <a:r>
              <a:rPr sz="1800" b="1" spc="-5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(пп.</a:t>
            </a:r>
            <a:r>
              <a:rPr sz="1800" b="1" spc="-3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7</a:t>
            </a:r>
            <a:r>
              <a:rPr sz="1800" b="1" spc="-3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п.</a:t>
            </a:r>
            <a:r>
              <a:rPr sz="1800" b="1" spc="-3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4</a:t>
            </a:r>
            <a:r>
              <a:rPr sz="1800" b="1" spc="-5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ECF0F6"/>
                </a:solidFill>
                <a:latin typeface="Arial"/>
                <a:cs typeface="Arial"/>
              </a:rPr>
              <a:t>ст.</a:t>
            </a:r>
            <a:r>
              <a:rPr sz="1800" b="1" spc="3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148</a:t>
            </a:r>
            <a:r>
              <a:rPr sz="1800" b="1" spc="-5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CF0F6"/>
                </a:solidFill>
                <a:latin typeface="Arial"/>
                <a:cs typeface="Arial"/>
              </a:rPr>
              <a:t>НК</a:t>
            </a:r>
            <a:r>
              <a:rPr sz="1800" b="1" spc="-3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ECF0F6"/>
                </a:solidFill>
                <a:latin typeface="Arial"/>
                <a:cs typeface="Arial"/>
              </a:rPr>
              <a:t>РФ)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1430000" y="5991059"/>
            <a:ext cx="762000" cy="380365"/>
            <a:chOff x="11430000" y="5991059"/>
            <a:chExt cx="762000" cy="380365"/>
          </a:xfrm>
        </p:grpSpPr>
        <p:sp>
          <p:nvSpPr>
            <p:cNvPr id="34" name="object 34"/>
            <p:cNvSpPr/>
            <p:nvPr/>
          </p:nvSpPr>
          <p:spPr>
            <a:xfrm>
              <a:off x="11430000" y="5991059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19" y="0"/>
                  </a:moveTo>
                  <a:lnTo>
                    <a:pt x="146517" y="5020"/>
                  </a:lnTo>
                  <a:lnTo>
                    <a:pt x="106496" y="19322"/>
                  </a:lnTo>
                  <a:lnTo>
                    <a:pt x="71197" y="41764"/>
                  </a:lnTo>
                  <a:lnTo>
                    <a:pt x="41757" y="71205"/>
                  </a:lnTo>
                  <a:lnTo>
                    <a:pt x="19318" y="106503"/>
                  </a:lnTo>
                  <a:lnTo>
                    <a:pt x="5019" y="146517"/>
                  </a:lnTo>
                  <a:lnTo>
                    <a:pt x="0" y="190106"/>
                  </a:lnTo>
                  <a:lnTo>
                    <a:pt x="5019" y="233700"/>
                  </a:lnTo>
                  <a:lnTo>
                    <a:pt x="19318" y="273717"/>
                  </a:lnTo>
                  <a:lnTo>
                    <a:pt x="41757" y="309017"/>
                  </a:lnTo>
                  <a:lnTo>
                    <a:pt x="71197" y="338459"/>
                  </a:lnTo>
                  <a:lnTo>
                    <a:pt x="106496" y="360902"/>
                  </a:lnTo>
                  <a:lnTo>
                    <a:pt x="146517" y="375204"/>
                  </a:lnTo>
                  <a:lnTo>
                    <a:pt x="190119" y="380225"/>
                  </a:lnTo>
                  <a:lnTo>
                    <a:pt x="233720" y="375204"/>
                  </a:lnTo>
                  <a:lnTo>
                    <a:pt x="273741" y="360902"/>
                  </a:lnTo>
                  <a:lnTo>
                    <a:pt x="309040" y="338459"/>
                  </a:lnTo>
                  <a:lnTo>
                    <a:pt x="338480" y="309017"/>
                  </a:lnTo>
                  <a:lnTo>
                    <a:pt x="360919" y="273717"/>
                  </a:lnTo>
                  <a:lnTo>
                    <a:pt x="375218" y="233700"/>
                  </a:lnTo>
                  <a:lnTo>
                    <a:pt x="380238" y="190106"/>
                  </a:lnTo>
                  <a:lnTo>
                    <a:pt x="375218" y="146517"/>
                  </a:lnTo>
                  <a:lnTo>
                    <a:pt x="360919" y="106503"/>
                  </a:lnTo>
                  <a:lnTo>
                    <a:pt x="338480" y="71205"/>
                  </a:lnTo>
                  <a:lnTo>
                    <a:pt x="309040" y="41764"/>
                  </a:lnTo>
                  <a:lnTo>
                    <a:pt x="273741" y="19322"/>
                  </a:lnTo>
                  <a:lnTo>
                    <a:pt x="233720" y="5020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61571" y="6122619"/>
              <a:ext cx="117094" cy="11710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810238" y="6168339"/>
              <a:ext cx="382270" cy="12700"/>
            </a:xfrm>
            <a:custGeom>
              <a:avLst/>
              <a:gdLst/>
              <a:ahLst/>
              <a:cxnLst/>
              <a:rect l="l" t="t" r="r" b="b"/>
              <a:pathLst>
                <a:path w="382270" h="12700">
                  <a:moveTo>
                    <a:pt x="381761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381761" y="12699"/>
                  </a:lnTo>
                  <a:lnTo>
                    <a:pt x="381761" y="0"/>
                  </a:lnTo>
                  <a:close/>
                </a:path>
              </a:pathLst>
            </a:custGeom>
            <a:solidFill>
              <a:srgbClr val="005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0" y="2393188"/>
            <a:ext cx="685165" cy="380365"/>
            <a:chOff x="0" y="2393188"/>
            <a:chExt cx="685165" cy="380365"/>
          </a:xfrm>
        </p:grpSpPr>
        <p:sp>
          <p:nvSpPr>
            <p:cNvPr id="38" name="object 38"/>
            <p:cNvSpPr/>
            <p:nvPr/>
          </p:nvSpPr>
          <p:spPr>
            <a:xfrm>
              <a:off x="0" y="2568448"/>
              <a:ext cx="495300" cy="12700"/>
            </a:xfrm>
            <a:custGeom>
              <a:avLst/>
              <a:gdLst/>
              <a:ahLst/>
              <a:cxnLst/>
              <a:rect l="l" t="t" r="r" b="b"/>
              <a:pathLst>
                <a:path w="495300" h="12700">
                  <a:moveTo>
                    <a:pt x="494741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4741" y="12700"/>
                  </a:lnTo>
                  <a:lnTo>
                    <a:pt x="494741" y="0"/>
                  </a:lnTo>
                  <a:close/>
                </a:path>
              </a:pathLst>
            </a:custGeom>
            <a:solidFill>
              <a:srgbClr val="005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4622" y="2393188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19" y="0"/>
                  </a:moveTo>
                  <a:lnTo>
                    <a:pt x="146525" y="5026"/>
                  </a:lnTo>
                  <a:lnTo>
                    <a:pt x="106507" y="19341"/>
                  </a:lnTo>
                  <a:lnTo>
                    <a:pt x="71207" y="41797"/>
                  </a:lnTo>
                  <a:lnTo>
                    <a:pt x="41765" y="71250"/>
                  </a:lnTo>
                  <a:lnTo>
                    <a:pt x="19323" y="106552"/>
                  </a:lnTo>
                  <a:lnTo>
                    <a:pt x="5020" y="146557"/>
                  </a:lnTo>
                  <a:lnTo>
                    <a:pt x="0" y="190119"/>
                  </a:lnTo>
                  <a:lnTo>
                    <a:pt x="5020" y="233720"/>
                  </a:lnTo>
                  <a:lnTo>
                    <a:pt x="19323" y="273741"/>
                  </a:lnTo>
                  <a:lnTo>
                    <a:pt x="41765" y="309040"/>
                  </a:lnTo>
                  <a:lnTo>
                    <a:pt x="71207" y="338480"/>
                  </a:lnTo>
                  <a:lnTo>
                    <a:pt x="106507" y="360919"/>
                  </a:lnTo>
                  <a:lnTo>
                    <a:pt x="146525" y="375218"/>
                  </a:lnTo>
                  <a:lnTo>
                    <a:pt x="190119" y="380238"/>
                  </a:lnTo>
                  <a:lnTo>
                    <a:pt x="233708" y="375218"/>
                  </a:lnTo>
                  <a:lnTo>
                    <a:pt x="273722" y="360919"/>
                  </a:lnTo>
                  <a:lnTo>
                    <a:pt x="309019" y="338480"/>
                  </a:lnTo>
                  <a:lnTo>
                    <a:pt x="338460" y="309040"/>
                  </a:lnTo>
                  <a:lnTo>
                    <a:pt x="360902" y="273741"/>
                  </a:lnTo>
                  <a:lnTo>
                    <a:pt x="375204" y="233720"/>
                  </a:lnTo>
                  <a:lnTo>
                    <a:pt x="380225" y="190119"/>
                  </a:lnTo>
                  <a:lnTo>
                    <a:pt x="375204" y="146557"/>
                  </a:lnTo>
                  <a:lnTo>
                    <a:pt x="360902" y="106552"/>
                  </a:lnTo>
                  <a:lnTo>
                    <a:pt x="338460" y="71250"/>
                  </a:lnTo>
                  <a:lnTo>
                    <a:pt x="309019" y="41797"/>
                  </a:lnTo>
                  <a:lnTo>
                    <a:pt x="273722" y="19341"/>
                  </a:lnTo>
                  <a:lnTo>
                    <a:pt x="233708" y="5026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181" y="2524760"/>
              <a:ext cx="117106" cy="117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907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652376" y="6377213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25" dirty="0" smtClean="0">
                <a:solidFill>
                  <a:srgbClr val="2A397A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5700" y="1885314"/>
            <a:ext cx="7976870" cy="363220"/>
          </a:xfrm>
          <a:custGeom>
            <a:avLst/>
            <a:gdLst/>
            <a:ahLst/>
            <a:cxnLst/>
            <a:rect l="l" t="t" r="r" b="b"/>
            <a:pathLst>
              <a:path w="7976870" h="363219">
                <a:moveTo>
                  <a:pt x="7916125" y="0"/>
                </a:moveTo>
                <a:lnTo>
                  <a:pt x="60515" y="0"/>
                </a:lnTo>
                <a:lnTo>
                  <a:pt x="36958" y="4748"/>
                </a:lnTo>
                <a:lnTo>
                  <a:pt x="17722" y="17700"/>
                </a:lnTo>
                <a:lnTo>
                  <a:pt x="4754" y="36915"/>
                </a:lnTo>
                <a:lnTo>
                  <a:pt x="0" y="60451"/>
                </a:lnTo>
                <a:lnTo>
                  <a:pt x="0" y="302513"/>
                </a:lnTo>
                <a:lnTo>
                  <a:pt x="4754" y="326070"/>
                </a:lnTo>
                <a:lnTo>
                  <a:pt x="17722" y="345328"/>
                </a:lnTo>
                <a:lnTo>
                  <a:pt x="36958" y="358324"/>
                </a:lnTo>
                <a:lnTo>
                  <a:pt x="60515" y="363093"/>
                </a:lnTo>
                <a:lnTo>
                  <a:pt x="7916125" y="363093"/>
                </a:lnTo>
                <a:lnTo>
                  <a:pt x="7939682" y="358324"/>
                </a:lnTo>
                <a:lnTo>
                  <a:pt x="7958940" y="345328"/>
                </a:lnTo>
                <a:lnTo>
                  <a:pt x="7971936" y="326070"/>
                </a:lnTo>
                <a:lnTo>
                  <a:pt x="7976704" y="302513"/>
                </a:lnTo>
                <a:lnTo>
                  <a:pt x="7976704" y="60451"/>
                </a:lnTo>
                <a:lnTo>
                  <a:pt x="7971936" y="36915"/>
                </a:lnTo>
                <a:lnTo>
                  <a:pt x="7958940" y="17700"/>
                </a:lnTo>
                <a:lnTo>
                  <a:pt x="7939682" y="4748"/>
                </a:lnTo>
                <a:lnTo>
                  <a:pt x="7916125" y="0"/>
                </a:lnTo>
                <a:close/>
              </a:path>
            </a:pathLst>
          </a:custGeom>
          <a:solidFill>
            <a:srgbClr val="4B6794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02537" y="1906346"/>
            <a:ext cx="687768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32605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Увеличение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ставки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НДС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Расчетная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ставка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НДС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868170"/>
            <a:ext cx="1018540" cy="380365"/>
            <a:chOff x="0" y="1868170"/>
            <a:chExt cx="1018540" cy="380365"/>
          </a:xfrm>
        </p:grpSpPr>
        <p:sp>
          <p:nvSpPr>
            <p:cNvPr id="7" name="object 7"/>
            <p:cNvSpPr/>
            <p:nvPr/>
          </p:nvSpPr>
          <p:spPr>
            <a:xfrm>
              <a:off x="0" y="2058289"/>
              <a:ext cx="795655" cy="0"/>
            </a:xfrm>
            <a:custGeom>
              <a:avLst/>
              <a:gdLst/>
              <a:ahLst/>
              <a:cxnLst/>
              <a:rect l="l" t="t" r="r" b="b"/>
              <a:pathLst>
                <a:path w="795655">
                  <a:moveTo>
                    <a:pt x="0" y="0"/>
                  </a:moveTo>
                  <a:lnTo>
                    <a:pt x="795553" y="0"/>
                  </a:lnTo>
                </a:path>
              </a:pathLst>
            </a:custGeom>
            <a:ln w="12700">
              <a:solidFill>
                <a:srgbClr val="005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8175" y="1868170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06" y="0"/>
                  </a:moveTo>
                  <a:lnTo>
                    <a:pt x="146517" y="5019"/>
                  </a:lnTo>
                  <a:lnTo>
                    <a:pt x="106503" y="19318"/>
                  </a:lnTo>
                  <a:lnTo>
                    <a:pt x="71205" y="41757"/>
                  </a:lnTo>
                  <a:lnTo>
                    <a:pt x="41764" y="71197"/>
                  </a:lnTo>
                  <a:lnTo>
                    <a:pt x="19322" y="106496"/>
                  </a:lnTo>
                  <a:lnTo>
                    <a:pt x="5020" y="146517"/>
                  </a:lnTo>
                  <a:lnTo>
                    <a:pt x="0" y="190118"/>
                  </a:lnTo>
                  <a:lnTo>
                    <a:pt x="5020" y="233720"/>
                  </a:lnTo>
                  <a:lnTo>
                    <a:pt x="19322" y="273741"/>
                  </a:lnTo>
                  <a:lnTo>
                    <a:pt x="41764" y="309040"/>
                  </a:lnTo>
                  <a:lnTo>
                    <a:pt x="71205" y="338480"/>
                  </a:lnTo>
                  <a:lnTo>
                    <a:pt x="106503" y="360919"/>
                  </a:lnTo>
                  <a:lnTo>
                    <a:pt x="146517" y="375218"/>
                  </a:lnTo>
                  <a:lnTo>
                    <a:pt x="190106" y="380238"/>
                  </a:lnTo>
                  <a:lnTo>
                    <a:pt x="233695" y="375218"/>
                  </a:lnTo>
                  <a:lnTo>
                    <a:pt x="273709" y="360919"/>
                  </a:lnTo>
                  <a:lnTo>
                    <a:pt x="309007" y="338480"/>
                  </a:lnTo>
                  <a:lnTo>
                    <a:pt x="338447" y="309040"/>
                  </a:lnTo>
                  <a:lnTo>
                    <a:pt x="360889" y="273741"/>
                  </a:lnTo>
                  <a:lnTo>
                    <a:pt x="375191" y="233720"/>
                  </a:lnTo>
                  <a:lnTo>
                    <a:pt x="380212" y="190118"/>
                  </a:lnTo>
                  <a:lnTo>
                    <a:pt x="375191" y="146517"/>
                  </a:lnTo>
                  <a:lnTo>
                    <a:pt x="360889" y="106496"/>
                  </a:lnTo>
                  <a:lnTo>
                    <a:pt x="338447" y="71197"/>
                  </a:lnTo>
                  <a:lnTo>
                    <a:pt x="309007" y="41757"/>
                  </a:lnTo>
                  <a:lnTo>
                    <a:pt x="273709" y="19318"/>
                  </a:lnTo>
                  <a:lnTo>
                    <a:pt x="233695" y="5019"/>
                  </a:lnTo>
                  <a:lnTo>
                    <a:pt x="190106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734" y="1999742"/>
              <a:ext cx="117106" cy="11709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2453639"/>
            <a:ext cx="1652016" cy="106375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540254" y="2453639"/>
            <a:ext cx="1983105" cy="1064260"/>
            <a:chOff x="2540254" y="2453639"/>
            <a:chExt cx="1983105" cy="106426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7752" y="2453639"/>
              <a:ext cx="1935479" cy="106375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40254" y="2702889"/>
              <a:ext cx="407670" cy="171450"/>
            </a:xfrm>
            <a:custGeom>
              <a:avLst/>
              <a:gdLst/>
              <a:ahLst/>
              <a:cxnLst/>
              <a:rect l="l" t="t" r="r" b="b"/>
              <a:pathLst>
                <a:path w="407669" h="171450">
                  <a:moveTo>
                    <a:pt x="331850" y="85586"/>
                  </a:moveTo>
                  <a:lnTo>
                    <a:pt x="245744" y="135814"/>
                  </a:lnTo>
                  <a:lnTo>
                    <a:pt x="240065" y="140793"/>
                  </a:lnTo>
                  <a:lnTo>
                    <a:pt x="236886" y="147355"/>
                  </a:lnTo>
                  <a:lnTo>
                    <a:pt x="236422" y="154656"/>
                  </a:lnTo>
                  <a:lnTo>
                    <a:pt x="238887" y="161849"/>
                  </a:lnTo>
                  <a:lnTo>
                    <a:pt x="243865" y="167457"/>
                  </a:lnTo>
                  <a:lnTo>
                    <a:pt x="250428" y="170612"/>
                  </a:lnTo>
                  <a:lnTo>
                    <a:pt x="257728" y="171100"/>
                  </a:lnTo>
                  <a:lnTo>
                    <a:pt x="264921" y="168707"/>
                  </a:lnTo>
                  <a:lnTo>
                    <a:pt x="374783" y="104572"/>
                  </a:lnTo>
                  <a:lnTo>
                    <a:pt x="369569" y="104572"/>
                  </a:lnTo>
                  <a:lnTo>
                    <a:pt x="369569" y="102032"/>
                  </a:lnTo>
                  <a:lnTo>
                    <a:pt x="360044" y="102032"/>
                  </a:lnTo>
                  <a:lnTo>
                    <a:pt x="331850" y="85586"/>
                  </a:lnTo>
                  <a:close/>
                </a:path>
                <a:path w="407669" h="171450">
                  <a:moveTo>
                    <a:pt x="299084" y="66472"/>
                  </a:moveTo>
                  <a:lnTo>
                    <a:pt x="0" y="66472"/>
                  </a:lnTo>
                  <a:lnTo>
                    <a:pt x="0" y="104572"/>
                  </a:lnTo>
                  <a:lnTo>
                    <a:pt x="299302" y="104572"/>
                  </a:lnTo>
                  <a:lnTo>
                    <a:pt x="331850" y="85586"/>
                  </a:lnTo>
                  <a:lnTo>
                    <a:pt x="299084" y="66472"/>
                  </a:lnTo>
                  <a:close/>
                </a:path>
                <a:path w="407669" h="171450">
                  <a:moveTo>
                    <a:pt x="374733" y="66472"/>
                  </a:moveTo>
                  <a:lnTo>
                    <a:pt x="369569" y="66472"/>
                  </a:lnTo>
                  <a:lnTo>
                    <a:pt x="369569" y="104572"/>
                  </a:lnTo>
                  <a:lnTo>
                    <a:pt x="374783" y="104572"/>
                  </a:lnTo>
                  <a:lnTo>
                    <a:pt x="407307" y="85586"/>
                  </a:lnTo>
                  <a:lnTo>
                    <a:pt x="407524" y="85586"/>
                  </a:lnTo>
                  <a:lnTo>
                    <a:pt x="374733" y="66472"/>
                  </a:lnTo>
                  <a:close/>
                </a:path>
                <a:path w="407669" h="171450">
                  <a:moveTo>
                    <a:pt x="360044" y="69139"/>
                  </a:moveTo>
                  <a:lnTo>
                    <a:pt x="331850" y="85586"/>
                  </a:lnTo>
                  <a:lnTo>
                    <a:pt x="360044" y="102032"/>
                  </a:lnTo>
                  <a:lnTo>
                    <a:pt x="360044" y="69139"/>
                  </a:lnTo>
                  <a:close/>
                </a:path>
                <a:path w="407669" h="171450">
                  <a:moveTo>
                    <a:pt x="369569" y="69139"/>
                  </a:moveTo>
                  <a:lnTo>
                    <a:pt x="360044" y="69139"/>
                  </a:lnTo>
                  <a:lnTo>
                    <a:pt x="360044" y="102032"/>
                  </a:lnTo>
                  <a:lnTo>
                    <a:pt x="369569" y="102032"/>
                  </a:lnTo>
                  <a:lnTo>
                    <a:pt x="369569" y="69139"/>
                  </a:lnTo>
                  <a:close/>
                </a:path>
                <a:path w="407669" h="171450">
                  <a:moveTo>
                    <a:pt x="257728" y="0"/>
                  </a:moveTo>
                  <a:lnTo>
                    <a:pt x="250428" y="464"/>
                  </a:lnTo>
                  <a:lnTo>
                    <a:pt x="243865" y="3643"/>
                  </a:lnTo>
                  <a:lnTo>
                    <a:pt x="238887" y="9322"/>
                  </a:lnTo>
                  <a:lnTo>
                    <a:pt x="236422" y="16444"/>
                  </a:lnTo>
                  <a:lnTo>
                    <a:pt x="236886" y="23721"/>
                  </a:lnTo>
                  <a:lnTo>
                    <a:pt x="240065" y="30307"/>
                  </a:lnTo>
                  <a:lnTo>
                    <a:pt x="245744" y="35357"/>
                  </a:lnTo>
                  <a:lnTo>
                    <a:pt x="331850" y="85586"/>
                  </a:lnTo>
                  <a:lnTo>
                    <a:pt x="360044" y="69139"/>
                  </a:lnTo>
                  <a:lnTo>
                    <a:pt x="369569" y="69139"/>
                  </a:lnTo>
                  <a:lnTo>
                    <a:pt x="369569" y="66472"/>
                  </a:lnTo>
                  <a:lnTo>
                    <a:pt x="374733" y="66472"/>
                  </a:lnTo>
                  <a:lnTo>
                    <a:pt x="264921" y="2464"/>
                  </a:lnTo>
                  <a:lnTo>
                    <a:pt x="257728" y="0"/>
                  </a:lnTo>
                  <a:close/>
                </a:path>
              </a:pathLst>
            </a:custGeom>
            <a:solidFill>
              <a:srgbClr val="005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27447" y="2453639"/>
            <a:ext cx="2054352" cy="106375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391538" y="2540888"/>
            <a:ext cx="51473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62760" algn="l"/>
                <a:tab pos="3902075" algn="l"/>
              </a:tabLst>
            </a:pPr>
            <a:r>
              <a:rPr sz="2800" b="1" dirty="0">
                <a:solidFill>
                  <a:srgbClr val="00238A"/>
                </a:solidFill>
                <a:latin typeface="Arial Narrow"/>
                <a:cs typeface="Arial Narrow"/>
              </a:rPr>
              <a:t>с </a:t>
            </a:r>
            <a:r>
              <a:rPr sz="2800" b="1" spc="-25" dirty="0">
                <a:solidFill>
                  <a:srgbClr val="00238A"/>
                </a:solidFill>
                <a:latin typeface="Arial Narrow"/>
                <a:cs typeface="Arial Narrow"/>
              </a:rPr>
              <a:t>20%</a:t>
            </a:r>
            <a:r>
              <a:rPr sz="2800" b="1" dirty="0">
                <a:solidFill>
                  <a:srgbClr val="00238A"/>
                </a:solidFill>
                <a:latin typeface="Arial Narrow"/>
                <a:cs typeface="Arial Narrow"/>
              </a:rPr>
              <a:t>	</a:t>
            </a:r>
            <a:r>
              <a:rPr sz="2800" b="1" dirty="0">
                <a:solidFill>
                  <a:srgbClr val="FF0000"/>
                </a:solidFill>
                <a:latin typeface="Arial Narrow"/>
                <a:cs typeface="Arial Narrow"/>
              </a:rPr>
              <a:t>до</a:t>
            </a:r>
            <a:r>
              <a:rPr sz="2800" b="1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 Narrow"/>
                <a:cs typeface="Arial Narrow"/>
              </a:rPr>
              <a:t>22%</a:t>
            </a:r>
            <a:r>
              <a:rPr sz="2800" b="1" dirty="0">
                <a:solidFill>
                  <a:srgbClr val="FF0000"/>
                </a:solidFill>
                <a:latin typeface="Arial Narrow"/>
                <a:cs typeface="Arial Narrow"/>
              </a:rPr>
              <a:t>	</a:t>
            </a:r>
            <a:r>
              <a:rPr sz="2800" b="1" dirty="0">
                <a:solidFill>
                  <a:srgbClr val="00238A"/>
                </a:solidFill>
                <a:latin typeface="Arial Narrow"/>
                <a:cs typeface="Arial Narrow"/>
              </a:rPr>
              <a:t>с</a:t>
            </a:r>
            <a:r>
              <a:rPr sz="2800" b="1" spc="-10" dirty="0">
                <a:solidFill>
                  <a:srgbClr val="00238A"/>
                </a:solidFill>
                <a:latin typeface="Arial Narrow"/>
                <a:cs typeface="Arial Narrow"/>
              </a:rPr>
              <a:t> 16,67%</a:t>
            </a:r>
            <a:endParaRPr sz="2800">
              <a:latin typeface="Arial Narrow"/>
              <a:cs typeface="Arial Narrow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33616" y="2438400"/>
            <a:ext cx="2337816" cy="106070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389621" y="2524760"/>
            <a:ext cx="14592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0000"/>
                </a:solidFill>
                <a:latin typeface="Arial Narrow"/>
                <a:cs typeface="Arial Narrow"/>
              </a:rPr>
              <a:t>до</a:t>
            </a:r>
            <a:r>
              <a:rPr sz="2800" b="1" spc="-10" dirty="0">
                <a:solidFill>
                  <a:srgbClr val="FF0000"/>
                </a:solidFill>
                <a:latin typeface="Arial Narrow"/>
                <a:cs typeface="Arial Narrow"/>
              </a:rPr>
              <a:t> 18,03%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80910" y="2686704"/>
            <a:ext cx="407670" cy="171450"/>
          </a:xfrm>
          <a:custGeom>
            <a:avLst/>
            <a:gdLst/>
            <a:ahLst/>
            <a:cxnLst/>
            <a:rect l="l" t="t" r="r" b="b"/>
            <a:pathLst>
              <a:path w="407670" h="171450">
                <a:moveTo>
                  <a:pt x="331615" y="85578"/>
                </a:moveTo>
                <a:lnTo>
                  <a:pt x="245618" y="135743"/>
                </a:lnTo>
                <a:lnTo>
                  <a:pt x="240010" y="140795"/>
                </a:lnTo>
                <a:lnTo>
                  <a:pt x="236855" y="147395"/>
                </a:lnTo>
                <a:lnTo>
                  <a:pt x="236366" y="154709"/>
                </a:lnTo>
                <a:lnTo>
                  <a:pt x="238760" y="161905"/>
                </a:lnTo>
                <a:lnTo>
                  <a:pt x="243810" y="167512"/>
                </a:lnTo>
                <a:lnTo>
                  <a:pt x="250396" y="170668"/>
                </a:lnTo>
                <a:lnTo>
                  <a:pt x="257673" y="171156"/>
                </a:lnTo>
                <a:lnTo>
                  <a:pt x="264795" y="168763"/>
                </a:lnTo>
                <a:lnTo>
                  <a:pt x="374754" y="104628"/>
                </a:lnTo>
                <a:lnTo>
                  <a:pt x="369570" y="104628"/>
                </a:lnTo>
                <a:lnTo>
                  <a:pt x="369570" y="102088"/>
                </a:lnTo>
                <a:lnTo>
                  <a:pt x="359918" y="102088"/>
                </a:lnTo>
                <a:lnTo>
                  <a:pt x="331615" y="85578"/>
                </a:lnTo>
                <a:close/>
              </a:path>
              <a:path w="407670" h="171450">
                <a:moveTo>
                  <a:pt x="29895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298957" y="104628"/>
                </a:lnTo>
                <a:lnTo>
                  <a:pt x="331615" y="85578"/>
                </a:lnTo>
                <a:lnTo>
                  <a:pt x="298958" y="66528"/>
                </a:lnTo>
                <a:close/>
              </a:path>
              <a:path w="407670" h="171450">
                <a:moveTo>
                  <a:pt x="374754" y="66528"/>
                </a:moveTo>
                <a:lnTo>
                  <a:pt x="369570" y="66528"/>
                </a:lnTo>
                <a:lnTo>
                  <a:pt x="369570" y="104628"/>
                </a:lnTo>
                <a:lnTo>
                  <a:pt x="374754" y="104628"/>
                </a:lnTo>
                <a:lnTo>
                  <a:pt x="407416" y="85578"/>
                </a:lnTo>
                <a:lnTo>
                  <a:pt x="374754" y="66528"/>
                </a:lnTo>
                <a:close/>
              </a:path>
              <a:path w="407670" h="171450">
                <a:moveTo>
                  <a:pt x="359918" y="69068"/>
                </a:moveTo>
                <a:lnTo>
                  <a:pt x="331615" y="85578"/>
                </a:lnTo>
                <a:lnTo>
                  <a:pt x="359918" y="102088"/>
                </a:lnTo>
                <a:lnTo>
                  <a:pt x="359918" y="69068"/>
                </a:lnTo>
                <a:close/>
              </a:path>
              <a:path w="407670" h="171450">
                <a:moveTo>
                  <a:pt x="369570" y="69068"/>
                </a:moveTo>
                <a:lnTo>
                  <a:pt x="359918" y="69068"/>
                </a:lnTo>
                <a:lnTo>
                  <a:pt x="359918" y="102088"/>
                </a:lnTo>
                <a:lnTo>
                  <a:pt x="369570" y="102088"/>
                </a:lnTo>
                <a:lnTo>
                  <a:pt x="369570" y="69068"/>
                </a:lnTo>
                <a:close/>
              </a:path>
              <a:path w="407670" h="171450">
                <a:moveTo>
                  <a:pt x="257673" y="0"/>
                </a:moveTo>
                <a:lnTo>
                  <a:pt x="250396" y="488"/>
                </a:lnTo>
                <a:lnTo>
                  <a:pt x="243810" y="3643"/>
                </a:lnTo>
                <a:lnTo>
                  <a:pt x="238760" y="9251"/>
                </a:lnTo>
                <a:lnTo>
                  <a:pt x="236366" y="16446"/>
                </a:lnTo>
                <a:lnTo>
                  <a:pt x="236854" y="23760"/>
                </a:lnTo>
                <a:lnTo>
                  <a:pt x="240010" y="30360"/>
                </a:lnTo>
                <a:lnTo>
                  <a:pt x="245618" y="35413"/>
                </a:lnTo>
                <a:lnTo>
                  <a:pt x="331615" y="85578"/>
                </a:lnTo>
                <a:lnTo>
                  <a:pt x="359918" y="69068"/>
                </a:lnTo>
                <a:lnTo>
                  <a:pt x="369570" y="69068"/>
                </a:lnTo>
                <a:lnTo>
                  <a:pt x="369570" y="66528"/>
                </a:lnTo>
                <a:lnTo>
                  <a:pt x="374754" y="66528"/>
                </a:lnTo>
                <a:lnTo>
                  <a:pt x="264795" y="2393"/>
                </a:lnTo>
                <a:lnTo>
                  <a:pt x="257673" y="0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25933" y="949071"/>
            <a:ext cx="320040" cy="308610"/>
            <a:chOff x="125933" y="949071"/>
            <a:chExt cx="320040" cy="308610"/>
          </a:xfrm>
        </p:grpSpPr>
        <p:sp>
          <p:nvSpPr>
            <p:cNvPr id="22" name="object 22"/>
            <p:cNvSpPr/>
            <p:nvPr/>
          </p:nvSpPr>
          <p:spPr>
            <a:xfrm>
              <a:off x="132283" y="955421"/>
              <a:ext cx="307340" cy="295910"/>
            </a:xfrm>
            <a:custGeom>
              <a:avLst/>
              <a:gdLst/>
              <a:ahLst/>
              <a:cxnLst/>
              <a:rect l="l" t="t" r="r" b="b"/>
              <a:pathLst>
                <a:path w="307340" h="295909">
                  <a:moveTo>
                    <a:pt x="153479" y="0"/>
                  </a:moveTo>
                  <a:lnTo>
                    <a:pt x="104964" y="7534"/>
                  </a:lnTo>
                  <a:lnTo>
                    <a:pt x="62832" y="28517"/>
                  </a:lnTo>
                  <a:lnTo>
                    <a:pt x="29610" y="60514"/>
                  </a:lnTo>
                  <a:lnTo>
                    <a:pt x="7823" y="101096"/>
                  </a:lnTo>
                  <a:lnTo>
                    <a:pt x="0" y="147827"/>
                  </a:lnTo>
                  <a:lnTo>
                    <a:pt x="7823" y="194497"/>
                  </a:lnTo>
                  <a:lnTo>
                    <a:pt x="29610" y="235041"/>
                  </a:lnTo>
                  <a:lnTo>
                    <a:pt x="62832" y="267020"/>
                  </a:lnTo>
                  <a:lnTo>
                    <a:pt x="104964" y="287995"/>
                  </a:lnTo>
                  <a:lnTo>
                    <a:pt x="153479" y="295528"/>
                  </a:lnTo>
                  <a:lnTo>
                    <a:pt x="202000" y="287995"/>
                  </a:lnTo>
                  <a:lnTo>
                    <a:pt x="215695" y="281177"/>
                  </a:lnTo>
                  <a:lnTo>
                    <a:pt x="153479" y="281177"/>
                  </a:lnTo>
                  <a:lnTo>
                    <a:pt x="109756" y="274356"/>
                  </a:lnTo>
                  <a:lnTo>
                    <a:pt x="71720" y="255379"/>
                  </a:lnTo>
                  <a:lnTo>
                    <a:pt x="41687" y="226478"/>
                  </a:lnTo>
                  <a:lnTo>
                    <a:pt x="21970" y="189884"/>
                  </a:lnTo>
                  <a:lnTo>
                    <a:pt x="14884" y="147827"/>
                  </a:lnTo>
                  <a:lnTo>
                    <a:pt x="21970" y="105709"/>
                  </a:lnTo>
                  <a:lnTo>
                    <a:pt x="41687" y="69077"/>
                  </a:lnTo>
                  <a:lnTo>
                    <a:pt x="71720" y="40157"/>
                  </a:lnTo>
                  <a:lnTo>
                    <a:pt x="109756" y="21173"/>
                  </a:lnTo>
                  <a:lnTo>
                    <a:pt x="153479" y="14350"/>
                  </a:lnTo>
                  <a:lnTo>
                    <a:pt x="215688" y="14350"/>
                  </a:lnTo>
                  <a:lnTo>
                    <a:pt x="202000" y="7534"/>
                  </a:lnTo>
                  <a:lnTo>
                    <a:pt x="153479" y="0"/>
                  </a:lnTo>
                  <a:close/>
                </a:path>
                <a:path w="307340" h="295909">
                  <a:moveTo>
                    <a:pt x="215688" y="14350"/>
                  </a:moveTo>
                  <a:lnTo>
                    <a:pt x="153479" y="14350"/>
                  </a:lnTo>
                  <a:lnTo>
                    <a:pt x="197209" y="21173"/>
                  </a:lnTo>
                  <a:lnTo>
                    <a:pt x="235248" y="40157"/>
                  </a:lnTo>
                  <a:lnTo>
                    <a:pt x="265283" y="69077"/>
                  </a:lnTo>
                  <a:lnTo>
                    <a:pt x="285000" y="105709"/>
                  </a:lnTo>
                  <a:lnTo>
                    <a:pt x="292087" y="147827"/>
                  </a:lnTo>
                  <a:lnTo>
                    <a:pt x="285000" y="189884"/>
                  </a:lnTo>
                  <a:lnTo>
                    <a:pt x="265283" y="226478"/>
                  </a:lnTo>
                  <a:lnTo>
                    <a:pt x="235248" y="255379"/>
                  </a:lnTo>
                  <a:lnTo>
                    <a:pt x="197209" y="274356"/>
                  </a:lnTo>
                  <a:lnTo>
                    <a:pt x="153479" y="281177"/>
                  </a:lnTo>
                  <a:lnTo>
                    <a:pt x="215695" y="281177"/>
                  </a:lnTo>
                  <a:lnTo>
                    <a:pt x="244135" y="267020"/>
                  </a:lnTo>
                  <a:lnTo>
                    <a:pt x="277360" y="235041"/>
                  </a:lnTo>
                  <a:lnTo>
                    <a:pt x="299147" y="194497"/>
                  </a:lnTo>
                  <a:lnTo>
                    <a:pt x="306971" y="147827"/>
                  </a:lnTo>
                  <a:lnTo>
                    <a:pt x="299147" y="101096"/>
                  </a:lnTo>
                  <a:lnTo>
                    <a:pt x="277360" y="60514"/>
                  </a:lnTo>
                  <a:lnTo>
                    <a:pt x="244135" y="28517"/>
                  </a:lnTo>
                  <a:lnTo>
                    <a:pt x="215688" y="14350"/>
                  </a:lnTo>
                  <a:close/>
                </a:path>
                <a:path w="307340" h="295909">
                  <a:moveTo>
                    <a:pt x="225018" y="151764"/>
                  </a:moveTo>
                  <a:lnTo>
                    <a:pt x="75685" y="151764"/>
                  </a:lnTo>
                  <a:lnTo>
                    <a:pt x="78752" y="154686"/>
                  </a:lnTo>
                  <a:lnTo>
                    <a:pt x="200507" y="154686"/>
                  </a:lnTo>
                  <a:lnTo>
                    <a:pt x="157911" y="195706"/>
                  </a:lnTo>
                  <a:lnTo>
                    <a:pt x="155079" y="198500"/>
                  </a:lnTo>
                  <a:lnTo>
                    <a:pt x="155079" y="203073"/>
                  </a:lnTo>
                  <a:lnTo>
                    <a:pt x="157911" y="205866"/>
                  </a:lnTo>
                  <a:lnTo>
                    <a:pt x="160743" y="208533"/>
                  </a:lnTo>
                  <a:lnTo>
                    <a:pt x="165531" y="208533"/>
                  </a:lnTo>
                  <a:lnTo>
                    <a:pt x="224205" y="153288"/>
                  </a:lnTo>
                  <a:lnTo>
                    <a:pt x="224205" y="152907"/>
                  </a:lnTo>
                  <a:lnTo>
                    <a:pt x="224612" y="152526"/>
                  </a:lnTo>
                  <a:lnTo>
                    <a:pt x="225018" y="152526"/>
                  </a:lnTo>
                  <a:lnTo>
                    <a:pt x="225018" y="151764"/>
                  </a:lnTo>
                  <a:close/>
                </a:path>
                <a:path w="307340" h="295909">
                  <a:moveTo>
                    <a:pt x="165950" y="87502"/>
                  </a:moveTo>
                  <a:lnTo>
                    <a:pt x="161150" y="87502"/>
                  </a:lnTo>
                  <a:lnTo>
                    <a:pt x="155498" y="92837"/>
                  </a:lnTo>
                  <a:lnTo>
                    <a:pt x="155498" y="97536"/>
                  </a:lnTo>
                  <a:lnTo>
                    <a:pt x="158699" y="100583"/>
                  </a:lnTo>
                  <a:lnTo>
                    <a:pt x="200469" y="140842"/>
                  </a:lnTo>
                  <a:lnTo>
                    <a:pt x="78752" y="140842"/>
                  </a:lnTo>
                  <a:lnTo>
                    <a:pt x="75552" y="143890"/>
                  </a:lnTo>
                  <a:lnTo>
                    <a:pt x="75552" y="151764"/>
                  </a:lnTo>
                  <a:lnTo>
                    <a:pt x="225425" y="151764"/>
                  </a:lnTo>
                  <a:lnTo>
                    <a:pt x="225425" y="151383"/>
                  </a:lnTo>
                  <a:lnTo>
                    <a:pt x="225831" y="151002"/>
                  </a:lnTo>
                  <a:lnTo>
                    <a:pt x="225831" y="145923"/>
                  </a:lnTo>
                  <a:lnTo>
                    <a:pt x="225425" y="145541"/>
                  </a:lnTo>
                  <a:lnTo>
                    <a:pt x="225425" y="144652"/>
                  </a:lnTo>
                  <a:lnTo>
                    <a:pt x="225018" y="144652"/>
                  </a:lnTo>
                  <a:lnTo>
                    <a:pt x="225018" y="144271"/>
                  </a:lnTo>
                  <a:lnTo>
                    <a:pt x="224612" y="143890"/>
                  </a:lnTo>
                  <a:lnTo>
                    <a:pt x="224612" y="143509"/>
                  </a:lnTo>
                  <a:lnTo>
                    <a:pt x="223786" y="142748"/>
                  </a:lnTo>
                  <a:lnTo>
                    <a:pt x="165950" y="87502"/>
                  </a:lnTo>
                  <a:close/>
                </a:path>
              </a:pathLst>
            </a:custGeom>
            <a:solidFill>
              <a:srgbClr val="F65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283" y="955421"/>
              <a:ext cx="307340" cy="295910"/>
            </a:xfrm>
            <a:custGeom>
              <a:avLst/>
              <a:gdLst/>
              <a:ahLst/>
              <a:cxnLst/>
              <a:rect l="l" t="t" r="r" b="b"/>
              <a:pathLst>
                <a:path w="307340" h="295909">
                  <a:moveTo>
                    <a:pt x="0" y="147827"/>
                  </a:moveTo>
                  <a:lnTo>
                    <a:pt x="7823" y="194497"/>
                  </a:lnTo>
                  <a:lnTo>
                    <a:pt x="29610" y="235041"/>
                  </a:lnTo>
                  <a:lnTo>
                    <a:pt x="62832" y="267020"/>
                  </a:lnTo>
                  <a:lnTo>
                    <a:pt x="104964" y="287995"/>
                  </a:lnTo>
                  <a:lnTo>
                    <a:pt x="153479" y="295528"/>
                  </a:lnTo>
                  <a:lnTo>
                    <a:pt x="202000" y="287995"/>
                  </a:lnTo>
                  <a:lnTo>
                    <a:pt x="244135" y="267020"/>
                  </a:lnTo>
                  <a:lnTo>
                    <a:pt x="277360" y="235041"/>
                  </a:lnTo>
                  <a:lnTo>
                    <a:pt x="299147" y="194497"/>
                  </a:lnTo>
                  <a:lnTo>
                    <a:pt x="306971" y="147827"/>
                  </a:lnTo>
                  <a:lnTo>
                    <a:pt x="299147" y="101096"/>
                  </a:lnTo>
                  <a:lnTo>
                    <a:pt x="277360" y="60514"/>
                  </a:lnTo>
                  <a:lnTo>
                    <a:pt x="244135" y="28517"/>
                  </a:lnTo>
                  <a:lnTo>
                    <a:pt x="202000" y="7534"/>
                  </a:lnTo>
                  <a:lnTo>
                    <a:pt x="153479" y="0"/>
                  </a:lnTo>
                  <a:lnTo>
                    <a:pt x="104964" y="7534"/>
                  </a:lnTo>
                  <a:lnTo>
                    <a:pt x="62832" y="28517"/>
                  </a:lnTo>
                  <a:lnTo>
                    <a:pt x="29610" y="60514"/>
                  </a:lnTo>
                  <a:lnTo>
                    <a:pt x="7823" y="101096"/>
                  </a:lnTo>
                  <a:lnTo>
                    <a:pt x="0" y="147827"/>
                  </a:lnTo>
                  <a:close/>
                </a:path>
                <a:path w="307340" h="295909">
                  <a:moveTo>
                    <a:pt x="292087" y="147827"/>
                  </a:moveTo>
                  <a:lnTo>
                    <a:pt x="285000" y="189884"/>
                  </a:lnTo>
                  <a:lnTo>
                    <a:pt x="265283" y="226478"/>
                  </a:lnTo>
                  <a:lnTo>
                    <a:pt x="235248" y="255379"/>
                  </a:lnTo>
                  <a:lnTo>
                    <a:pt x="197209" y="274356"/>
                  </a:lnTo>
                  <a:lnTo>
                    <a:pt x="153479" y="281177"/>
                  </a:lnTo>
                  <a:lnTo>
                    <a:pt x="109756" y="274356"/>
                  </a:lnTo>
                  <a:lnTo>
                    <a:pt x="71720" y="255379"/>
                  </a:lnTo>
                  <a:lnTo>
                    <a:pt x="41687" y="226478"/>
                  </a:lnTo>
                  <a:lnTo>
                    <a:pt x="21970" y="189884"/>
                  </a:lnTo>
                  <a:lnTo>
                    <a:pt x="14884" y="147827"/>
                  </a:lnTo>
                  <a:lnTo>
                    <a:pt x="21970" y="105709"/>
                  </a:lnTo>
                  <a:lnTo>
                    <a:pt x="41687" y="69077"/>
                  </a:lnTo>
                  <a:lnTo>
                    <a:pt x="71720" y="40157"/>
                  </a:lnTo>
                  <a:lnTo>
                    <a:pt x="109756" y="21173"/>
                  </a:lnTo>
                  <a:lnTo>
                    <a:pt x="153479" y="14350"/>
                  </a:lnTo>
                  <a:lnTo>
                    <a:pt x="197209" y="21173"/>
                  </a:lnTo>
                  <a:lnTo>
                    <a:pt x="235248" y="40157"/>
                  </a:lnTo>
                  <a:lnTo>
                    <a:pt x="265283" y="69077"/>
                  </a:lnTo>
                  <a:lnTo>
                    <a:pt x="285000" y="105709"/>
                  </a:lnTo>
                  <a:lnTo>
                    <a:pt x="292087" y="147827"/>
                  </a:lnTo>
                  <a:close/>
                </a:path>
              </a:pathLst>
            </a:custGeom>
            <a:ln w="12700">
              <a:solidFill>
                <a:srgbClr val="F652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485" y="1036574"/>
              <a:ext cx="162979" cy="13373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78993" y="144602"/>
            <a:ext cx="11405235" cy="177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243775"/>
                </a:solidFill>
                <a:latin typeface="Arial"/>
                <a:cs typeface="Arial"/>
              </a:rPr>
              <a:t>Налог</a:t>
            </a:r>
            <a:r>
              <a:rPr sz="3200" b="1" spc="-135" dirty="0">
                <a:solidFill>
                  <a:srgbClr val="243775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43775"/>
                </a:solidFill>
                <a:latin typeface="Arial"/>
                <a:cs typeface="Arial"/>
              </a:rPr>
              <a:t>на</a:t>
            </a:r>
            <a:r>
              <a:rPr sz="3200" b="1" spc="-145" dirty="0">
                <a:solidFill>
                  <a:srgbClr val="243775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243775"/>
                </a:solidFill>
                <a:latin typeface="Arial"/>
                <a:cs typeface="Arial"/>
              </a:rPr>
              <a:t>добавленную</a:t>
            </a:r>
            <a:r>
              <a:rPr sz="3200" b="1" spc="-50" dirty="0">
                <a:solidFill>
                  <a:srgbClr val="243775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243775"/>
                </a:solidFill>
                <a:latin typeface="Arial"/>
                <a:cs typeface="Arial"/>
              </a:rPr>
              <a:t>стоимость</a:t>
            </a:r>
            <a:endParaRPr sz="3200">
              <a:latin typeface="Arial"/>
              <a:cs typeface="Arial"/>
            </a:endParaRPr>
          </a:p>
          <a:p>
            <a:pPr marL="295910">
              <a:lnSpc>
                <a:spcPts val="2070"/>
              </a:lnSpc>
              <a:spcBef>
                <a:spcPts val="1780"/>
              </a:spcBef>
            </a:pP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Федеральный</a:t>
            </a:r>
            <a:r>
              <a:rPr sz="1800" b="1" i="1" spc="-5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закон</a:t>
            </a:r>
            <a:r>
              <a:rPr sz="1800" b="1" i="1" spc="-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№</a:t>
            </a:r>
            <a:r>
              <a:rPr sz="1800" b="1" i="1" spc="-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425-ФЗ</a:t>
            </a:r>
            <a:r>
              <a:rPr sz="1800" b="1" i="1" spc="-5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от</a:t>
            </a:r>
            <a:r>
              <a:rPr sz="1800" b="1" i="1" spc="-1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6522C"/>
                </a:solidFill>
                <a:latin typeface="Arial"/>
                <a:cs typeface="Arial"/>
              </a:rPr>
              <a:t>28.11.2025</a:t>
            </a:r>
            <a:endParaRPr sz="1800">
              <a:latin typeface="Arial"/>
              <a:cs typeface="Arial"/>
            </a:endParaRPr>
          </a:p>
          <a:p>
            <a:pPr marL="295910">
              <a:lnSpc>
                <a:spcPts val="1830"/>
              </a:lnSpc>
            </a:pP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«О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внесении</a:t>
            </a:r>
            <a:r>
              <a:rPr sz="1600" b="1" spc="-4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изменений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в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части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первую</a:t>
            </a:r>
            <a:r>
              <a:rPr sz="1600" b="1" spc="1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вторую</a:t>
            </a:r>
            <a:r>
              <a:rPr sz="1600" b="1" spc="5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НК</a:t>
            </a:r>
            <a:r>
              <a:rPr sz="1600" b="1" spc="-6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РФ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отдельные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законодательные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акты</a:t>
            </a:r>
            <a:r>
              <a:rPr sz="1600" b="1" spc="-3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РФ»</a:t>
            </a:r>
            <a:endParaRPr sz="1600">
              <a:latin typeface="Arial"/>
              <a:cs typeface="Arial"/>
            </a:endParaRPr>
          </a:p>
          <a:p>
            <a:pPr marL="316865">
              <a:lnSpc>
                <a:spcPct val="100000"/>
              </a:lnSpc>
              <a:spcBef>
                <a:spcPts val="450"/>
              </a:spcBef>
            </a:pP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Дата</a:t>
            </a:r>
            <a:r>
              <a:rPr sz="1200" i="1" spc="-10" dirty="0">
                <a:solidFill>
                  <a:srgbClr val="586A85"/>
                </a:solidFill>
                <a:latin typeface="Arial"/>
                <a:cs typeface="Arial"/>
              </a:rPr>
              <a:t> вступления</a:t>
            </a:r>
            <a:r>
              <a:rPr sz="1200" i="1" spc="-7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в</a:t>
            </a:r>
            <a:r>
              <a:rPr sz="1200" i="1" spc="1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силу</a:t>
            </a:r>
            <a:r>
              <a:rPr sz="1200" i="1" spc="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–</a:t>
            </a:r>
            <a:r>
              <a:rPr sz="1200" i="1" spc="-3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586A85"/>
                </a:solidFill>
                <a:latin typeface="Arial"/>
                <a:cs typeface="Arial"/>
              </a:rPr>
              <a:t>01.01.2026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95"/>
              </a:spcBef>
            </a:pP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Письмо</a:t>
            </a:r>
            <a:r>
              <a:rPr sz="1400" b="1" i="1" spc="-2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ФНС</a:t>
            </a:r>
            <a:r>
              <a:rPr sz="1400" b="1" i="1" spc="-6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F6522C"/>
                </a:solidFill>
                <a:latin typeface="Arial"/>
                <a:cs typeface="Arial"/>
              </a:rPr>
              <a:t>России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92131" y="1895094"/>
            <a:ext cx="2156460" cy="1304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от</a:t>
            </a:r>
            <a:r>
              <a:rPr sz="1400" b="1" i="1" spc="-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F6522C"/>
                </a:solidFill>
                <a:latin typeface="Arial"/>
                <a:cs typeface="Arial"/>
              </a:rPr>
              <a:t>23.10.2018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№</a:t>
            </a:r>
            <a:r>
              <a:rPr sz="1400" b="1" i="1" spc="3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rgbClr val="F6522C"/>
                </a:solidFill>
                <a:latin typeface="Arial"/>
                <a:cs typeface="Arial"/>
              </a:rPr>
              <a:t>СД-4-</a:t>
            </a:r>
            <a:r>
              <a:rPr sz="1400" b="1" i="1" spc="-10" dirty="0">
                <a:solidFill>
                  <a:srgbClr val="F6522C"/>
                </a:solidFill>
                <a:latin typeface="Arial"/>
                <a:cs typeface="Arial"/>
              </a:rPr>
              <a:t>3/20667@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«О</a:t>
            </a:r>
            <a:r>
              <a:rPr sz="1400" b="1" i="1" spc="-4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порядке</a:t>
            </a:r>
            <a:r>
              <a:rPr sz="1400" b="1" i="1" spc="-2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F6522C"/>
                </a:solidFill>
                <a:latin typeface="Arial"/>
                <a:cs typeface="Arial"/>
              </a:rPr>
              <a:t>применения налоговой</a:t>
            </a:r>
            <a:r>
              <a:rPr sz="1400" b="1" i="1" spc="-4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ставки</a:t>
            </a:r>
            <a:r>
              <a:rPr sz="1400" b="1" i="1" spc="-5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i="1" spc="-25" dirty="0">
                <a:solidFill>
                  <a:srgbClr val="F6522C"/>
                </a:solidFill>
                <a:latin typeface="Arial"/>
                <a:cs typeface="Arial"/>
              </a:rPr>
              <a:t>по </a:t>
            </a: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НДС</a:t>
            </a:r>
            <a:r>
              <a:rPr sz="1400" b="1" i="1" spc="-1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в</a:t>
            </a:r>
            <a:r>
              <a:rPr sz="1400" b="1" i="1" spc="-3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F6522C"/>
                </a:solidFill>
                <a:latin typeface="Arial"/>
                <a:cs typeface="Arial"/>
              </a:rPr>
              <a:t>переходный период»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91287" y="3925189"/>
            <a:ext cx="171450" cy="467995"/>
          </a:xfrm>
          <a:custGeom>
            <a:avLst/>
            <a:gdLst/>
            <a:ahLst/>
            <a:cxnLst/>
            <a:rect l="l" t="t" r="r" b="b"/>
            <a:pathLst>
              <a:path w="171450" h="467995">
                <a:moveTo>
                  <a:pt x="16214" y="297180"/>
                </a:moveTo>
                <a:lnTo>
                  <a:pt x="0" y="318633"/>
                </a:lnTo>
                <a:lnTo>
                  <a:pt x="2486" y="325755"/>
                </a:lnTo>
                <a:lnTo>
                  <a:pt x="87068" y="467487"/>
                </a:lnTo>
                <a:lnTo>
                  <a:pt x="108478" y="429894"/>
                </a:lnTo>
                <a:lnTo>
                  <a:pt x="67637" y="429894"/>
                </a:lnTo>
                <a:lnTo>
                  <a:pt x="66928" y="359354"/>
                </a:lnTo>
                <a:lnTo>
                  <a:pt x="35252" y="306324"/>
                </a:lnTo>
                <a:lnTo>
                  <a:pt x="30128" y="300720"/>
                </a:lnTo>
                <a:lnTo>
                  <a:pt x="23504" y="297592"/>
                </a:lnTo>
                <a:lnTo>
                  <a:pt x="16214" y="297180"/>
                </a:lnTo>
                <a:close/>
              </a:path>
              <a:path w="171450" h="467995">
                <a:moveTo>
                  <a:pt x="66928" y="359354"/>
                </a:moveTo>
                <a:lnTo>
                  <a:pt x="67536" y="419862"/>
                </a:lnTo>
                <a:lnTo>
                  <a:pt x="67637" y="429894"/>
                </a:lnTo>
                <a:lnTo>
                  <a:pt x="105737" y="429513"/>
                </a:lnTo>
                <a:lnTo>
                  <a:pt x="105644" y="420243"/>
                </a:lnTo>
                <a:lnTo>
                  <a:pt x="70177" y="420243"/>
                </a:lnTo>
                <a:lnTo>
                  <a:pt x="86352" y="391873"/>
                </a:lnTo>
                <a:lnTo>
                  <a:pt x="66928" y="359354"/>
                </a:lnTo>
                <a:close/>
              </a:path>
              <a:path w="171450" h="467995">
                <a:moveTo>
                  <a:pt x="154443" y="295824"/>
                </a:moveTo>
                <a:lnTo>
                  <a:pt x="147187" y="296370"/>
                </a:lnTo>
                <a:lnTo>
                  <a:pt x="140440" y="299719"/>
                </a:lnTo>
                <a:lnTo>
                  <a:pt x="140569" y="299719"/>
                </a:lnTo>
                <a:lnTo>
                  <a:pt x="135709" y="305308"/>
                </a:lnTo>
                <a:lnTo>
                  <a:pt x="105029" y="359116"/>
                </a:lnTo>
                <a:lnTo>
                  <a:pt x="105640" y="419862"/>
                </a:lnTo>
                <a:lnTo>
                  <a:pt x="105737" y="429513"/>
                </a:lnTo>
                <a:lnTo>
                  <a:pt x="67637" y="429894"/>
                </a:lnTo>
                <a:lnTo>
                  <a:pt x="108478" y="429894"/>
                </a:lnTo>
                <a:lnTo>
                  <a:pt x="168729" y="324104"/>
                </a:lnTo>
                <a:lnTo>
                  <a:pt x="171100" y="316930"/>
                </a:lnTo>
                <a:lnTo>
                  <a:pt x="170681" y="311356"/>
                </a:lnTo>
                <a:lnTo>
                  <a:pt x="170555" y="309673"/>
                </a:lnTo>
                <a:lnTo>
                  <a:pt x="167318" y="303154"/>
                </a:lnTo>
                <a:lnTo>
                  <a:pt x="161617" y="298196"/>
                </a:lnTo>
                <a:lnTo>
                  <a:pt x="154443" y="295824"/>
                </a:lnTo>
                <a:close/>
              </a:path>
              <a:path w="171450" h="467995">
                <a:moveTo>
                  <a:pt x="86352" y="391873"/>
                </a:moveTo>
                <a:lnTo>
                  <a:pt x="70177" y="420243"/>
                </a:lnTo>
                <a:lnTo>
                  <a:pt x="103070" y="419862"/>
                </a:lnTo>
                <a:lnTo>
                  <a:pt x="86352" y="391873"/>
                </a:lnTo>
                <a:close/>
              </a:path>
              <a:path w="171450" h="467995">
                <a:moveTo>
                  <a:pt x="105029" y="359116"/>
                </a:moveTo>
                <a:lnTo>
                  <a:pt x="86352" y="391873"/>
                </a:lnTo>
                <a:lnTo>
                  <a:pt x="103070" y="419862"/>
                </a:lnTo>
                <a:lnTo>
                  <a:pt x="70177" y="420243"/>
                </a:lnTo>
                <a:lnTo>
                  <a:pt x="105644" y="420243"/>
                </a:lnTo>
                <a:lnTo>
                  <a:pt x="105032" y="359354"/>
                </a:lnTo>
                <a:lnTo>
                  <a:pt x="105029" y="359116"/>
                </a:lnTo>
                <a:close/>
              </a:path>
              <a:path w="171450" h="467995">
                <a:moveTo>
                  <a:pt x="101419" y="0"/>
                </a:moveTo>
                <a:lnTo>
                  <a:pt x="63319" y="381"/>
                </a:lnTo>
                <a:lnTo>
                  <a:pt x="66925" y="359116"/>
                </a:lnTo>
                <a:lnTo>
                  <a:pt x="66928" y="359354"/>
                </a:lnTo>
                <a:lnTo>
                  <a:pt x="86352" y="391873"/>
                </a:lnTo>
                <a:lnTo>
                  <a:pt x="105029" y="359116"/>
                </a:lnTo>
                <a:lnTo>
                  <a:pt x="101423" y="381"/>
                </a:lnTo>
                <a:lnTo>
                  <a:pt x="101419" y="0"/>
                </a:lnTo>
                <a:close/>
              </a:path>
            </a:pathLst>
          </a:custGeom>
          <a:solidFill>
            <a:srgbClr val="9DA6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53430" y="3963289"/>
            <a:ext cx="171450" cy="467995"/>
          </a:xfrm>
          <a:custGeom>
            <a:avLst/>
            <a:gdLst/>
            <a:ahLst/>
            <a:cxnLst/>
            <a:rect l="l" t="t" r="r" b="b"/>
            <a:pathLst>
              <a:path w="171450" h="467995">
                <a:moveTo>
                  <a:pt x="16214" y="297180"/>
                </a:moveTo>
                <a:lnTo>
                  <a:pt x="0" y="318686"/>
                </a:lnTo>
                <a:lnTo>
                  <a:pt x="2486" y="325881"/>
                </a:lnTo>
                <a:lnTo>
                  <a:pt x="87068" y="467487"/>
                </a:lnTo>
                <a:lnTo>
                  <a:pt x="108478" y="429894"/>
                </a:lnTo>
                <a:lnTo>
                  <a:pt x="67637" y="429894"/>
                </a:lnTo>
                <a:lnTo>
                  <a:pt x="66928" y="359354"/>
                </a:lnTo>
                <a:lnTo>
                  <a:pt x="35252" y="306324"/>
                </a:lnTo>
                <a:lnTo>
                  <a:pt x="30128" y="300720"/>
                </a:lnTo>
                <a:lnTo>
                  <a:pt x="23504" y="297592"/>
                </a:lnTo>
                <a:lnTo>
                  <a:pt x="16214" y="297180"/>
                </a:lnTo>
                <a:close/>
              </a:path>
              <a:path w="171450" h="467995">
                <a:moveTo>
                  <a:pt x="66928" y="359354"/>
                </a:moveTo>
                <a:lnTo>
                  <a:pt x="67536" y="419862"/>
                </a:lnTo>
                <a:lnTo>
                  <a:pt x="67637" y="429894"/>
                </a:lnTo>
                <a:lnTo>
                  <a:pt x="105737" y="429513"/>
                </a:lnTo>
                <a:lnTo>
                  <a:pt x="105644" y="420243"/>
                </a:lnTo>
                <a:lnTo>
                  <a:pt x="70177" y="420243"/>
                </a:lnTo>
                <a:lnTo>
                  <a:pt x="86352" y="391873"/>
                </a:lnTo>
                <a:lnTo>
                  <a:pt x="66928" y="359354"/>
                </a:lnTo>
                <a:close/>
              </a:path>
              <a:path w="171450" h="467995">
                <a:moveTo>
                  <a:pt x="154443" y="295824"/>
                </a:moveTo>
                <a:lnTo>
                  <a:pt x="147187" y="296370"/>
                </a:lnTo>
                <a:lnTo>
                  <a:pt x="140440" y="299719"/>
                </a:lnTo>
                <a:lnTo>
                  <a:pt x="140569" y="299719"/>
                </a:lnTo>
                <a:lnTo>
                  <a:pt x="135709" y="305308"/>
                </a:lnTo>
                <a:lnTo>
                  <a:pt x="105029" y="359116"/>
                </a:lnTo>
                <a:lnTo>
                  <a:pt x="105640" y="419862"/>
                </a:lnTo>
                <a:lnTo>
                  <a:pt x="105737" y="429513"/>
                </a:lnTo>
                <a:lnTo>
                  <a:pt x="67637" y="429894"/>
                </a:lnTo>
                <a:lnTo>
                  <a:pt x="108478" y="429894"/>
                </a:lnTo>
                <a:lnTo>
                  <a:pt x="168729" y="324104"/>
                </a:lnTo>
                <a:lnTo>
                  <a:pt x="171100" y="316930"/>
                </a:lnTo>
                <a:lnTo>
                  <a:pt x="170555" y="309673"/>
                </a:lnTo>
                <a:lnTo>
                  <a:pt x="167318" y="303154"/>
                </a:lnTo>
                <a:lnTo>
                  <a:pt x="161617" y="298196"/>
                </a:lnTo>
                <a:lnTo>
                  <a:pt x="154443" y="295824"/>
                </a:lnTo>
                <a:close/>
              </a:path>
              <a:path w="171450" h="467995">
                <a:moveTo>
                  <a:pt x="86352" y="391873"/>
                </a:moveTo>
                <a:lnTo>
                  <a:pt x="70177" y="420243"/>
                </a:lnTo>
                <a:lnTo>
                  <a:pt x="103070" y="419862"/>
                </a:lnTo>
                <a:lnTo>
                  <a:pt x="86352" y="391873"/>
                </a:lnTo>
                <a:close/>
              </a:path>
              <a:path w="171450" h="467995">
                <a:moveTo>
                  <a:pt x="105029" y="359116"/>
                </a:moveTo>
                <a:lnTo>
                  <a:pt x="86352" y="391873"/>
                </a:lnTo>
                <a:lnTo>
                  <a:pt x="103070" y="419862"/>
                </a:lnTo>
                <a:lnTo>
                  <a:pt x="70177" y="420243"/>
                </a:lnTo>
                <a:lnTo>
                  <a:pt x="105644" y="420243"/>
                </a:lnTo>
                <a:lnTo>
                  <a:pt x="105032" y="359354"/>
                </a:lnTo>
                <a:lnTo>
                  <a:pt x="105029" y="359116"/>
                </a:lnTo>
                <a:close/>
              </a:path>
              <a:path w="171450" h="467995">
                <a:moveTo>
                  <a:pt x="101419" y="0"/>
                </a:moveTo>
                <a:lnTo>
                  <a:pt x="63319" y="381"/>
                </a:lnTo>
                <a:lnTo>
                  <a:pt x="66925" y="359116"/>
                </a:lnTo>
                <a:lnTo>
                  <a:pt x="66928" y="359354"/>
                </a:lnTo>
                <a:lnTo>
                  <a:pt x="86352" y="391873"/>
                </a:lnTo>
                <a:lnTo>
                  <a:pt x="105029" y="359116"/>
                </a:lnTo>
                <a:lnTo>
                  <a:pt x="101423" y="381"/>
                </a:lnTo>
                <a:lnTo>
                  <a:pt x="101419" y="0"/>
                </a:lnTo>
                <a:close/>
              </a:path>
            </a:pathLst>
          </a:custGeom>
          <a:solidFill>
            <a:srgbClr val="9DA6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7656" y="1884045"/>
            <a:ext cx="171450" cy="632460"/>
          </a:xfrm>
          <a:custGeom>
            <a:avLst/>
            <a:gdLst/>
            <a:ahLst/>
            <a:cxnLst/>
            <a:rect l="l" t="t" r="r" b="b"/>
            <a:pathLst>
              <a:path w="171450" h="632460">
                <a:moveTo>
                  <a:pt x="16285" y="461899"/>
                </a:moveTo>
                <a:lnTo>
                  <a:pt x="9090" y="464438"/>
                </a:lnTo>
                <a:lnTo>
                  <a:pt x="3504" y="469489"/>
                </a:lnTo>
                <a:lnTo>
                  <a:pt x="406" y="476075"/>
                </a:lnTo>
                <a:lnTo>
                  <a:pt x="73" y="482030"/>
                </a:lnTo>
                <a:lnTo>
                  <a:pt x="0" y="483352"/>
                </a:lnTo>
                <a:lnTo>
                  <a:pt x="2486" y="490474"/>
                </a:lnTo>
                <a:lnTo>
                  <a:pt x="86687" y="632332"/>
                </a:lnTo>
                <a:lnTo>
                  <a:pt x="108235" y="594740"/>
                </a:lnTo>
                <a:lnTo>
                  <a:pt x="67383" y="594740"/>
                </a:lnTo>
                <a:lnTo>
                  <a:pt x="66856" y="524270"/>
                </a:lnTo>
                <a:lnTo>
                  <a:pt x="35252" y="471042"/>
                </a:lnTo>
                <a:lnTo>
                  <a:pt x="30200" y="465439"/>
                </a:lnTo>
                <a:lnTo>
                  <a:pt x="23600" y="462311"/>
                </a:lnTo>
                <a:lnTo>
                  <a:pt x="16285" y="461899"/>
                </a:lnTo>
                <a:close/>
              </a:path>
              <a:path w="171450" h="632460">
                <a:moveTo>
                  <a:pt x="66856" y="524270"/>
                </a:moveTo>
                <a:lnTo>
                  <a:pt x="67309" y="584834"/>
                </a:lnTo>
                <a:lnTo>
                  <a:pt x="67383" y="594740"/>
                </a:lnTo>
                <a:lnTo>
                  <a:pt x="105483" y="594487"/>
                </a:lnTo>
                <a:lnTo>
                  <a:pt x="105413" y="585088"/>
                </a:lnTo>
                <a:lnTo>
                  <a:pt x="69923" y="585088"/>
                </a:lnTo>
                <a:lnTo>
                  <a:pt x="86151" y="556767"/>
                </a:lnTo>
                <a:lnTo>
                  <a:pt x="66856" y="524270"/>
                </a:lnTo>
                <a:close/>
              </a:path>
              <a:path w="171450" h="632460">
                <a:moveTo>
                  <a:pt x="154551" y="460851"/>
                </a:moveTo>
                <a:lnTo>
                  <a:pt x="147250" y="461359"/>
                </a:lnTo>
                <a:lnTo>
                  <a:pt x="140688" y="464581"/>
                </a:lnTo>
                <a:lnTo>
                  <a:pt x="135709" y="470280"/>
                </a:lnTo>
                <a:lnTo>
                  <a:pt x="104956" y="523951"/>
                </a:lnTo>
                <a:lnTo>
                  <a:pt x="105411" y="584834"/>
                </a:lnTo>
                <a:lnTo>
                  <a:pt x="105483" y="594487"/>
                </a:lnTo>
                <a:lnTo>
                  <a:pt x="67383" y="594740"/>
                </a:lnTo>
                <a:lnTo>
                  <a:pt x="108235" y="594740"/>
                </a:lnTo>
                <a:lnTo>
                  <a:pt x="168729" y="489203"/>
                </a:lnTo>
                <a:lnTo>
                  <a:pt x="171102" y="482030"/>
                </a:lnTo>
                <a:lnTo>
                  <a:pt x="170666" y="476075"/>
                </a:lnTo>
                <a:lnTo>
                  <a:pt x="170570" y="474773"/>
                </a:lnTo>
                <a:lnTo>
                  <a:pt x="167372" y="468254"/>
                </a:lnTo>
                <a:lnTo>
                  <a:pt x="161744" y="463295"/>
                </a:lnTo>
                <a:lnTo>
                  <a:pt x="154551" y="460851"/>
                </a:lnTo>
                <a:close/>
              </a:path>
              <a:path w="171450" h="632460">
                <a:moveTo>
                  <a:pt x="86151" y="556767"/>
                </a:moveTo>
                <a:lnTo>
                  <a:pt x="69923" y="585088"/>
                </a:lnTo>
                <a:lnTo>
                  <a:pt x="102816" y="584834"/>
                </a:lnTo>
                <a:lnTo>
                  <a:pt x="86151" y="556767"/>
                </a:lnTo>
                <a:close/>
              </a:path>
              <a:path w="171450" h="632460">
                <a:moveTo>
                  <a:pt x="104956" y="523951"/>
                </a:moveTo>
                <a:lnTo>
                  <a:pt x="86151" y="556767"/>
                </a:lnTo>
                <a:lnTo>
                  <a:pt x="102816" y="584834"/>
                </a:lnTo>
                <a:lnTo>
                  <a:pt x="69923" y="585088"/>
                </a:lnTo>
                <a:lnTo>
                  <a:pt x="105413" y="585088"/>
                </a:lnTo>
                <a:lnTo>
                  <a:pt x="104958" y="524270"/>
                </a:lnTo>
                <a:lnTo>
                  <a:pt x="104956" y="523951"/>
                </a:lnTo>
                <a:close/>
              </a:path>
              <a:path w="171450" h="632460">
                <a:moveTo>
                  <a:pt x="101038" y="0"/>
                </a:moveTo>
                <a:lnTo>
                  <a:pt x="62938" y="380"/>
                </a:lnTo>
                <a:lnTo>
                  <a:pt x="66854" y="523951"/>
                </a:lnTo>
                <a:lnTo>
                  <a:pt x="66856" y="524270"/>
                </a:lnTo>
                <a:lnTo>
                  <a:pt x="86151" y="556767"/>
                </a:lnTo>
                <a:lnTo>
                  <a:pt x="104956" y="523951"/>
                </a:lnTo>
                <a:lnTo>
                  <a:pt x="101041" y="380"/>
                </a:lnTo>
                <a:lnTo>
                  <a:pt x="101038" y="0"/>
                </a:lnTo>
                <a:close/>
              </a:path>
            </a:pathLst>
          </a:custGeom>
          <a:solidFill>
            <a:srgbClr val="9DA6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108703" y="1399032"/>
            <a:ext cx="3840479" cy="1148715"/>
            <a:chOff x="4108703" y="1399032"/>
            <a:chExt cx="3840479" cy="1148715"/>
          </a:xfrm>
        </p:grpSpPr>
        <p:sp>
          <p:nvSpPr>
            <p:cNvPr id="7" name="object 7"/>
            <p:cNvSpPr/>
            <p:nvPr/>
          </p:nvSpPr>
          <p:spPr>
            <a:xfrm>
              <a:off x="6948677" y="2079752"/>
              <a:ext cx="171450" cy="467995"/>
            </a:xfrm>
            <a:custGeom>
              <a:avLst/>
              <a:gdLst/>
              <a:ahLst/>
              <a:cxnLst/>
              <a:rect l="l" t="t" r="r" b="b"/>
              <a:pathLst>
                <a:path w="171450" h="467994">
                  <a:moveTo>
                    <a:pt x="16265" y="297162"/>
                  </a:moveTo>
                  <a:lnTo>
                    <a:pt x="9144" y="299720"/>
                  </a:lnTo>
                  <a:lnTo>
                    <a:pt x="3540" y="304770"/>
                  </a:lnTo>
                  <a:lnTo>
                    <a:pt x="412" y="311356"/>
                  </a:lnTo>
                  <a:lnTo>
                    <a:pt x="96" y="316928"/>
                  </a:lnTo>
                  <a:lnTo>
                    <a:pt x="0" y="318633"/>
                  </a:lnTo>
                  <a:lnTo>
                    <a:pt x="2540" y="325755"/>
                  </a:lnTo>
                  <a:lnTo>
                    <a:pt x="87122" y="467487"/>
                  </a:lnTo>
                  <a:lnTo>
                    <a:pt x="108531" y="429895"/>
                  </a:lnTo>
                  <a:lnTo>
                    <a:pt x="67691" y="429895"/>
                  </a:lnTo>
                  <a:lnTo>
                    <a:pt x="66962" y="359535"/>
                  </a:lnTo>
                  <a:lnTo>
                    <a:pt x="35178" y="306324"/>
                  </a:lnTo>
                  <a:lnTo>
                    <a:pt x="30128" y="300666"/>
                  </a:lnTo>
                  <a:lnTo>
                    <a:pt x="23542" y="297545"/>
                  </a:lnTo>
                  <a:lnTo>
                    <a:pt x="16265" y="297162"/>
                  </a:lnTo>
                  <a:close/>
                </a:path>
                <a:path w="171450" h="467994">
                  <a:moveTo>
                    <a:pt x="66962" y="359535"/>
                  </a:moveTo>
                  <a:lnTo>
                    <a:pt x="67587" y="419862"/>
                  </a:lnTo>
                  <a:lnTo>
                    <a:pt x="67691" y="429895"/>
                  </a:lnTo>
                  <a:lnTo>
                    <a:pt x="105791" y="429513"/>
                  </a:lnTo>
                  <a:lnTo>
                    <a:pt x="105695" y="420243"/>
                  </a:lnTo>
                  <a:lnTo>
                    <a:pt x="70103" y="420243"/>
                  </a:lnTo>
                  <a:lnTo>
                    <a:pt x="86279" y="391873"/>
                  </a:lnTo>
                  <a:lnTo>
                    <a:pt x="66962" y="359535"/>
                  </a:lnTo>
                  <a:close/>
                </a:path>
                <a:path w="171450" h="467994">
                  <a:moveTo>
                    <a:pt x="154477" y="295717"/>
                  </a:moveTo>
                  <a:lnTo>
                    <a:pt x="147177" y="296306"/>
                  </a:lnTo>
                  <a:lnTo>
                    <a:pt x="140614" y="299587"/>
                  </a:lnTo>
                  <a:lnTo>
                    <a:pt x="135636" y="305308"/>
                  </a:lnTo>
                  <a:lnTo>
                    <a:pt x="105060" y="358933"/>
                  </a:lnTo>
                  <a:lnTo>
                    <a:pt x="105691" y="419862"/>
                  </a:lnTo>
                  <a:lnTo>
                    <a:pt x="105791" y="429513"/>
                  </a:lnTo>
                  <a:lnTo>
                    <a:pt x="67691" y="429895"/>
                  </a:lnTo>
                  <a:lnTo>
                    <a:pt x="108531" y="429895"/>
                  </a:lnTo>
                  <a:lnTo>
                    <a:pt x="168782" y="324103"/>
                  </a:lnTo>
                  <a:lnTo>
                    <a:pt x="171154" y="316928"/>
                  </a:lnTo>
                  <a:lnTo>
                    <a:pt x="170608" y="309657"/>
                  </a:lnTo>
                  <a:lnTo>
                    <a:pt x="167372" y="303101"/>
                  </a:lnTo>
                  <a:lnTo>
                    <a:pt x="161671" y="298069"/>
                  </a:lnTo>
                  <a:lnTo>
                    <a:pt x="154477" y="295717"/>
                  </a:lnTo>
                  <a:close/>
                </a:path>
                <a:path w="171450" h="467994">
                  <a:moveTo>
                    <a:pt x="86279" y="391873"/>
                  </a:moveTo>
                  <a:lnTo>
                    <a:pt x="70103" y="420243"/>
                  </a:lnTo>
                  <a:lnTo>
                    <a:pt x="102997" y="419862"/>
                  </a:lnTo>
                  <a:lnTo>
                    <a:pt x="86279" y="391873"/>
                  </a:lnTo>
                  <a:close/>
                </a:path>
                <a:path w="171450" h="467994">
                  <a:moveTo>
                    <a:pt x="105060" y="358933"/>
                  </a:moveTo>
                  <a:lnTo>
                    <a:pt x="86279" y="391873"/>
                  </a:lnTo>
                  <a:lnTo>
                    <a:pt x="102997" y="419862"/>
                  </a:lnTo>
                  <a:lnTo>
                    <a:pt x="70103" y="420243"/>
                  </a:lnTo>
                  <a:lnTo>
                    <a:pt x="105695" y="420243"/>
                  </a:lnTo>
                  <a:lnTo>
                    <a:pt x="105066" y="359535"/>
                  </a:lnTo>
                  <a:lnTo>
                    <a:pt x="105060" y="358933"/>
                  </a:lnTo>
                  <a:close/>
                </a:path>
                <a:path w="171450" h="467994">
                  <a:moveTo>
                    <a:pt x="101346" y="0"/>
                  </a:moveTo>
                  <a:lnTo>
                    <a:pt x="63246" y="381"/>
                  </a:lnTo>
                  <a:lnTo>
                    <a:pt x="66956" y="358933"/>
                  </a:lnTo>
                  <a:lnTo>
                    <a:pt x="66962" y="359535"/>
                  </a:lnTo>
                  <a:lnTo>
                    <a:pt x="86279" y="391873"/>
                  </a:lnTo>
                  <a:lnTo>
                    <a:pt x="105060" y="358933"/>
                  </a:lnTo>
                  <a:lnTo>
                    <a:pt x="101349" y="381"/>
                  </a:lnTo>
                  <a:lnTo>
                    <a:pt x="101346" y="0"/>
                  </a:lnTo>
                  <a:close/>
                </a:path>
              </a:pathLst>
            </a:custGeom>
            <a:solidFill>
              <a:srgbClr val="9D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8703" y="1399032"/>
              <a:ext cx="3840479" cy="10668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Налог</a:t>
            </a:r>
            <a:r>
              <a:rPr sz="3200" spc="-135" dirty="0"/>
              <a:t> </a:t>
            </a:r>
            <a:r>
              <a:rPr sz="3200" dirty="0"/>
              <a:t>на</a:t>
            </a:r>
            <a:r>
              <a:rPr sz="3200" spc="-145" dirty="0"/>
              <a:t> </a:t>
            </a:r>
            <a:r>
              <a:rPr sz="3200" spc="-10" dirty="0"/>
              <a:t>добавленную</a:t>
            </a:r>
            <a:r>
              <a:rPr sz="3200" spc="-50" dirty="0"/>
              <a:t> </a:t>
            </a:r>
            <a:r>
              <a:rPr sz="3200" spc="-10" dirty="0"/>
              <a:t>стоимость</a:t>
            </a:r>
            <a:endParaRPr sz="3200"/>
          </a:p>
        </p:txBody>
      </p:sp>
      <p:grpSp>
        <p:nvGrpSpPr>
          <p:cNvPr id="10" name="object 10"/>
          <p:cNvGrpSpPr/>
          <p:nvPr/>
        </p:nvGrpSpPr>
        <p:grpSpPr>
          <a:xfrm>
            <a:off x="0" y="889380"/>
            <a:ext cx="986155" cy="380365"/>
            <a:chOff x="0" y="889380"/>
            <a:chExt cx="986155" cy="380365"/>
          </a:xfrm>
        </p:grpSpPr>
        <p:sp>
          <p:nvSpPr>
            <p:cNvPr id="11" name="object 11"/>
            <p:cNvSpPr/>
            <p:nvPr/>
          </p:nvSpPr>
          <p:spPr>
            <a:xfrm>
              <a:off x="0" y="1078356"/>
              <a:ext cx="795655" cy="0"/>
            </a:xfrm>
            <a:custGeom>
              <a:avLst/>
              <a:gdLst/>
              <a:ahLst/>
              <a:cxnLst/>
              <a:rect l="l" t="t" r="r" b="b"/>
              <a:pathLst>
                <a:path w="795655">
                  <a:moveTo>
                    <a:pt x="0" y="0"/>
                  </a:moveTo>
                  <a:lnTo>
                    <a:pt x="795553" y="0"/>
                  </a:lnTo>
                </a:path>
              </a:pathLst>
            </a:custGeom>
            <a:ln w="12700">
              <a:solidFill>
                <a:srgbClr val="005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5447" y="889380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5">
                  <a:moveTo>
                    <a:pt x="190106" y="0"/>
                  </a:moveTo>
                  <a:lnTo>
                    <a:pt x="146517" y="5026"/>
                  </a:lnTo>
                  <a:lnTo>
                    <a:pt x="106503" y="19341"/>
                  </a:lnTo>
                  <a:lnTo>
                    <a:pt x="71205" y="41797"/>
                  </a:lnTo>
                  <a:lnTo>
                    <a:pt x="41764" y="71250"/>
                  </a:lnTo>
                  <a:lnTo>
                    <a:pt x="19322" y="106552"/>
                  </a:lnTo>
                  <a:lnTo>
                    <a:pt x="5020" y="146557"/>
                  </a:lnTo>
                  <a:lnTo>
                    <a:pt x="0" y="190119"/>
                  </a:lnTo>
                  <a:lnTo>
                    <a:pt x="5020" y="233720"/>
                  </a:lnTo>
                  <a:lnTo>
                    <a:pt x="19322" y="273741"/>
                  </a:lnTo>
                  <a:lnTo>
                    <a:pt x="41764" y="309040"/>
                  </a:lnTo>
                  <a:lnTo>
                    <a:pt x="71205" y="338480"/>
                  </a:lnTo>
                  <a:lnTo>
                    <a:pt x="106503" y="360919"/>
                  </a:lnTo>
                  <a:lnTo>
                    <a:pt x="146517" y="375218"/>
                  </a:lnTo>
                  <a:lnTo>
                    <a:pt x="190106" y="380238"/>
                  </a:lnTo>
                  <a:lnTo>
                    <a:pt x="233700" y="375218"/>
                  </a:lnTo>
                  <a:lnTo>
                    <a:pt x="273717" y="360919"/>
                  </a:lnTo>
                  <a:lnTo>
                    <a:pt x="309017" y="338480"/>
                  </a:lnTo>
                  <a:lnTo>
                    <a:pt x="338459" y="309040"/>
                  </a:lnTo>
                  <a:lnTo>
                    <a:pt x="360902" y="273741"/>
                  </a:lnTo>
                  <a:lnTo>
                    <a:pt x="375204" y="233720"/>
                  </a:lnTo>
                  <a:lnTo>
                    <a:pt x="380225" y="190119"/>
                  </a:lnTo>
                  <a:lnTo>
                    <a:pt x="375204" y="146557"/>
                  </a:lnTo>
                  <a:lnTo>
                    <a:pt x="360902" y="106552"/>
                  </a:lnTo>
                  <a:lnTo>
                    <a:pt x="338459" y="71250"/>
                  </a:lnTo>
                  <a:lnTo>
                    <a:pt x="309017" y="41797"/>
                  </a:lnTo>
                  <a:lnTo>
                    <a:pt x="273717" y="19341"/>
                  </a:lnTo>
                  <a:lnTo>
                    <a:pt x="233700" y="5026"/>
                  </a:lnTo>
                  <a:lnTo>
                    <a:pt x="190106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006" y="1020952"/>
              <a:ext cx="117106" cy="117094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067600" y="889380"/>
            <a:ext cx="9582785" cy="378460"/>
          </a:xfrm>
          <a:custGeom>
            <a:avLst/>
            <a:gdLst/>
            <a:ahLst/>
            <a:cxnLst/>
            <a:rect l="l" t="t" r="r" b="b"/>
            <a:pathLst>
              <a:path w="9582785" h="378459">
                <a:moveTo>
                  <a:pt x="9519246" y="0"/>
                </a:moveTo>
                <a:lnTo>
                  <a:pt x="62979" y="0"/>
                </a:lnTo>
                <a:lnTo>
                  <a:pt x="38463" y="4966"/>
                </a:lnTo>
                <a:lnTo>
                  <a:pt x="18445" y="18494"/>
                </a:lnTo>
                <a:lnTo>
                  <a:pt x="4948" y="38522"/>
                </a:lnTo>
                <a:lnTo>
                  <a:pt x="0" y="62992"/>
                </a:lnTo>
                <a:lnTo>
                  <a:pt x="0" y="314960"/>
                </a:lnTo>
                <a:lnTo>
                  <a:pt x="4948" y="339482"/>
                </a:lnTo>
                <a:lnTo>
                  <a:pt x="18445" y="359505"/>
                </a:lnTo>
                <a:lnTo>
                  <a:pt x="38463" y="373002"/>
                </a:lnTo>
                <a:lnTo>
                  <a:pt x="62979" y="377952"/>
                </a:lnTo>
                <a:lnTo>
                  <a:pt x="9519246" y="377952"/>
                </a:lnTo>
                <a:lnTo>
                  <a:pt x="9543769" y="373002"/>
                </a:lnTo>
                <a:lnTo>
                  <a:pt x="9563792" y="359505"/>
                </a:lnTo>
                <a:lnTo>
                  <a:pt x="9577289" y="339482"/>
                </a:lnTo>
                <a:lnTo>
                  <a:pt x="9582238" y="314960"/>
                </a:lnTo>
                <a:lnTo>
                  <a:pt x="9582238" y="62992"/>
                </a:lnTo>
                <a:lnTo>
                  <a:pt x="9577289" y="38522"/>
                </a:lnTo>
                <a:lnTo>
                  <a:pt x="9563792" y="18494"/>
                </a:lnTo>
                <a:lnTo>
                  <a:pt x="9543769" y="4966"/>
                </a:lnTo>
                <a:lnTo>
                  <a:pt x="9519246" y="0"/>
                </a:lnTo>
                <a:close/>
              </a:path>
            </a:pathLst>
          </a:custGeom>
          <a:solidFill>
            <a:srgbClr val="4B6794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65047" y="867866"/>
            <a:ext cx="6102985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Переходные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положения</a:t>
            </a:r>
            <a:endParaRPr sz="2400">
              <a:latin typeface="Arial"/>
              <a:cs typeface="Arial"/>
            </a:endParaRPr>
          </a:p>
          <a:p>
            <a:pPr marL="3971290" algn="ctr">
              <a:lnSpc>
                <a:spcPct val="100000"/>
              </a:lnSpc>
              <a:spcBef>
                <a:spcPts val="1680"/>
              </a:spcBef>
            </a:pPr>
            <a:r>
              <a:rPr sz="1800" b="1" dirty="0">
                <a:solidFill>
                  <a:srgbClr val="2A397A"/>
                </a:solidFill>
                <a:latin typeface="Arial"/>
                <a:cs typeface="Arial"/>
              </a:rPr>
              <a:t>Договор</a:t>
            </a:r>
            <a:r>
              <a:rPr sz="1800" b="1" spc="-1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397A"/>
                </a:solidFill>
                <a:latin typeface="Arial"/>
                <a:cs typeface="Arial"/>
              </a:rPr>
              <a:t>заключен</a:t>
            </a:r>
            <a:endParaRPr sz="1800">
              <a:latin typeface="Arial"/>
              <a:cs typeface="Arial"/>
            </a:endParaRPr>
          </a:p>
          <a:p>
            <a:pPr marL="3983354" algn="ctr">
              <a:lnSpc>
                <a:spcPct val="100000"/>
              </a:lnSpc>
            </a:pPr>
            <a:r>
              <a:rPr sz="1800" b="1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397A"/>
                </a:solidFill>
                <a:latin typeface="Arial"/>
                <a:cs typeface="Arial"/>
              </a:rPr>
              <a:t>2025</a:t>
            </a:r>
            <a:r>
              <a:rPr sz="1800" b="1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A397A"/>
                </a:solidFill>
                <a:latin typeface="Arial"/>
                <a:cs typeface="Arial"/>
              </a:rPr>
              <a:t>году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19" y="2569464"/>
            <a:ext cx="2871216" cy="175564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84351" y="2608325"/>
            <a:ext cx="1739264" cy="1304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2025</a:t>
            </a:r>
            <a:r>
              <a:rPr sz="1400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году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цене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договора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выделили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по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ставке</a:t>
            </a:r>
            <a:r>
              <a:rPr sz="1400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20%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2026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 году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цену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договора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не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изменили.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77895" y="2557272"/>
            <a:ext cx="2276856" cy="154228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468370" y="2595118"/>
            <a:ext cx="1645285" cy="1092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2025</a:t>
            </a:r>
            <a:r>
              <a:rPr sz="1400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году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цене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договора</a:t>
            </a:r>
            <a:r>
              <a:rPr sz="1400" spc="-9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выделили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2026 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году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цену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договора изменили.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96128" y="2532888"/>
            <a:ext cx="2545079" cy="175564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323457" y="2571064"/>
            <a:ext cx="144018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2025</a:t>
            </a:r>
            <a:r>
              <a:rPr sz="1400" spc="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году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заключили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договор,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указали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сверх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цены,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2026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году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цену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не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 изменили.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331208"/>
            <a:ext cx="2852928" cy="196900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45388" y="4371543"/>
            <a:ext cx="2010410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Определите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НДС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расчетным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способом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по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ставке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22/122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момент отгрузки,</a:t>
            </a:r>
            <a:r>
              <a:rPr sz="14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прибыль продавца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уменьшится.</a:t>
            </a:r>
            <a:endParaRPr sz="1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Общая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сумма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расчетов</a:t>
            </a:r>
            <a:endParaRPr sz="14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не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изменится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02168" y="4376928"/>
            <a:ext cx="3846576" cy="175564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651240" y="4417821"/>
            <a:ext cx="3293745" cy="1304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Определите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расчетным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способом.</a:t>
            </a:r>
            <a:endParaRPr sz="1400">
              <a:latin typeface="Arial"/>
              <a:cs typeface="Arial"/>
            </a:endParaRPr>
          </a:p>
          <a:p>
            <a:pPr marL="317500" marR="313055" indent="-1270" algn="ctr">
              <a:lnSpc>
                <a:spcPct val="100000"/>
              </a:lnSpc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Из-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за</a:t>
            </a:r>
            <a:r>
              <a:rPr sz="1400" spc="-8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увеличения</a:t>
            </a:r>
            <a:r>
              <a:rPr sz="1400" spc="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ставки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НДС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уменьшится</a:t>
            </a:r>
            <a:r>
              <a:rPr sz="1400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прибыль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продавца.</a:t>
            </a:r>
            <a:endParaRPr sz="1400">
              <a:latin typeface="Arial"/>
              <a:cs typeface="Arial"/>
            </a:endParaRPr>
          </a:p>
          <a:p>
            <a:pPr marL="448309" marR="443865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Составляют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дополнительное соглашение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новой</a:t>
            </a:r>
            <a:r>
              <a:rPr sz="1400" spc="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ценой.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Общая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сумма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расчетов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не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изменится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26252" y="1701419"/>
            <a:ext cx="7691120" cy="4181475"/>
            <a:chOff x="2626252" y="1701419"/>
            <a:chExt cx="7691120" cy="4181475"/>
          </a:xfrm>
        </p:grpSpPr>
        <p:sp>
          <p:nvSpPr>
            <p:cNvPr id="27" name="object 27"/>
            <p:cNvSpPr/>
            <p:nvPr/>
          </p:nvSpPr>
          <p:spPr>
            <a:xfrm>
              <a:off x="2626252" y="1850263"/>
              <a:ext cx="171450" cy="820419"/>
            </a:xfrm>
            <a:custGeom>
              <a:avLst/>
              <a:gdLst/>
              <a:ahLst/>
              <a:cxnLst/>
              <a:rect l="l" t="t" r="r" b="b"/>
              <a:pathLst>
                <a:path w="171450" h="820419">
                  <a:moveTo>
                    <a:pt x="16444" y="648918"/>
                  </a:moveTo>
                  <a:lnTo>
                    <a:pt x="9251" y="651383"/>
                  </a:lnTo>
                  <a:lnTo>
                    <a:pt x="3643" y="656415"/>
                  </a:lnTo>
                  <a:lnTo>
                    <a:pt x="488" y="662971"/>
                  </a:lnTo>
                  <a:lnTo>
                    <a:pt x="0" y="670242"/>
                  </a:lnTo>
                  <a:lnTo>
                    <a:pt x="2393" y="677417"/>
                  </a:lnTo>
                  <a:lnTo>
                    <a:pt x="85578" y="819912"/>
                  </a:lnTo>
                  <a:lnTo>
                    <a:pt x="107638" y="782065"/>
                  </a:lnTo>
                  <a:lnTo>
                    <a:pt x="66528" y="782065"/>
                  </a:lnTo>
                  <a:lnTo>
                    <a:pt x="66528" y="711580"/>
                  </a:lnTo>
                  <a:lnTo>
                    <a:pt x="46472" y="677417"/>
                  </a:lnTo>
                  <a:lnTo>
                    <a:pt x="35286" y="658240"/>
                  </a:lnTo>
                  <a:lnTo>
                    <a:pt x="30307" y="652561"/>
                  </a:lnTo>
                  <a:lnTo>
                    <a:pt x="23745" y="649382"/>
                  </a:lnTo>
                  <a:lnTo>
                    <a:pt x="16444" y="648918"/>
                  </a:lnTo>
                  <a:close/>
                </a:path>
                <a:path w="171450" h="820419">
                  <a:moveTo>
                    <a:pt x="66528" y="711798"/>
                  </a:moveTo>
                  <a:lnTo>
                    <a:pt x="66528" y="782065"/>
                  </a:lnTo>
                  <a:lnTo>
                    <a:pt x="104628" y="782065"/>
                  </a:lnTo>
                  <a:lnTo>
                    <a:pt x="104628" y="772540"/>
                  </a:lnTo>
                  <a:lnTo>
                    <a:pt x="69068" y="772540"/>
                  </a:lnTo>
                  <a:lnTo>
                    <a:pt x="85514" y="744346"/>
                  </a:lnTo>
                  <a:lnTo>
                    <a:pt x="66528" y="711798"/>
                  </a:lnTo>
                  <a:close/>
                </a:path>
                <a:path w="171450" h="820419">
                  <a:moveTo>
                    <a:pt x="154656" y="648918"/>
                  </a:moveTo>
                  <a:lnTo>
                    <a:pt x="147379" y="649382"/>
                  </a:lnTo>
                  <a:lnTo>
                    <a:pt x="140793" y="652561"/>
                  </a:lnTo>
                  <a:lnTo>
                    <a:pt x="135743" y="658240"/>
                  </a:lnTo>
                  <a:lnTo>
                    <a:pt x="104628" y="711580"/>
                  </a:lnTo>
                  <a:lnTo>
                    <a:pt x="104628" y="782065"/>
                  </a:lnTo>
                  <a:lnTo>
                    <a:pt x="107638" y="782065"/>
                  </a:lnTo>
                  <a:lnTo>
                    <a:pt x="168636" y="677417"/>
                  </a:lnTo>
                  <a:lnTo>
                    <a:pt x="171100" y="670242"/>
                  </a:lnTo>
                  <a:lnTo>
                    <a:pt x="170636" y="662971"/>
                  </a:lnTo>
                  <a:lnTo>
                    <a:pt x="167457" y="656415"/>
                  </a:lnTo>
                  <a:lnTo>
                    <a:pt x="161778" y="651383"/>
                  </a:lnTo>
                  <a:lnTo>
                    <a:pt x="154656" y="648918"/>
                  </a:lnTo>
                  <a:close/>
                </a:path>
                <a:path w="171450" h="820419">
                  <a:moveTo>
                    <a:pt x="85514" y="744346"/>
                  </a:moveTo>
                  <a:lnTo>
                    <a:pt x="69068" y="772540"/>
                  </a:lnTo>
                  <a:lnTo>
                    <a:pt x="101961" y="772540"/>
                  </a:lnTo>
                  <a:lnTo>
                    <a:pt x="85514" y="744346"/>
                  </a:lnTo>
                  <a:close/>
                </a:path>
                <a:path w="171450" h="820419">
                  <a:moveTo>
                    <a:pt x="104628" y="711798"/>
                  </a:moveTo>
                  <a:lnTo>
                    <a:pt x="85514" y="744346"/>
                  </a:lnTo>
                  <a:lnTo>
                    <a:pt x="101961" y="772540"/>
                  </a:lnTo>
                  <a:lnTo>
                    <a:pt x="104628" y="772540"/>
                  </a:lnTo>
                  <a:lnTo>
                    <a:pt x="104628" y="711798"/>
                  </a:lnTo>
                  <a:close/>
                </a:path>
                <a:path w="171450" h="820419">
                  <a:moveTo>
                    <a:pt x="104628" y="0"/>
                  </a:moveTo>
                  <a:lnTo>
                    <a:pt x="66528" y="0"/>
                  </a:lnTo>
                  <a:lnTo>
                    <a:pt x="66528" y="711798"/>
                  </a:lnTo>
                  <a:lnTo>
                    <a:pt x="85514" y="744346"/>
                  </a:lnTo>
                  <a:lnTo>
                    <a:pt x="104501" y="711798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9D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11831" y="1850263"/>
              <a:ext cx="1550670" cy="0"/>
            </a:xfrm>
            <a:custGeom>
              <a:avLst/>
              <a:gdLst/>
              <a:ahLst/>
              <a:cxnLst/>
              <a:rect l="l" t="t" r="r" b="b"/>
              <a:pathLst>
                <a:path w="1550670">
                  <a:moveTo>
                    <a:pt x="1550543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9DA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124134" y="1742567"/>
              <a:ext cx="171450" cy="798195"/>
            </a:xfrm>
            <a:custGeom>
              <a:avLst/>
              <a:gdLst/>
              <a:ahLst/>
              <a:cxnLst/>
              <a:rect l="l" t="t" r="r" b="b"/>
              <a:pathLst>
                <a:path w="171450" h="798194">
                  <a:moveTo>
                    <a:pt x="16444" y="626891"/>
                  </a:moveTo>
                  <a:lnTo>
                    <a:pt x="9322" y="629285"/>
                  </a:lnTo>
                  <a:lnTo>
                    <a:pt x="3643" y="634335"/>
                  </a:lnTo>
                  <a:lnTo>
                    <a:pt x="464" y="640921"/>
                  </a:lnTo>
                  <a:lnTo>
                    <a:pt x="0" y="648198"/>
                  </a:lnTo>
                  <a:lnTo>
                    <a:pt x="2464" y="655320"/>
                  </a:lnTo>
                  <a:lnTo>
                    <a:pt x="85522" y="797941"/>
                  </a:lnTo>
                  <a:lnTo>
                    <a:pt x="107596" y="760095"/>
                  </a:lnTo>
                  <a:lnTo>
                    <a:pt x="66472" y="760095"/>
                  </a:lnTo>
                  <a:lnTo>
                    <a:pt x="66472" y="689482"/>
                  </a:lnTo>
                  <a:lnTo>
                    <a:pt x="35357" y="636143"/>
                  </a:lnTo>
                  <a:lnTo>
                    <a:pt x="30307" y="630535"/>
                  </a:lnTo>
                  <a:lnTo>
                    <a:pt x="23721" y="627380"/>
                  </a:lnTo>
                  <a:lnTo>
                    <a:pt x="16444" y="626891"/>
                  </a:lnTo>
                  <a:close/>
                </a:path>
                <a:path w="171450" h="798194">
                  <a:moveTo>
                    <a:pt x="66472" y="689482"/>
                  </a:moveTo>
                  <a:lnTo>
                    <a:pt x="66472" y="760095"/>
                  </a:lnTo>
                  <a:lnTo>
                    <a:pt x="104572" y="760095"/>
                  </a:lnTo>
                  <a:lnTo>
                    <a:pt x="104572" y="750443"/>
                  </a:lnTo>
                  <a:lnTo>
                    <a:pt x="69139" y="750443"/>
                  </a:lnTo>
                  <a:lnTo>
                    <a:pt x="85586" y="722249"/>
                  </a:lnTo>
                  <a:lnTo>
                    <a:pt x="66472" y="689482"/>
                  </a:lnTo>
                  <a:close/>
                </a:path>
                <a:path w="171450" h="798194">
                  <a:moveTo>
                    <a:pt x="154656" y="626891"/>
                  </a:moveTo>
                  <a:lnTo>
                    <a:pt x="147355" y="627380"/>
                  </a:lnTo>
                  <a:lnTo>
                    <a:pt x="140793" y="630535"/>
                  </a:lnTo>
                  <a:lnTo>
                    <a:pt x="135814" y="636143"/>
                  </a:lnTo>
                  <a:lnTo>
                    <a:pt x="104572" y="689700"/>
                  </a:lnTo>
                  <a:lnTo>
                    <a:pt x="104572" y="760095"/>
                  </a:lnTo>
                  <a:lnTo>
                    <a:pt x="107596" y="760095"/>
                  </a:lnTo>
                  <a:lnTo>
                    <a:pt x="168707" y="655320"/>
                  </a:lnTo>
                  <a:lnTo>
                    <a:pt x="171100" y="648198"/>
                  </a:lnTo>
                  <a:lnTo>
                    <a:pt x="170612" y="640921"/>
                  </a:lnTo>
                  <a:lnTo>
                    <a:pt x="167457" y="634335"/>
                  </a:lnTo>
                  <a:lnTo>
                    <a:pt x="161849" y="629285"/>
                  </a:lnTo>
                  <a:lnTo>
                    <a:pt x="154656" y="626891"/>
                  </a:lnTo>
                  <a:close/>
                </a:path>
                <a:path w="171450" h="798194">
                  <a:moveTo>
                    <a:pt x="85586" y="722249"/>
                  </a:moveTo>
                  <a:lnTo>
                    <a:pt x="69139" y="750443"/>
                  </a:lnTo>
                  <a:lnTo>
                    <a:pt x="102032" y="750443"/>
                  </a:lnTo>
                  <a:lnTo>
                    <a:pt x="85586" y="722249"/>
                  </a:lnTo>
                  <a:close/>
                </a:path>
                <a:path w="171450" h="798194">
                  <a:moveTo>
                    <a:pt x="104572" y="689700"/>
                  </a:moveTo>
                  <a:lnTo>
                    <a:pt x="85586" y="722249"/>
                  </a:lnTo>
                  <a:lnTo>
                    <a:pt x="102032" y="750443"/>
                  </a:lnTo>
                  <a:lnTo>
                    <a:pt x="104572" y="750443"/>
                  </a:lnTo>
                  <a:lnTo>
                    <a:pt x="104572" y="689700"/>
                  </a:lnTo>
                  <a:close/>
                </a:path>
                <a:path w="171450" h="798194">
                  <a:moveTo>
                    <a:pt x="104572" y="0"/>
                  </a:moveTo>
                  <a:lnTo>
                    <a:pt x="66472" y="0"/>
                  </a:lnTo>
                  <a:lnTo>
                    <a:pt x="66472" y="689482"/>
                  </a:lnTo>
                  <a:lnTo>
                    <a:pt x="85586" y="722249"/>
                  </a:lnTo>
                  <a:lnTo>
                    <a:pt x="104572" y="689700"/>
                  </a:lnTo>
                  <a:lnTo>
                    <a:pt x="104572" y="0"/>
                  </a:lnTo>
                  <a:close/>
                </a:path>
              </a:pathLst>
            </a:custGeom>
            <a:solidFill>
              <a:srgbClr val="9D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14716" y="1720469"/>
              <a:ext cx="2195195" cy="0"/>
            </a:xfrm>
            <a:custGeom>
              <a:avLst/>
              <a:gdLst/>
              <a:ahLst/>
              <a:cxnLst/>
              <a:rect l="l" t="t" r="r" b="b"/>
              <a:pathLst>
                <a:path w="2195195">
                  <a:moveTo>
                    <a:pt x="219494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9DA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06748" y="3827017"/>
              <a:ext cx="6110605" cy="513080"/>
            </a:xfrm>
            <a:custGeom>
              <a:avLst/>
              <a:gdLst/>
              <a:ahLst/>
              <a:cxnLst/>
              <a:rect l="l" t="t" r="r" b="b"/>
              <a:pathLst>
                <a:path w="6110605" h="513079">
                  <a:moveTo>
                    <a:pt x="171145" y="339648"/>
                  </a:moveTo>
                  <a:lnTo>
                    <a:pt x="170599" y="332346"/>
                  </a:lnTo>
                  <a:lnTo>
                    <a:pt x="167360" y="325793"/>
                  </a:lnTo>
                  <a:lnTo>
                    <a:pt x="161671" y="320802"/>
                  </a:lnTo>
                  <a:lnTo>
                    <a:pt x="154470" y="318439"/>
                  </a:lnTo>
                  <a:lnTo>
                    <a:pt x="147167" y="318985"/>
                  </a:lnTo>
                  <a:lnTo>
                    <a:pt x="140373" y="322326"/>
                  </a:lnTo>
                  <a:lnTo>
                    <a:pt x="140512" y="322326"/>
                  </a:lnTo>
                  <a:lnTo>
                    <a:pt x="135636" y="327914"/>
                  </a:lnTo>
                  <a:lnTo>
                    <a:pt x="105689" y="380441"/>
                  </a:lnTo>
                  <a:lnTo>
                    <a:pt x="105689" y="442595"/>
                  </a:lnTo>
                  <a:lnTo>
                    <a:pt x="105689" y="442849"/>
                  </a:lnTo>
                  <a:lnTo>
                    <a:pt x="105054" y="382104"/>
                  </a:lnTo>
                  <a:lnTo>
                    <a:pt x="105689" y="442595"/>
                  </a:lnTo>
                  <a:lnTo>
                    <a:pt x="105689" y="380441"/>
                  </a:lnTo>
                  <a:lnTo>
                    <a:pt x="105054" y="381546"/>
                  </a:lnTo>
                  <a:lnTo>
                    <a:pt x="101346" y="22987"/>
                  </a:lnTo>
                  <a:lnTo>
                    <a:pt x="101346" y="22606"/>
                  </a:lnTo>
                  <a:lnTo>
                    <a:pt x="63246" y="22987"/>
                  </a:lnTo>
                  <a:lnTo>
                    <a:pt x="66954" y="381546"/>
                  </a:lnTo>
                  <a:lnTo>
                    <a:pt x="66954" y="382104"/>
                  </a:lnTo>
                  <a:lnTo>
                    <a:pt x="35179" y="328930"/>
                  </a:lnTo>
                  <a:lnTo>
                    <a:pt x="30124" y="323354"/>
                  </a:lnTo>
                  <a:lnTo>
                    <a:pt x="23533" y="320255"/>
                  </a:lnTo>
                  <a:lnTo>
                    <a:pt x="16256" y="319849"/>
                  </a:lnTo>
                  <a:lnTo>
                    <a:pt x="9144" y="322326"/>
                  </a:lnTo>
                  <a:lnTo>
                    <a:pt x="3530" y="327456"/>
                  </a:lnTo>
                  <a:lnTo>
                    <a:pt x="406" y="334073"/>
                  </a:lnTo>
                  <a:lnTo>
                    <a:pt x="88" y="339648"/>
                  </a:lnTo>
                  <a:lnTo>
                    <a:pt x="0" y="341376"/>
                  </a:lnTo>
                  <a:lnTo>
                    <a:pt x="2540" y="348488"/>
                  </a:lnTo>
                  <a:lnTo>
                    <a:pt x="87122" y="490093"/>
                  </a:lnTo>
                  <a:lnTo>
                    <a:pt x="108546" y="452501"/>
                  </a:lnTo>
                  <a:lnTo>
                    <a:pt x="168783" y="346837"/>
                  </a:lnTo>
                  <a:lnTo>
                    <a:pt x="171145" y="339648"/>
                  </a:lnTo>
                  <a:close/>
                </a:path>
                <a:path w="6110605" h="513079">
                  <a:moveTo>
                    <a:pt x="6110300" y="362381"/>
                  </a:moveTo>
                  <a:lnTo>
                    <a:pt x="6093650" y="341172"/>
                  </a:lnTo>
                  <a:lnTo>
                    <a:pt x="6086386" y="341718"/>
                  </a:lnTo>
                  <a:lnTo>
                    <a:pt x="6079871" y="344957"/>
                  </a:lnTo>
                  <a:lnTo>
                    <a:pt x="6074918" y="350647"/>
                  </a:lnTo>
                  <a:lnTo>
                    <a:pt x="6044730" y="403479"/>
                  </a:lnTo>
                  <a:lnTo>
                    <a:pt x="6044730" y="465328"/>
                  </a:lnTo>
                  <a:lnTo>
                    <a:pt x="6044730" y="465582"/>
                  </a:lnTo>
                  <a:lnTo>
                    <a:pt x="6044171" y="404761"/>
                  </a:lnTo>
                  <a:lnTo>
                    <a:pt x="6044730" y="465328"/>
                  </a:lnTo>
                  <a:lnTo>
                    <a:pt x="6044730" y="403479"/>
                  </a:lnTo>
                  <a:lnTo>
                    <a:pt x="6044171" y="404456"/>
                  </a:lnTo>
                  <a:lnTo>
                    <a:pt x="6040501" y="254"/>
                  </a:lnTo>
                  <a:lnTo>
                    <a:pt x="6040501" y="0"/>
                  </a:lnTo>
                  <a:lnTo>
                    <a:pt x="6002401" y="254"/>
                  </a:lnTo>
                  <a:lnTo>
                    <a:pt x="6006071" y="404456"/>
                  </a:lnTo>
                  <a:lnTo>
                    <a:pt x="6006071" y="404761"/>
                  </a:lnTo>
                  <a:lnTo>
                    <a:pt x="5974461" y="351663"/>
                  </a:lnTo>
                  <a:lnTo>
                    <a:pt x="5969381" y="346011"/>
                  </a:lnTo>
                  <a:lnTo>
                    <a:pt x="5962751" y="342874"/>
                  </a:lnTo>
                  <a:lnTo>
                    <a:pt x="5955436" y="342455"/>
                  </a:lnTo>
                  <a:lnTo>
                    <a:pt x="5948273" y="344957"/>
                  </a:lnTo>
                  <a:lnTo>
                    <a:pt x="5942711" y="350062"/>
                  </a:lnTo>
                  <a:lnTo>
                    <a:pt x="5939612" y="356679"/>
                  </a:lnTo>
                  <a:lnTo>
                    <a:pt x="5939294" y="362381"/>
                  </a:lnTo>
                  <a:lnTo>
                    <a:pt x="5939206" y="363982"/>
                  </a:lnTo>
                  <a:lnTo>
                    <a:pt x="5941695" y="371094"/>
                  </a:lnTo>
                  <a:lnTo>
                    <a:pt x="6026150" y="512826"/>
                  </a:lnTo>
                  <a:lnTo>
                    <a:pt x="6047600" y="475234"/>
                  </a:lnTo>
                  <a:lnTo>
                    <a:pt x="6107938" y="369570"/>
                  </a:lnTo>
                  <a:lnTo>
                    <a:pt x="6110300" y="362381"/>
                  </a:lnTo>
                  <a:close/>
                </a:path>
              </a:pathLst>
            </a:custGeom>
            <a:solidFill>
              <a:srgbClr val="9D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4848" y="4343400"/>
              <a:ext cx="2231136" cy="153924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686936" y="4381880"/>
            <a:ext cx="1152525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Делаем соглашение 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с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новой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ценой, пострадает покупатель.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83880" y="2532888"/>
            <a:ext cx="3837431" cy="1542288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8664067" y="2571064"/>
            <a:ext cx="322389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2025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году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цене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договора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не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выделяли,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из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условий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 договора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или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обстоятельств,</a:t>
            </a:r>
            <a:r>
              <a:rPr sz="14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которые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его сопровождают,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 не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следует,</a:t>
            </a:r>
            <a:r>
              <a:rPr sz="1400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что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не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входит</a:t>
            </a:r>
            <a:r>
              <a:rPr sz="14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цену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договора.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02223" y="4376928"/>
            <a:ext cx="2538983" cy="1542288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122670" y="4417821"/>
            <a:ext cx="1850389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Начислите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сверх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цены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договора.</a:t>
            </a:r>
            <a:endParaRPr sz="1400">
              <a:latin typeface="Arial"/>
              <a:cs typeface="Arial"/>
            </a:endParaRPr>
          </a:p>
          <a:p>
            <a:pPr marL="79375" marR="55244" indent="-18415" algn="just">
              <a:lnSpc>
                <a:spcPct val="100000"/>
              </a:lnSpc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Разницу</a:t>
            </a:r>
            <a:r>
              <a:rPr sz="14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стоимости Покупатель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должен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Доплатить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продавцу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754993" y="6516291"/>
            <a:ext cx="18415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100" spc="-25" dirty="0" smtClean="0">
                <a:solidFill>
                  <a:srgbClr val="2A397A"/>
                </a:solidFill>
                <a:latin typeface="Arial"/>
                <a:cs typeface="Arial"/>
              </a:rPr>
              <a:t>4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Налог</a:t>
            </a:r>
            <a:r>
              <a:rPr sz="3200" spc="-135" dirty="0"/>
              <a:t> </a:t>
            </a:r>
            <a:r>
              <a:rPr sz="3200" dirty="0"/>
              <a:t>на</a:t>
            </a:r>
            <a:r>
              <a:rPr sz="3200" spc="-145" dirty="0"/>
              <a:t> </a:t>
            </a:r>
            <a:r>
              <a:rPr sz="3200" spc="-10" dirty="0"/>
              <a:t>добавленную</a:t>
            </a:r>
            <a:r>
              <a:rPr sz="3200" spc="-50" dirty="0"/>
              <a:t> </a:t>
            </a:r>
            <a:r>
              <a:rPr sz="3200" spc="-10" dirty="0"/>
              <a:t>стоимость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0" y="889380"/>
            <a:ext cx="986155" cy="380365"/>
            <a:chOff x="0" y="889380"/>
            <a:chExt cx="986155" cy="380365"/>
          </a:xfrm>
        </p:grpSpPr>
        <p:sp>
          <p:nvSpPr>
            <p:cNvPr id="6" name="object 6"/>
            <p:cNvSpPr/>
            <p:nvPr/>
          </p:nvSpPr>
          <p:spPr>
            <a:xfrm>
              <a:off x="0" y="1078356"/>
              <a:ext cx="795655" cy="0"/>
            </a:xfrm>
            <a:custGeom>
              <a:avLst/>
              <a:gdLst/>
              <a:ahLst/>
              <a:cxnLst/>
              <a:rect l="l" t="t" r="r" b="b"/>
              <a:pathLst>
                <a:path w="795655">
                  <a:moveTo>
                    <a:pt x="0" y="0"/>
                  </a:moveTo>
                  <a:lnTo>
                    <a:pt x="795553" y="0"/>
                  </a:lnTo>
                </a:path>
              </a:pathLst>
            </a:custGeom>
            <a:ln w="12700">
              <a:solidFill>
                <a:srgbClr val="005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5447" y="889380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5">
                  <a:moveTo>
                    <a:pt x="190106" y="0"/>
                  </a:moveTo>
                  <a:lnTo>
                    <a:pt x="146517" y="5026"/>
                  </a:lnTo>
                  <a:lnTo>
                    <a:pt x="106503" y="19341"/>
                  </a:lnTo>
                  <a:lnTo>
                    <a:pt x="71205" y="41797"/>
                  </a:lnTo>
                  <a:lnTo>
                    <a:pt x="41764" y="71250"/>
                  </a:lnTo>
                  <a:lnTo>
                    <a:pt x="19322" y="106552"/>
                  </a:lnTo>
                  <a:lnTo>
                    <a:pt x="5020" y="146557"/>
                  </a:lnTo>
                  <a:lnTo>
                    <a:pt x="0" y="190119"/>
                  </a:lnTo>
                  <a:lnTo>
                    <a:pt x="5020" y="233720"/>
                  </a:lnTo>
                  <a:lnTo>
                    <a:pt x="19322" y="273741"/>
                  </a:lnTo>
                  <a:lnTo>
                    <a:pt x="41764" y="309040"/>
                  </a:lnTo>
                  <a:lnTo>
                    <a:pt x="71205" y="338480"/>
                  </a:lnTo>
                  <a:lnTo>
                    <a:pt x="106503" y="360919"/>
                  </a:lnTo>
                  <a:lnTo>
                    <a:pt x="146517" y="375218"/>
                  </a:lnTo>
                  <a:lnTo>
                    <a:pt x="190106" y="380238"/>
                  </a:lnTo>
                  <a:lnTo>
                    <a:pt x="233700" y="375218"/>
                  </a:lnTo>
                  <a:lnTo>
                    <a:pt x="273717" y="360919"/>
                  </a:lnTo>
                  <a:lnTo>
                    <a:pt x="309017" y="338480"/>
                  </a:lnTo>
                  <a:lnTo>
                    <a:pt x="338459" y="309040"/>
                  </a:lnTo>
                  <a:lnTo>
                    <a:pt x="360902" y="273741"/>
                  </a:lnTo>
                  <a:lnTo>
                    <a:pt x="375204" y="233720"/>
                  </a:lnTo>
                  <a:lnTo>
                    <a:pt x="380225" y="190119"/>
                  </a:lnTo>
                  <a:lnTo>
                    <a:pt x="375204" y="146557"/>
                  </a:lnTo>
                  <a:lnTo>
                    <a:pt x="360902" y="106552"/>
                  </a:lnTo>
                  <a:lnTo>
                    <a:pt x="338459" y="71250"/>
                  </a:lnTo>
                  <a:lnTo>
                    <a:pt x="309017" y="41797"/>
                  </a:lnTo>
                  <a:lnTo>
                    <a:pt x="273717" y="19341"/>
                  </a:lnTo>
                  <a:lnTo>
                    <a:pt x="233700" y="5026"/>
                  </a:lnTo>
                  <a:lnTo>
                    <a:pt x="190106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006" y="1020952"/>
              <a:ext cx="117106" cy="117094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067600" y="889380"/>
            <a:ext cx="9582785" cy="378460"/>
          </a:xfrm>
          <a:custGeom>
            <a:avLst/>
            <a:gdLst/>
            <a:ahLst/>
            <a:cxnLst/>
            <a:rect l="l" t="t" r="r" b="b"/>
            <a:pathLst>
              <a:path w="9582785" h="378459">
                <a:moveTo>
                  <a:pt x="9519246" y="0"/>
                </a:moveTo>
                <a:lnTo>
                  <a:pt x="62979" y="0"/>
                </a:lnTo>
                <a:lnTo>
                  <a:pt x="38463" y="4966"/>
                </a:lnTo>
                <a:lnTo>
                  <a:pt x="18445" y="18494"/>
                </a:lnTo>
                <a:lnTo>
                  <a:pt x="4948" y="38522"/>
                </a:lnTo>
                <a:lnTo>
                  <a:pt x="0" y="62992"/>
                </a:lnTo>
                <a:lnTo>
                  <a:pt x="0" y="314960"/>
                </a:lnTo>
                <a:lnTo>
                  <a:pt x="4948" y="339482"/>
                </a:lnTo>
                <a:lnTo>
                  <a:pt x="18445" y="359505"/>
                </a:lnTo>
                <a:lnTo>
                  <a:pt x="38463" y="373002"/>
                </a:lnTo>
                <a:lnTo>
                  <a:pt x="62979" y="377952"/>
                </a:lnTo>
                <a:lnTo>
                  <a:pt x="9519246" y="377952"/>
                </a:lnTo>
                <a:lnTo>
                  <a:pt x="9543769" y="373002"/>
                </a:lnTo>
                <a:lnTo>
                  <a:pt x="9563792" y="359505"/>
                </a:lnTo>
                <a:lnTo>
                  <a:pt x="9577289" y="339482"/>
                </a:lnTo>
                <a:lnTo>
                  <a:pt x="9582238" y="314960"/>
                </a:lnTo>
                <a:lnTo>
                  <a:pt x="9582238" y="62992"/>
                </a:lnTo>
                <a:lnTo>
                  <a:pt x="9577289" y="38522"/>
                </a:lnTo>
                <a:lnTo>
                  <a:pt x="9563792" y="18494"/>
                </a:lnTo>
                <a:lnTo>
                  <a:pt x="9543769" y="4966"/>
                </a:lnTo>
                <a:lnTo>
                  <a:pt x="9519246" y="0"/>
                </a:lnTo>
                <a:close/>
              </a:path>
            </a:pathLst>
          </a:custGeom>
          <a:solidFill>
            <a:srgbClr val="4B6794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5047" y="867866"/>
            <a:ext cx="3670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Переходные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положения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8703" y="1405127"/>
            <a:ext cx="3840479" cy="12283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92802" y="1447037"/>
            <a:ext cx="261810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Аванс</a:t>
            </a:r>
            <a:r>
              <a:rPr sz="16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получен</a:t>
            </a:r>
            <a:r>
              <a:rPr sz="16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2025</a:t>
            </a:r>
            <a:r>
              <a:rPr sz="16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году-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6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исчисляем</a:t>
            </a:r>
            <a:r>
              <a:rPr sz="16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по</a:t>
            </a:r>
            <a:r>
              <a:rPr sz="16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ставке 20/120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304" y="2724911"/>
            <a:ext cx="3837432" cy="147218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61745" y="2768345"/>
            <a:ext cx="255016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Отгрузка</a:t>
            </a:r>
            <a:r>
              <a:rPr sz="16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6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2026</a:t>
            </a:r>
            <a:r>
              <a:rPr sz="16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году-</a:t>
            </a:r>
            <a:r>
              <a:rPr sz="16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A397A"/>
                </a:solidFill>
                <a:latin typeface="Arial"/>
                <a:cs typeface="Arial"/>
              </a:rPr>
              <a:t>НДС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по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ставке</a:t>
            </a:r>
            <a:r>
              <a:rPr sz="16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22%,</a:t>
            </a:r>
            <a:r>
              <a:rPr sz="16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 вычету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берем</a:t>
            </a:r>
            <a:r>
              <a:rPr sz="16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6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с</a:t>
            </a:r>
            <a:r>
              <a:rPr sz="16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аванса</a:t>
            </a:r>
            <a:r>
              <a:rPr sz="16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A397A"/>
                </a:solidFill>
                <a:latin typeface="Arial"/>
                <a:cs typeface="Arial"/>
              </a:rPr>
              <a:t>по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ставке</a:t>
            </a:r>
            <a:r>
              <a:rPr sz="16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20/120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33088" y="2703576"/>
            <a:ext cx="3840479" cy="147218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295138" y="2745688"/>
            <a:ext cx="186563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Покупатель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доплатил</a:t>
            </a:r>
            <a:r>
              <a:rPr sz="1600" spc="-9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разницу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по</a:t>
            </a: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6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2026</a:t>
            </a:r>
            <a:r>
              <a:rPr sz="16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году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83295" y="2688335"/>
            <a:ext cx="3840479" cy="147523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141968" y="2733293"/>
            <a:ext cx="207073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Покупатель</a:t>
            </a:r>
            <a:r>
              <a:rPr sz="16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доплатил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разницу</a:t>
            </a:r>
            <a:r>
              <a:rPr sz="16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по</a:t>
            </a:r>
            <a:r>
              <a:rPr sz="16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году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919" y="4404359"/>
            <a:ext cx="5108448" cy="220370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479041" y="4448378"/>
            <a:ext cx="3500120" cy="1490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4465" marR="156210" algn="ctr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Она</a:t>
            </a:r>
            <a:r>
              <a:rPr sz="16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представляет</a:t>
            </a:r>
            <a:r>
              <a:rPr sz="16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собой</a:t>
            </a:r>
            <a:r>
              <a:rPr sz="16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доплату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только</a:t>
            </a:r>
            <a:r>
              <a:rPr sz="16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суммы</a:t>
            </a:r>
            <a:r>
              <a:rPr sz="16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НДС.</a:t>
            </a:r>
            <a:r>
              <a:rPr sz="16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Продавец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должен</a:t>
            </a:r>
            <a:r>
              <a:rPr sz="1600" spc="-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выставить</a:t>
            </a:r>
            <a:endParaRPr sz="1600">
              <a:latin typeface="Arial"/>
              <a:cs typeface="Arial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корректировочный</a:t>
            </a: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A397A"/>
                </a:solidFill>
                <a:latin typeface="Arial"/>
                <a:cs typeface="Arial"/>
              </a:rPr>
              <a:t>счет-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фактуру</a:t>
            </a:r>
            <a:r>
              <a:rPr sz="1600" spc="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A397A"/>
                </a:solidFill>
                <a:latin typeface="Arial"/>
                <a:cs typeface="Arial"/>
              </a:rPr>
              <a:t>на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разницу</a:t>
            </a:r>
            <a:r>
              <a:rPr sz="16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между</a:t>
            </a:r>
            <a:r>
              <a:rPr sz="16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показателями</a:t>
            </a:r>
            <a:r>
              <a:rPr sz="1600" spc="-8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суммы Налога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09636" y="4448378"/>
            <a:ext cx="5044439" cy="220370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881876" y="4433061"/>
            <a:ext cx="4062095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Она</a:t>
            </a:r>
            <a:r>
              <a:rPr sz="16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представляет</a:t>
            </a:r>
            <a:r>
              <a:rPr sz="16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собой</a:t>
            </a:r>
            <a:r>
              <a:rPr sz="16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доплату</a:t>
            </a:r>
            <a:endParaRPr sz="1600">
              <a:latin typeface="Arial"/>
              <a:cs typeface="Arial"/>
            </a:endParaRPr>
          </a:p>
          <a:p>
            <a:pPr marR="635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стоимости</a:t>
            </a:r>
            <a:r>
              <a:rPr sz="16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товаров(работ,услуг),</a:t>
            </a:r>
            <a:endParaRPr sz="1600">
              <a:latin typeface="Arial"/>
              <a:cs typeface="Arial"/>
            </a:endParaRPr>
          </a:p>
          <a:p>
            <a:pPr marL="12700" marR="5080" indent="5715" algn="ctr">
              <a:lnSpc>
                <a:spcPct val="100000"/>
              </a:lnSpc>
            </a:pP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необходимо</a:t>
            </a:r>
            <a:r>
              <a:rPr sz="16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исчислять</a:t>
            </a:r>
            <a:r>
              <a:rPr sz="16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6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с</a:t>
            </a:r>
            <a:r>
              <a:rPr sz="16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доплаты</a:t>
            </a:r>
            <a:r>
              <a:rPr sz="16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A397A"/>
                </a:solidFill>
                <a:latin typeface="Arial"/>
                <a:cs typeface="Arial"/>
              </a:rPr>
              <a:t>по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ставке</a:t>
            </a:r>
            <a:r>
              <a:rPr sz="1600" spc="-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20/120.</a:t>
            </a: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Продавец</a:t>
            </a:r>
            <a:r>
              <a:rPr sz="1600" spc="-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может</a:t>
            </a:r>
            <a:r>
              <a:rPr sz="16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выставить корректировочный</a:t>
            </a:r>
            <a:r>
              <a:rPr sz="1600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A397A"/>
                </a:solidFill>
                <a:latin typeface="Arial"/>
                <a:cs typeface="Arial"/>
              </a:rPr>
              <a:t>счет-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фактуру</a:t>
            </a:r>
            <a:r>
              <a:rPr sz="1600" spc="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A397A"/>
                </a:solidFill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  <a:p>
            <a:pPr marL="289560" marR="280670" algn="ctr">
              <a:lnSpc>
                <a:spcPct val="100000"/>
              </a:lnSpc>
            </a:pP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разницу</a:t>
            </a:r>
            <a:r>
              <a:rPr sz="16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между</a:t>
            </a:r>
            <a:r>
              <a:rPr sz="16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показателями</a:t>
            </a:r>
            <a:r>
              <a:rPr sz="16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суммы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налога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133842" y="1801876"/>
            <a:ext cx="1623695" cy="826769"/>
            <a:chOff x="8133842" y="1801876"/>
            <a:chExt cx="1623695" cy="826769"/>
          </a:xfrm>
        </p:grpSpPr>
        <p:sp>
          <p:nvSpPr>
            <p:cNvPr id="24" name="object 24"/>
            <p:cNvSpPr/>
            <p:nvPr/>
          </p:nvSpPr>
          <p:spPr>
            <a:xfrm>
              <a:off x="9586035" y="1808226"/>
              <a:ext cx="171450" cy="820419"/>
            </a:xfrm>
            <a:custGeom>
              <a:avLst/>
              <a:gdLst/>
              <a:ahLst/>
              <a:cxnLst/>
              <a:rect l="l" t="t" r="r" b="b"/>
              <a:pathLst>
                <a:path w="171450" h="820419">
                  <a:moveTo>
                    <a:pt x="16444" y="648918"/>
                  </a:moveTo>
                  <a:lnTo>
                    <a:pt x="9322" y="651383"/>
                  </a:lnTo>
                  <a:lnTo>
                    <a:pt x="3643" y="656361"/>
                  </a:lnTo>
                  <a:lnTo>
                    <a:pt x="464" y="662924"/>
                  </a:lnTo>
                  <a:lnTo>
                    <a:pt x="0" y="670224"/>
                  </a:lnTo>
                  <a:lnTo>
                    <a:pt x="2464" y="677418"/>
                  </a:lnTo>
                  <a:lnTo>
                    <a:pt x="85522" y="819912"/>
                  </a:lnTo>
                  <a:lnTo>
                    <a:pt x="107616" y="782065"/>
                  </a:lnTo>
                  <a:lnTo>
                    <a:pt x="66472" y="782065"/>
                  </a:lnTo>
                  <a:lnTo>
                    <a:pt x="66472" y="711580"/>
                  </a:lnTo>
                  <a:lnTo>
                    <a:pt x="35357" y="658240"/>
                  </a:lnTo>
                  <a:lnTo>
                    <a:pt x="30307" y="652561"/>
                  </a:lnTo>
                  <a:lnTo>
                    <a:pt x="23721" y="649382"/>
                  </a:lnTo>
                  <a:lnTo>
                    <a:pt x="16444" y="648918"/>
                  </a:lnTo>
                  <a:close/>
                </a:path>
                <a:path w="171450" h="820419">
                  <a:moveTo>
                    <a:pt x="66472" y="711580"/>
                  </a:moveTo>
                  <a:lnTo>
                    <a:pt x="66472" y="782065"/>
                  </a:lnTo>
                  <a:lnTo>
                    <a:pt x="104572" y="782065"/>
                  </a:lnTo>
                  <a:lnTo>
                    <a:pt x="104572" y="772540"/>
                  </a:lnTo>
                  <a:lnTo>
                    <a:pt x="69139" y="772540"/>
                  </a:lnTo>
                  <a:lnTo>
                    <a:pt x="85586" y="744346"/>
                  </a:lnTo>
                  <a:lnTo>
                    <a:pt x="66472" y="711580"/>
                  </a:lnTo>
                  <a:close/>
                </a:path>
                <a:path w="171450" h="820419">
                  <a:moveTo>
                    <a:pt x="154674" y="648918"/>
                  </a:moveTo>
                  <a:lnTo>
                    <a:pt x="147403" y="649382"/>
                  </a:lnTo>
                  <a:lnTo>
                    <a:pt x="140846" y="652561"/>
                  </a:lnTo>
                  <a:lnTo>
                    <a:pt x="135814" y="658240"/>
                  </a:lnTo>
                  <a:lnTo>
                    <a:pt x="104572" y="711798"/>
                  </a:lnTo>
                  <a:lnTo>
                    <a:pt x="104572" y="782065"/>
                  </a:lnTo>
                  <a:lnTo>
                    <a:pt x="107616" y="782065"/>
                  </a:lnTo>
                  <a:lnTo>
                    <a:pt x="168707" y="677418"/>
                  </a:lnTo>
                  <a:lnTo>
                    <a:pt x="171172" y="670224"/>
                  </a:lnTo>
                  <a:lnTo>
                    <a:pt x="170707" y="662924"/>
                  </a:lnTo>
                  <a:lnTo>
                    <a:pt x="167528" y="656361"/>
                  </a:lnTo>
                  <a:lnTo>
                    <a:pt x="161849" y="651383"/>
                  </a:lnTo>
                  <a:lnTo>
                    <a:pt x="154674" y="648918"/>
                  </a:lnTo>
                  <a:close/>
                </a:path>
                <a:path w="171450" h="820419">
                  <a:moveTo>
                    <a:pt x="85586" y="744346"/>
                  </a:moveTo>
                  <a:lnTo>
                    <a:pt x="69139" y="772540"/>
                  </a:lnTo>
                  <a:lnTo>
                    <a:pt x="102032" y="772540"/>
                  </a:lnTo>
                  <a:lnTo>
                    <a:pt x="85586" y="744346"/>
                  </a:lnTo>
                  <a:close/>
                </a:path>
                <a:path w="171450" h="820419">
                  <a:moveTo>
                    <a:pt x="104572" y="711798"/>
                  </a:moveTo>
                  <a:lnTo>
                    <a:pt x="85586" y="744346"/>
                  </a:lnTo>
                  <a:lnTo>
                    <a:pt x="102032" y="772540"/>
                  </a:lnTo>
                  <a:lnTo>
                    <a:pt x="104572" y="772540"/>
                  </a:lnTo>
                  <a:lnTo>
                    <a:pt x="104572" y="711798"/>
                  </a:lnTo>
                  <a:close/>
                </a:path>
                <a:path w="171450" h="820419">
                  <a:moveTo>
                    <a:pt x="104572" y="0"/>
                  </a:moveTo>
                  <a:lnTo>
                    <a:pt x="66472" y="0"/>
                  </a:lnTo>
                  <a:lnTo>
                    <a:pt x="66472" y="711580"/>
                  </a:lnTo>
                  <a:lnTo>
                    <a:pt x="85586" y="744346"/>
                  </a:lnTo>
                  <a:lnTo>
                    <a:pt x="104572" y="711798"/>
                  </a:lnTo>
                  <a:lnTo>
                    <a:pt x="104572" y="0"/>
                  </a:lnTo>
                  <a:close/>
                </a:path>
              </a:pathLst>
            </a:custGeom>
            <a:solidFill>
              <a:srgbClr val="9D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33842" y="1820926"/>
              <a:ext cx="1550670" cy="0"/>
            </a:xfrm>
            <a:custGeom>
              <a:avLst/>
              <a:gdLst/>
              <a:ahLst/>
              <a:cxnLst/>
              <a:rect l="l" t="t" r="r" b="b"/>
              <a:pathLst>
                <a:path w="1550670">
                  <a:moveTo>
                    <a:pt x="1550415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9DA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626252" y="1831213"/>
            <a:ext cx="3663950" cy="839469"/>
            <a:chOff x="2626252" y="1831213"/>
            <a:chExt cx="3663950" cy="839469"/>
          </a:xfrm>
        </p:grpSpPr>
        <p:sp>
          <p:nvSpPr>
            <p:cNvPr id="27" name="object 27"/>
            <p:cNvSpPr/>
            <p:nvPr/>
          </p:nvSpPr>
          <p:spPr>
            <a:xfrm>
              <a:off x="2626252" y="1850263"/>
              <a:ext cx="171450" cy="820419"/>
            </a:xfrm>
            <a:custGeom>
              <a:avLst/>
              <a:gdLst/>
              <a:ahLst/>
              <a:cxnLst/>
              <a:rect l="l" t="t" r="r" b="b"/>
              <a:pathLst>
                <a:path w="171450" h="820419">
                  <a:moveTo>
                    <a:pt x="16444" y="648918"/>
                  </a:moveTo>
                  <a:lnTo>
                    <a:pt x="9251" y="651383"/>
                  </a:lnTo>
                  <a:lnTo>
                    <a:pt x="3643" y="656415"/>
                  </a:lnTo>
                  <a:lnTo>
                    <a:pt x="488" y="662971"/>
                  </a:lnTo>
                  <a:lnTo>
                    <a:pt x="0" y="670242"/>
                  </a:lnTo>
                  <a:lnTo>
                    <a:pt x="2393" y="677417"/>
                  </a:lnTo>
                  <a:lnTo>
                    <a:pt x="85578" y="819912"/>
                  </a:lnTo>
                  <a:lnTo>
                    <a:pt x="107638" y="782065"/>
                  </a:lnTo>
                  <a:lnTo>
                    <a:pt x="66528" y="782065"/>
                  </a:lnTo>
                  <a:lnTo>
                    <a:pt x="66528" y="711580"/>
                  </a:lnTo>
                  <a:lnTo>
                    <a:pt x="46472" y="677417"/>
                  </a:lnTo>
                  <a:lnTo>
                    <a:pt x="35286" y="658240"/>
                  </a:lnTo>
                  <a:lnTo>
                    <a:pt x="30307" y="652561"/>
                  </a:lnTo>
                  <a:lnTo>
                    <a:pt x="23745" y="649382"/>
                  </a:lnTo>
                  <a:lnTo>
                    <a:pt x="16444" y="648918"/>
                  </a:lnTo>
                  <a:close/>
                </a:path>
                <a:path w="171450" h="820419">
                  <a:moveTo>
                    <a:pt x="66528" y="711798"/>
                  </a:moveTo>
                  <a:lnTo>
                    <a:pt x="66528" y="782065"/>
                  </a:lnTo>
                  <a:lnTo>
                    <a:pt x="104628" y="782065"/>
                  </a:lnTo>
                  <a:lnTo>
                    <a:pt x="104628" y="772540"/>
                  </a:lnTo>
                  <a:lnTo>
                    <a:pt x="69068" y="772540"/>
                  </a:lnTo>
                  <a:lnTo>
                    <a:pt x="85514" y="744346"/>
                  </a:lnTo>
                  <a:lnTo>
                    <a:pt x="66528" y="711798"/>
                  </a:lnTo>
                  <a:close/>
                </a:path>
                <a:path w="171450" h="820419">
                  <a:moveTo>
                    <a:pt x="154656" y="648918"/>
                  </a:moveTo>
                  <a:lnTo>
                    <a:pt x="147379" y="649382"/>
                  </a:lnTo>
                  <a:lnTo>
                    <a:pt x="140793" y="652561"/>
                  </a:lnTo>
                  <a:lnTo>
                    <a:pt x="135743" y="658240"/>
                  </a:lnTo>
                  <a:lnTo>
                    <a:pt x="104628" y="711580"/>
                  </a:lnTo>
                  <a:lnTo>
                    <a:pt x="104628" y="782065"/>
                  </a:lnTo>
                  <a:lnTo>
                    <a:pt x="107638" y="782065"/>
                  </a:lnTo>
                  <a:lnTo>
                    <a:pt x="168636" y="677417"/>
                  </a:lnTo>
                  <a:lnTo>
                    <a:pt x="171100" y="670242"/>
                  </a:lnTo>
                  <a:lnTo>
                    <a:pt x="170636" y="662971"/>
                  </a:lnTo>
                  <a:lnTo>
                    <a:pt x="167457" y="656415"/>
                  </a:lnTo>
                  <a:lnTo>
                    <a:pt x="161778" y="651383"/>
                  </a:lnTo>
                  <a:lnTo>
                    <a:pt x="154656" y="648918"/>
                  </a:lnTo>
                  <a:close/>
                </a:path>
                <a:path w="171450" h="820419">
                  <a:moveTo>
                    <a:pt x="85514" y="744346"/>
                  </a:moveTo>
                  <a:lnTo>
                    <a:pt x="69068" y="772540"/>
                  </a:lnTo>
                  <a:lnTo>
                    <a:pt x="101961" y="772540"/>
                  </a:lnTo>
                  <a:lnTo>
                    <a:pt x="85514" y="744346"/>
                  </a:lnTo>
                  <a:close/>
                </a:path>
                <a:path w="171450" h="820419">
                  <a:moveTo>
                    <a:pt x="104628" y="711798"/>
                  </a:moveTo>
                  <a:lnTo>
                    <a:pt x="85514" y="744346"/>
                  </a:lnTo>
                  <a:lnTo>
                    <a:pt x="101961" y="772540"/>
                  </a:lnTo>
                  <a:lnTo>
                    <a:pt x="104628" y="772540"/>
                  </a:lnTo>
                  <a:lnTo>
                    <a:pt x="104628" y="711798"/>
                  </a:lnTo>
                  <a:close/>
                </a:path>
                <a:path w="171450" h="820419">
                  <a:moveTo>
                    <a:pt x="104628" y="0"/>
                  </a:moveTo>
                  <a:lnTo>
                    <a:pt x="66528" y="0"/>
                  </a:lnTo>
                  <a:lnTo>
                    <a:pt x="66528" y="711798"/>
                  </a:lnTo>
                  <a:lnTo>
                    <a:pt x="85514" y="744346"/>
                  </a:lnTo>
                  <a:lnTo>
                    <a:pt x="104501" y="711798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9D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11831" y="1850263"/>
              <a:ext cx="1550670" cy="0"/>
            </a:xfrm>
            <a:custGeom>
              <a:avLst/>
              <a:gdLst/>
              <a:ahLst/>
              <a:cxnLst/>
              <a:rect l="l" t="t" r="r" b="b"/>
              <a:pathLst>
                <a:path w="1550670">
                  <a:moveTo>
                    <a:pt x="1550543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9DA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18713" y="2333879"/>
              <a:ext cx="171450" cy="294640"/>
            </a:xfrm>
            <a:custGeom>
              <a:avLst/>
              <a:gdLst/>
              <a:ahLst/>
              <a:cxnLst/>
              <a:rect l="l" t="t" r="r" b="b"/>
              <a:pathLst>
                <a:path w="171450" h="294639">
                  <a:moveTo>
                    <a:pt x="17049" y="124460"/>
                  </a:moveTo>
                  <a:lnTo>
                    <a:pt x="16051" y="124460"/>
                  </a:lnTo>
                  <a:lnTo>
                    <a:pt x="9036" y="127000"/>
                  </a:lnTo>
                  <a:lnTo>
                    <a:pt x="3452" y="132123"/>
                  </a:lnTo>
                  <a:lnTo>
                    <a:pt x="369" y="138747"/>
                  </a:lnTo>
                  <a:lnTo>
                    <a:pt x="0" y="146038"/>
                  </a:lnTo>
                  <a:lnTo>
                    <a:pt x="2559" y="153162"/>
                  </a:lnTo>
                  <a:lnTo>
                    <a:pt x="88030" y="294259"/>
                  </a:lnTo>
                  <a:lnTo>
                    <a:pt x="109061" y="256794"/>
                  </a:lnTo>
                  <a:lnTo>
                    <a:pt x="68345" y="256794"/>
                  </a:lnTo>
                  <a:lnTo>
                    <a:pt x="67228" y="186356"/>
                  </a:lnTo>
                  <a:lnTo>
                    <a:pt x="35198" y="133350"/>
                  </a:lnTo>
                  <a:lnTo>
                    <a:pt x="30075" y="127785"/>
                  </a:lnTo>
                  <a:lnTo>
                    <a:pt x="23451" y="124745"/>
                  </a:lnTo>
                  <a:lnTo>
                    <a:pt x="17049" y="124460"/>
                  </a:lnTo>
                  <a:close/>
                </a:path>
                <a:path w="171450" h="294639">
                  <a:moveTo>
                    <a:pt x="67228" y="186356"/>
                  </a:moveTo>
                  <a:lnTo>
                    <a:pt x="68335" y="256159"/>
                  </a:lnTo>
                  <a:lnTo>
                    <a:pt x="68345" y="256794"/>
                  </a:lnTo>
                  <a:lnTo>
                    <a:pt x="106445" y="256159"/>
                  </a:lnTo>
                  <a:lnTo>
                    <a:pt x="106302" y="247142"/>
                  </a:lnTo>
                  <a:lnTo>
                    <a:pt x="70758" y="247142"/>
                  </a:lnTo>
                  <a:lnTo>
                    <a:pt x="86768" y="218693"/>
                  </a:lnTo>
                  <a:lnTo>
                    <a:pt x="67228" y="186356"/>
                  </a:lnTo>
                  <a:close/>
                </a:path>
                <a:path w="171450" h="294639">
                  <a:moveTo>
                    <a:pt x="154372" y="122164"/>
                  </a:moveTo>
                  <a:lnTo>
                    <a:pt x="147085" y="122761"/>
                  </a:lnTo>
                  <a:lnTo>
                    <a:pt x="140561" y="126049"/>
                  </a:lnTo>
                  <a:lnTo>
                    <a:pt x="135655" y="131825"/>
                  </a:lnTo>
                  <a:lnTo>
                    <a:pt x="105328" y="185715"/>
                  </a:lnTo>
                  <a:lnTo>
                    <a:pt x="106445" y="256159"/>
                  </a:lnTo>
                  <a:lnTo>
                    <a:pt x="68345" y="256794"/>
                  </a:lnTo>
                  <a:lnTo>
                    <a:pt x="109061" y="256794"/>
                  </a:lnTo>
                  <a:lnTo>
                    <a:pt x="168802" y="150368"/>
                  </a:lnTo>
                  <a:lnTo>
                    <a:pt x="171154" y="143194"/>
                  </a:lnTo>
                  <a:lnTo>
                    <a:pt x="170564" y="135937"/>
                  </a:lnTo>
                  <a:lnTo>
                    <a:pt x="167284" y="129418"/>
                  </a:lnTo>
                  <a:lnTo>
                    <a:pt x="161563" y="124460"/>
                  </a:lnTo>
                  <a:lnTo>
                    <a:pt x="154372" y="122164"/>
                  </a:lnTo>
                  <a:close/>
                </a:path>
                <a:path w="171450" h="294639">
                  <a:moveTo>
                    <a:pt x="86768" y="218693"/>
                  </a:moveTo>
                  <a:lnTo>
                    <a:pt x="70758" y="247142"/>
                  </a:lnTo>
                  <a:lnTo>
                    <a:pt x="103651" y="246634"/>
                  </a:lnTo>
                  <a:lnTo>
                    <a:pt x="86768" y="218693"/>
                  </a:lnTo>
                  <a:close/>
                </a:path>
                <a:path w="171450" h="294639">
                  <a:moveTo>
                    <a:pt x="105328" y="185715"/>
                  </a:moveTo>
                  <a:lnTo>
                    <a:pt x="86768" y="218693"/>
                  </a:lnTo>
                  <a:lnTo>
                    <a:pt x="103651" y="246634"/>
                  </a:lnTo>
                  <a:lnTo>
                    <a:pt x="70758" y="247142"/>
                  </a:lnTo>
                  <a:lnTo>
                    <a:pt x="106302" y="247142"/>
                  </a:lnTo>
                  <a:lnTo>
                    <a:pt x="105338" y="186356"/>
                  </a:lnTo>
                  <a:lnTo>
                    <a:pt x="105328" y="185715"/>
                  </a:lnTo>
                  <a:close/>
                </a:path>
                <a:path w="171450" h="294639">
                  <a:moveTo>
                    <a:pt x="102381" y="0"/>
                  </a:moveTo>
                  <a:lnTo>
                    <a:pt x="64281" y="635"/>
                  </a:lnTo>
                  <a:lnTo>
                    <a:pt x="67218" y="185715"/>
                  </a:lnTo>
                  <a:lnTo>
                    <a:pt x="67228" y="186356"/>
                  </a:lnTo>
                  <a:lnTo>
                    <a:pt x="86768" y="218693"/>
                  </a:lnTo>
                  <a:lnTo>
                    <a:pt x="105328" y="185715"/>
                  </a:lnTo>
                  <a:lnTo>
                    <a:pt x="102391" y="635"/>
                  </a:lnTo>
                  <a:lnTo>
                    <a:pt x="102381" y="0"/>
                  </a:lnTo>
                  <a:close/>
                </a:path>
              </a:pathLst>
            </a:custGeom>
            <a:solidFill>
              <a:srgbClr val="9D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671875" y="3936746"/>
            <a:ext cx="171450" cy="467995"/>
          </a:xfrm>
          <a:custGeom>
            <a:avLst/>
            <a:gdLst/>
            <a:ahLst/>
            <a:cxnLst/>
            <a:rect l="l" t="t" r="r" b="b"/>
            <a:pathLst>
              <a:path w="171450" h="467995">
                <a:moveTo>
                  <a:pt x="16214" y="297233"/>
                </a:moveTo>
                <a:lnTo>
                  <a:pt x="0" y="318758"/>
                </a:lnTo>
                <a:lnTo>
                  <a:pt x="2486" y="325881"/>
                </a:lnTo>
                <a:lnTo>
                  <a:pt x="87068" y="467613"/>
                </a:lnTo>
                <a:lnTo>
                  <a:pt x="108550" y="429894"/>
                </a:lnTo>
                <a:lnTo>
                  <a:pt x="67637" y="429894"/>
                </a:lnTo>
                <a:lnTo>
                  <a:pt x="66928" y="359414"/>
                </a:lnTo>
                <a:lnTo>
                  <a:pt x="35252" y="306323"/>
                </a:lnTo>
                <a:lnTo>
                  <a:pt x="30128" y="300737"/>
                </a:lnTo>
                <a:lnTo>
                  <a:pt x="23504" y="297640"/>
                </a:lnTo>
                <a:lnTo>
                  <a:pt x="16214" y="297233"/>
                </a:lnTo>
                <a:close/>
              </a:path>
              <a:path w="171450" h="467995">
                <a:moveTo>
                  <a:pt x="66928" y="359414"/>
                </a:moveTo>
                <a:lnTo>
                  <a:pt x="67537" y="419988"/>
                </a:lnTo>
                <a:lnTo>
                  <a:pt x="67637" y="429894"/>
                </a:lnTo>
                <a:lnTo>
                  <a:pt x="105737" y="429513"/>
                </a:lnTo>
                <a:lnTo>
                  <a:pt x="105645" y="420369"/>
                </a:lnTo>
                <a:lnTo>
                  <a:pt x="70177" y="420369"/>
                </a:lnTo>
                <a:lnTo>
                  <a:pt x="86336" y="391942"/>
                </a:lnTo>
                <a:lnTo>
                  <a:pt x="66928" y="359414"/>
                </a:lnTo>
                <a:close/>
              </a:path>
              <a:path w="171450" h="467995">
                <a:moveTo>
                  <a:pt x="154424" y="295824"/>
                </a:moveTo>
                <a:lnTo>
                  <a:pt x="147123" y="296370"/>
                </a:lnTo>
                <a:lnTo>
                  <a:pt x="140331" y="299719"/>
                </a:lnTo>
                <a:lnTo>
                  <a:pt x="140462" y="299719"/>
                </a:lnTo>
                <a:lnTo>
                  <a:pt x="135582" y="305307"/>
                </a:lnTo>
                <a:lnTo>
                  <a:pt x="105029" y="359058"/>
                </a:lnTo>
                <a:lnTo>
                  <a:pt x="105641" y="419988"/>
                </a:lnTo>
                <a:lnTo>
                  <a:pt x="105737" y="429513"/>
                </a:lnTo>
                <a:lnTo>
                  <a:pt x="67637" y="429894"/>
                </a:lnTo>
                <a:lnTo>
                  <a:pt x="108550" y="429894"/>
                </a:lnTo>
                <a:lnTo>
                  <a:pt x="168729" y="324230"/>
                </a:lnTo>
                <a:lnTo>
                  <a:pt x="171100" y="317037"/>
                </a:lnTo>
                <a:lnTo>
                  <a:pt x="170555" y="309737"/>
                </a:lnTo>
                <a:lnTo>
                  <a:pt x="167318" y="303174"/>
                </a:lnTo>
                <a:lnTo>
                  <a:pt x="161617" y="298195"/>
                </a:lnTo>
                <a:lnTo>
                  <a:pt x="154424" y="295824"/>
                </a:lnTo>
                <a:close/>
              </a:path>
              <a:path w="171450" h="467995">
                <a:moveTo>
                  <a:pt x="86336" y="391942"/>
                </a:moveTo>
                <a:lnTo>
                  <a:pt x="70177" y="420369"/>
                </a:lnTo>
                <a:lnTo>
                  <a:pt x="103070" y="419988"/>
                </a:lnTo>
                <a:lnTo>
                  <a:pt x="86336" y="391942"/>
                </a:lnTo>
                <a:close/>
              </a:path>
              <a:path w="171450" h="467995">
                <a:moveTo>
                  <a:pt x="105029" y="359058"/>
                </a:moveTo>
                <a:lnTo>
                  <a:pt x="86336" y="391942"/>
                </a:lnTo>
                <a:lnTo>
                  <a:pt x="103070" y="419988"/>
                </a:lnTo>
                <a:lnTo>
                  <a:pt x="70177" y="420369"/>
                </a:lnTo>
                <a:lnTo>
                  <a:pt x="105645" y="420369"/>
                </a:lnTo>
                <a:lnTo>
                  <a:pt x="105032" y="359414"/>
                </a:lnTo>
                <a:lnTo>
                  <a:pt x="105029" y="359058"/>
                </a:lnTo>
                <a:close/>
              </a:path>
              <a:path w="171450" h="467995">
                <a:moveTo>
                  <a:pt x="101419" y="0"/>
                </a:moveTo>
                <a:lnTo>
                  <a:pt x="63319" y="507"/>
                </a:lnTo>
                <a:lnTo>
                  <a:pt x="66925" y="359058"/>
                </a:lnTo>
                <a:lnTo>
                  <a:pt x="66928" y="359414"/>
                </a:lnTo>
                <a:lnTo>
                  <a:pt x="86336" y="391942"/>
                </a:lnTo>
                <a:lnTo>
                  <a:pt x="105029" y="359058"/>
                </a:lnTo>
                <a:lnTo>
                  <a:pt x="101424" y="507"/>
                </a:lnTo>
                <a:lnTo>
                  <a:pt x="101419" y="0"/>
                </a:lnTo>
                <a:close/>
              </a:path>
            </a:pathLst>
          </a:custGeom>
          <a:solidFill>
            <a:srgbClr val="9DA6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67902" y="3817239"/>
            <a:ext cx="171450" cy="513080"/>
          </a:xfrm>
          <a:custGeom>
            <a:avLst/>
            <a:gdLst/>
            <a:ahLst/>
            <a:cxnLst/>
            <a:rect l="l" t="t" r="r" b="b"/>
            <a:pathLst>
              <a:path w="171450" h="513079">
                <a:moveTo>
                  <a:pt x="16214" y="342519"/>
                </a:moveTo>
                <a:lnTo>
                  <a:pt x="9090" y="345059"/>
                </a:lnTo>
                <a:lnTo>
                  <a:pt x="3504" y="350109"/>
                </a:lnTo>
                <a:lnTo>
                  <a:pt x="406" y="356695"/>
                </a:lnTo>
                <a:lnTo>
                  <a:pt x="88" y="362396"/>
                </a:lnTo>
                <a:lnTo>
                  <a:pt x="0" y="363972"/>
                </a:lnTo>
                <a:lnTo>
                  <a:pt x="2486" y="371094"/>
                </a:lnTo>
                <a:lnTo>
                  <a:pt x="86941" y="512825"/>
                </a:lnTo>
                <a:lnTo>
                  <a:pt x="108403" y="475234"/>
                </a:lnTo>
                <a:lnTo>
                  <a:pt x="67510" y="475234"/>
                </a:lnTo>
                <a:lnTo>
                  <a:pt x="66869" y="404753"/>
                </a:lnTo>
                <a:lnTo>
                  <a:pt x="35252" y="351663"/>
                </a:lnTo>
                <a:lnTo>
                  <a:pt x="30128" y="346059"/>
                </a:lnTo>
                <a:lnTo>
                  <a:pt x="23504" y="342931"/>
                </a:lnTo>
                <a:lnTo>
                  <a:pt x="16214" y="342519"/>
                </a:lnTo>
                <a:close/>
              </a:path>
              <a:path w="171450" h="513079">
                <a:moveTo>
                  <a:pt x="66869" y="404753"/>
                </a:moveTo>
                <a:lnTo>
                  <a:pt x="67420" y="465328"/>
                </a:lnTo>
                <a:lnTo>
                  <a:pt x="67510" y="475234"/>
                </a:lnTo>
                <a:lnTo>
                  <a:pt x="105610" y="474853"/>
                </a:lnTo>
                <a:lnTo>
                  <a:pt x="105526" y="465581"/>
                </a:lnTo>
                <a:lnTo>
                  <a:pt x="70050" y="465581"/>
                </a:lnTo>
                <a:lnTo>
                  <a:pt x="86229" y="437261"/>
                </a:lnTo>
                <a:lnTo>
                  <a:pt x="66869" y="404753"/>
                </a:lnTo>
                <a:close/>
              </a:path>
              <a:path w="171450" h="513079">
                <a:moveTo>
                  <a:pt x="154443" y="341235"/>
                </a:moveTo>
                <a:lnTo>
                  <a:pt x="104970" y="404455"/>
                </a:lnTo>
                <a:lnTo>
                  <a:pt x="105523" y="465328"/>
                </a:lnTo>
                <a:lnTo>
                  <a:pt x="105610" y="474853"/>
                </a:lnTo>
                <a:lnTo>
                  <a:pt x="67510" y="475234"/>
                </a:lnTo>
                <a:lnTo>
                  <a:pt x="108403" y="475234"/>
                </a:lnTo>
                <a:lnTo>
                  <a:pt x="168729" y="369569"/>
                </a:lnTo>
                <a:lnTo>
                  <a:pt x="171100" y="362396"/>
                </a:lnTo>
                <a:lnTo>
                  <a:pt x="170672" y="356695"/>
                </a:lnTo>
                <a:lnTo>
                  <a:pt x="170555" y="355139"/>
                </a:lnTo>
                <a:lnTo>
                  <a:pt x="167318" y="348620"/>
                </a:lnTo>
                <a:lnTo>
                  <a:pt x="161617" y="343662"/>
                </a:lnTo>
                <a:lnTo>
                  <a:pt x="154443" y="341235"/>
                </a:lnTo>
                <a:close/>
              </a:path>
              <a:path w="171450" h="513079">
                <a:moveTo>
                  <a:pt x="86229" y="437261"/>
                </a:moveTo>
                <a:lnTo>
                  <a:pt x="70050" y="465581"/>
                </a:lnTo>
                <a:lnTo>
                  <a:pt x="102943" y="465328"/>
                </a:lnTo>
                <a:lnTo>
                  <a:pt x="86229" y="437261"/>
                </a:lnTo>
                <a:close/>
              </a:path>
              <a:path w="171450" h="513079">
                <a:moveTo>
                  <a:pt x="104970" y="404455"/>
                </a:moveTo>
                <a:lnTo>
                  <a:pt x="86229" y="437261"/>
                </a:lnTo>
                <a:lnTo>
                  <a:pt x="102943" y="465328"/>
                </a:lnTo>
                <a:lnTo>
                  <a:pt x="70050" y="465581"/>
                </a:lnTo>
                <a:lnTo>
                  <a:pt x="105526" y="465581"/>
                </a:lnTo>
                <a:lnTo>
                  <a:pt x="104972" y="404753"/>
                </a:lnTo>
                <a:lnTo>
                  <a:pt x="104970" y="404455"/>
                </a:lnTo>
                <a:close/>
              </a:path>
              <a:path w="171450" h="513079">
                <a:moveTo>
                  <a:pt x="101292" y="0"/>
                </a:moveTo>
                <a:lnTo>
                  <a:pt x="63192" y="381"/>
                </a:lnTo>
                <a:lnTo>
                  <a:pt x="66866" y="404455"/>
                </a:lnTo>
                <a:lnTo>
                  <a:pt x="66869" y="404753"/>
                </a:lnTo>
                <a:lnTo>
                  <a:pt x="86229" y="437261"/>
                </a:lnTo>
                <a:lnTo>
                  <a:pt x="104970" y="404455"/>
                </a:lnTo>
                <a:lnTo>
                  <a:pt x="101295" y="381"/>
                </a:lnTo>
                <a:lnTo>
                  <a:pt x="101292" y="0"/>
                </a:lnTo>
                <a:close/>
              </a:path>
            </a:pathLst>
          </a:custGeom>
          <a:solidFill>
            <a:srgbClr val="9DA6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658600" y="6421157"/>
            <a:ext cx="1962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ru-RU" sz="1200" spc="-25" dirty="0" smtClean="0">
                <a:solidFill>
                  <a:srgbClr val="2A397A"/>
                </a:solidFill>
                <a:latin typeface="Arial"/>
                <a:cs typeface="Arial"/>
              </a:rPr>
              <a:t>5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649983"/>
            <a:ext cx="986155" cy="380365"/>
            <a:chOff x="0" y="1649983"/>
            <a:chExt cx="986155" cy="380365"/>
          </a:xfrm>
        </p:grpSpPr>
        <p:sp>
          <p:nvSpPr>
            <p:cNvPr id="5" name="object 5"/>
            <p:cNvSpPr/>
            <p:nvPr/>
          </p:nvSpPr>
          <p:spPr>
            <a:xfrm>
              <a:off x="0" y="1838832"/>
              <a:ext cx="795655" cy="0"/>
            </a:xfrm>
            <a:custGeom>
              <a:avLst/>
              <a:gdLst/>
              <a:ahLst/>
              <a:cxnLst/>
              <a:rect l="l" t="t" r="r" b="b"/>
              <a:pathLst>
                <a:path w="795655">
                  <a:moveTo>
                    <a:pt x="0" y="0"/>
                  </a:moveTo>
                  <a:lnTo>
                    <a:pt x="795553" y="0"/>
                  </a:lnTo>
                </a:path>
              </a:pathLst>
            </a:custGeom>
            <a:ln w="12700">
              <a:solidFill>
                <a:srgbClr val="005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5447" y="1649983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06" y="0"/>
                  </a:moveTo>
                  <a:lnTo>
                    <a:pt x="146517" y="5019"/>
                  </a:lnTo>
                  <a:lnTo>
                    <a:pt x="106503" y="19318"/>
                  </a:lnTo>
                  <a:lnTo>
                    <a:pt x="71205" y="41757"/>
                  </a:lnTo>
                  <a:lnTo>
                    <a:pt x="41764" y="71197"/>
                  </a:lnTo>
                  <a:lnTo>
                    <a:pt x="19322" y="106496"/>
                  </a:lnTo>
                  <a:lnTo>
                    <a:pt x="5020" y="146517"/>
                  </a:lnTo>
                  <a:lnTo>
                    <a:pt x="0" y="190118"/>
                  </a:lnTo>
                  <a:lnTo>
                    <a:pt x="5020" y="233720"/>
                  </a:lnTo>
                  <a:lnTo>
                    <a:pt x="19322" y="273741"/>
                  </a:lnTo>
                  <a:lnTo>
                    <a:pt x="41764" y="309040"/>
                  </a:lnTo>
                  <a:lnTo>
                    <a:pt x="71205" y="338480"/>
                  </a:lnTo>
                  <a:lnTo>
                    <a:pt x="106503" y="360919"/>
                  </a:lnTo>
                  <a:lnTo>
                    <a:pt x="146517" y="375218"/>
                  </a:lnTo>
                  <a:lnTo>
                    <a:pt x="190106" y="380238"/>
                  </a:lnTo>
                  <a:lnTo>
                    <a:pt x="233700" y="375218"/>
                  </a:lnTo>
                  <a:lnTo>
                    <a:pt x="273717" y="360919"/>
                  </a:lnTo>
                  <a:lnTo>
                    <a:pt x="309017" y="338480"/>
                  </a:lnTo>
                  <a:lnTo>
                    <a:pt x="338459" y="309040"/>
                  </a:lnTo>
                  <a:lnTo>
                    <a:pt x="360902" y="273741"/>
                  </a:lnTo>
                  <a:lnTo>
                    <a:pt x="375204" y="233720"/>
                  </a:lnTo>
                  <a:lnTo>
                    <a:pt x="380225" y="190118"/>
                  </a:lnTo>
                  <a:lnTo>
                    <a:pt x="375204" y="146517"/>
                  </a:lnTo>
                  <a:lnTo>
                    <a:pt x="360902" y="106496"/>
                  </a:lnTo>
                  <a:lnTo>
                    <a:pt x="338459" y="71197"/>
                  </a:lnTo>
                  <a:lnTo>
                    <a:pt x="309017" y="41757"/>
                  </a:lnTo>
                  <a:lnTo>
                    <a:pt x="273717" y="19318"/>
                  </a:lnTo>
                  <a:lnTo>
                    <a:pt x="233700" y="5019"/>
                  </a:lnTo>
                  <a:lnTo>
                    <a:pt x="190106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006" y="1781555"/>
              <a:ext cx="117106" cy="11709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-6350" y="1526539"/>
            <a:ext cx="11101070" cy="4767580"/>
            <a:chOff x="-6350" y="1526539"/>
            <a:chExt cx="11101070" cy="4767580"/>
          </a:xfrm>
        </p:grpSpPr>
        <p:sp>
          <p:nvSpPr>
            <p:cNvPr id="9" name="object 9"/>
            <p:cNvSpPr/>
            <p:nvPr/>
          </p:nvSpPr>
          <p:spPr>
            <a:xfrm>
              <a:off x="1062050" y="1526539"/>
              <a:ext cx="5046345" cy="1824355"/>
            </a:xfrm>
            <a:custGeom>
              <a:avLst/>
              <a:gdLst/>
              <a:ahLst/>
              <a:cxnLst/>
              <a:rect l="l" t="t" r="r" b="b"/>
              <a:pathLst>
                <a:path w="5046345" h="1824354">
                  <a:moveTo>
                    <a:pt x="4819192" y="0"/>
                  </a:moveTo>
                  <a:lnTo>
                    <a:pt x="226618" y="0"/>
                  </a:lnTo>
                  <a:lnTo>
                    <a:pt x="180950" y="4604"/>
                  </a:lnTo>
                  <a:lnTo>
                    <a:pt x="138413" y="17809"/>
                  </a:lnTo>
                  <a:lnTo>
                    <a:pt x="99919" y="38703"/>
                  </a:lnTo>
                  <a:lnTo>
                    <a:pt x="66379" y="66373"/>
                  </a:lnTo>
                  <a:lnTo>
                    <a:pt x="38706" y="99907"/>
                  </a:lnTo>
                  <a:lnTo>
                    <a:pt x="17810" y="138392"/>
                  </a:lnTo>
                  <a:lnTo>
                    <a:pt x="4604" y="180916"/>
                  </a:lnTo>
                  <a:lnTo>
                    <a:pt x="0" y="226568"/>
                  </a:lnTo>
                  <a:lnTo>
                    <a:pt x="0" y="1597660"/>
                  </a:lnTo>
                  <a:lnTo>
                    <a:pt x="4604" y="1643353"/>
                  </a:lnTo>
                  <a:lnTo>
                    <a:pt x="17810" y="1685909"/>
                  </a:lnTo>
                  <a:lnTo>
                    <a:pt x="38706" y="1724416"/>
                  </a:lnTo>
                  <a:lnTo>
                    <a:pt x="66379" y="1757965"/>
                  </a:lnTo>
                  <a:lnTo>
                    <a:pt x="99919" y="1785644"/>
                  </a:lnTo>
                  <a:lnTo>
                    <a:pt x="138413" y="1806543"/>
                  </a:lnTo>
                  <a:lnTo>
                    <a:pt x="180950" y="1819750"/>
                  </a:lnTo>
                  <a:lnTo>
                    <a:pt x="226618" y="1824355"/>
                  </a:lnTo>
                  <a:lnTo>
                    <a:pt x="4819192" y="1824355"/>
                  </a:lnTo>
                  <a:lnTo>
                    <a:pt x="4864844" y="1819750"/>
                  </a:lnTo>
                  <a:lnTo>
                    <a:pt x="4907368" y="1806543"/>
                  </a:lnTo>
                  <a:lnTo>
                    <a:pt x="4945853" y="1785644"/>
                  </a:lnTo>
                  <a:lnTo>
                    <a:pt x="4979387" y="1757965"/>
                  </a:lnTo>
                  <a:lnTo>
                    <a:pt x="5007057" y="1724416"/>
                  </a:lnTo>
                  <a:lnTo>
                    <a:pt x="5027951" y="1685909"/>
                  </a:lnTo>
                  <a:lnTo>
                    <a:pt x="5041156" y="1643353"/>
                  </a:lnTo>
                  <a:lnTo>
                    <a:pt x="5045760" y="1597660"/>
                  </a:lnTo>
                  <a:lnTo>
                    <a:pt x="5045760" y="226568"/>
                  </a:lnTo>
                  <a:lnTo>
                    <a:pt x="5041156" y="180916"/>
                  </a:lnTo>
                  <a:lnTo>
                    <a:pt x="5027951" y="138392"/>
                  </a:lnTo>
                  <a:lnTo>
                    <a:pt x="5007057" y="99907"/>
                  </a:lnTo>
                  <a:lnTo>
                    <a:pt x="4979387" y="66373"/>
                  </a:lnTo>
                  <a:lnTo>
                    <a:pt x="4945853" y="38703"/>
                  </a:lnTo>
                  <a:lnTo>
                    <a:pt x="4907368" y="17809"/>
                  </a:lnTo>
                  <a:lnTo>
                    <a:pt x="4864844" y="4604"/>
                  </a:lnTo>
                  <a:lnTo>
                    <a:pt x="4819192" y="0"/>
                  </a:lnTo>
                  <a:close/>
                </a:path>
              </a:pathLst>
            </a:custGeom>
            <a:solidFill>
              <a:srgbClr val="4B6794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574537"/>
              <a:ext cx="795655" cy="0"/>
            </a:xfrm>
            <a:custGeom>
              <a:avLst/>
              <a:gdLst/>
              <a:ahLst/>
              <a:cxnLst/>
              <a:rect l="l" t="t" r="r" b="b"/>
              <a:pathLst>
                <a:path w="795655">
                  <a:moveTo>
                    <a:pt x="0" y="0"/>
                  </a:moveTo>
                  <a:lnTo>
                    <a:pt x="795553" y="0"/>
                  </a:lnTo>
                </a:path>
              </a:pathLst>
            </a:custGeom>
            <a:ln w="12700">
              <a:solidFill>
                <a:srgbClr val="005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4029" y="5376672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19" y="0"/>
                  </a:moveTo>
                  <a:lnTo>
                    <a:pt x="146525" y="5019"/>
                  </a:lnTo>
                  <a:lnTo>
                    <a:pt x="106507" y="19318"/>
                  </a:lnTo>
                  <a:lnTo>
                    <a:pt x="71207" y="41757"/>
                  </a:lnTo>
                  <a:lnTo>
                    <a:pt x="41765" y="71197"/>
                  </a:lnTo>
                  <a:lnTo>
                    <a:pt x="19323" y="106496"/>
                  </a:lnTo>
                  <a:lnTo>
                    <a:pt x="5020" y="146517"/>
                  </a:lnTo>
                  <a:lnTo>
                    <a:pt x="0" y="190118"/>
                  </a:lnTo>
                  <a:lnTo>
                    <a:pt x="5020" y="233712"/>
                  </a:lnTo>
                  <a:lnTo>
                    <a:pt x="19323" y="273730"/>
                  </a:lnTo>
                  <a:lnTo>
                    <a:pt x="41765" y="309030"/>
                  </a:lnTo>
                  <a:lnTo>
                    <a:pt x="71207" y="338472"/>
                  </a:lnTo>
                  <a:lnTo>
                    <a:pt x="106507" y="360914"/>
                  </a:lnTo>
                  <a:lnTo>
                    <a:pt x="146525" y="375217"/>
                  </a:lnTo>
                  <a:lnTo>
                    <a:pt x="190119" y="380237"/>
                  </a:lnTo>
                  <a:lnTo>
                    <a:pt x="233708" y="375217"/>
                  </a:lnTo>
                  <a:lnTo>
                    <a:pt x="273722" y="360914"/>
                  </a:lnTo>
                  <a:lnTo>
                    <a:pt x="309019" y="338472"/>
                  </a:lnTo>
                  <a:lnTo>
                    <a:pt x="338460" y="309030"/>
                  </a:lnTo>
                  <a:lnTo>
                    <a:pt x="360902" y="273730"/>
                  </a:lnTo>
                  <a:lnTo>
                    <a:pt x="375204" y="233712"/>
                  </a:lnTo>
                  <a:lnTo>
                    <a:pt x="380225" y="190118"/>
                  </a:lnTo>
                  <a:lnTo>
                    <a:pt x="375204" y="146517"/>
                  </a:lnTo>
                  <a:lnTo>
                    <a:pt x="360902" y="106496"/>
                  </a:lnTo>
                  <a:lnTo>
                    <a:pt x="338460" y="71197"/>
                  </a:lnTo>
                  <a:lnTo>
                    <a:pt x="309019" y="41757"/>
                  </a:lnTo>
                  <a:lnTo>
                    <a:pt x="273722" y="19318"/>
                  </a:lnTo>
                  <a:lnTo>
                    <a:pt x="233708" y="5019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5588" y="5508243"/>
              <a:ext cx="117106" cy="11711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67600" y="5293360"/>
              <a:ext cx="5040630" cy="642620"/>
            </a:xfrm>
            <a:custGeom>
              <a:avLst/>
              <a:gdLst/>
              <a:ahLst/>
              <a:cxnLst/>
              <a:rect l="l" t="t" r="r" b="b"/>
              <a:pathLst>
                <a:path w="5040630" h="642620">
                  <a:moveTo>
                    <a:pt x="4933149" y="0"/>
                  </a:moveTo>
                  <a:lnTo>
                    <a:pt x="107060" y="0"/>
                  </a:lnTo>
                  <a:lnTo>
                    <a:pt x="65386" y="8405"/>
                  </a:lnTo>
                  <a:lnTo>
                    <a:pt x="31356" y="31337"/>
                  </a:lnTo>
                  <a:lnTo>
                    <a:pt x="8412" y="65365"/>
                  </a:lnTo>
                  <a:lnTo>
                    <a:pt x="0" y="107060"/>
                  </a:lnTo>
                  <a:lnTo>
                    <a:pt x="0" y="535266"/>
                  </a:lnTo>
                  <a:lnTo>
                    <a:pt x="8412" y="576941"/>
                  </a:lnTo>
                  <a:lnTo>
                    <a:pt x="31356" y="610971"/>
                  </a:lnTo>
                  <a:lnTo>
                    <a:pt x="65386" y="633914"/>
                  </a:lnTo>
                  <a:lnTo>
                    <a:pt x="107060" y="642327"/>
                  </a:lnTo>
                  <a:lnTo>
                    <a:pt x="4933149" y="642327"/>
                  </a:lnTo>
                  <a:lnTo>
                    <a:pt x="4974845" y="633914"/>
                  </a:lnTo>
                  <a:lnTo>
                    <a:pt x="5008873" y="610971"/>
                  </a:lnTo>
                  <a:lnTo>
                    <a:pt x="5031805" y="576941"/>
                  </a:lnTo>
                  <a:lnTo>
                    <a:pt x="5040210" y="535266"/>
                  </a:lnTo>
                  <a:lnTo>
                    <a:pt x="5040210" y="107060"/>
                  </a:lnTo>
                  <a:lnTo>
                    <a:pt x="5031805" y="65365"/>
                  </a:lnTo>
                  <a:lnTo>
                    <a:pt x="5008873" y="31337"/>
                  </a:lnTo>
                  <a:lnTo>
                    <a:pt x="4974845" y="8405"/>
                  </a:lnTo>
                  <a:lnTo>
                    <a:pt x="4933149" y="0"/>
                  </a:lnTo>
                  <a:close/>
                </a:path>
              </a:pathLst>
            </a:custGeom>
            <a:solidFill>
              <a:srgbClr val="4B6794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5144" y="4020311"/>
              <a:ext cx="4974336" cy="11155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5144" y="2423159"/>
              <a:ext cx="4989576" cy="11155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5144" y="3352800"/>
              <a:ext cx="4974336" cy="9022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05144" y="4965192"/>
              <a:ext cx="4974336" cy="1328927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25933" y="768095"/>
            <a:ext cx="320040" cy="308610"/>
            <a:chOff x="125933" y="768095"/>
            <a:chExt cx="320040" cy="308610"/>
          </a:xfrm>
        </p:grpSpPr>
        <p:sp>
          <p:nvSpPr>
            <p:cNvPr id="19" name="object 19"/>
            <p:cNvSpPr/>
            <p:nvPr/>
          </p:nvSpPr>
          <p:spPr>
            <a:xfrm>
              <a:off x="132283" y="774445"/>
              <a:ext cx="307340" cy="295910"/>
            </a:xfrm>
            <a:custGeom>
              <a:avLst/>
              <a:gdLst/>
              <a:ahLst/>
              <a:cxnLst/>
              <a:rect l="l" t="t" r="r" b="b"/>
              <a:pathLst>
                <a:path w="307340" h="295909">
                  <a:moveTo>
                    <a:pt x="153479" y="0"/>
                  </a:moveTo>
                  <a:lnTo>
                    <a:pt x="104964" y="7534"/>
                  </a:lnTo>
                  <a:lnTo>
                    <a:pt x="62832" y="28517"/>
                  </a:lnTo>
                  <a:lnTo>
                    <a:pt x="29610" y="60514"/>
                  </a:lnTo>
                  <a:lnTo>
                    <a:pt x="7823" y="101096"/>
                  </a:lnTo>
                  <a:lnTo>
                    <a:pt x="0" y="147827"/>
                  </a:lnTo>
                  <a:lnTo>
                    <a:pt x="7823" y="194497"/>
                  </a:lnTo>
                  <a:lnTo>
                    <a:pt x="29610" y="235041"/>
                  </a:lnTo>
                  <a:lnTo>
                    <a:pt x="62832" y="267020"/>
                  </a:lnTo>
                  <a:lnTo>
                    <a:pt x="104964" y="287995"/>
                  </a:lnTo>
                  <a:lnTo>
                    <a:pt x="153479" y="295528"/>
                  </a:lnTo>
                  <a:lnTo>
                    <a:pt x="202000" y="287995"/>
                  </a:lnTo>
                  <a:lnTo>
                    <a:pt x="215695" y="281177"/>
                  </a:lnTo>
                  <a:lnTo>
                    <a:pt x="153479" y="281177"/>
                  </a:lnTo>
                  <a:lnTo>
                    <a:pt x="109756" y="274356"/>
                  </a:lnTo>
                  <a:lnTo>
                    <a:pt x="71720" y="255379"/>
                  </a:lnTo>
                  <a:lnTo>
                    <a:pt x="41687" y="226478"/>
                  </a:lnTo>
                  <a:lnTo>
                    <a:pt x="21970" y="189884"/>
                  </a:lnTo>
                  <a:lnTo>
                    <a:pt x="14884" y="147827"/>
                  </a:lnTo>
                  <a:lnTo>
                    <a:pt x="21970" y="105709"/>
                  </a:lnTo>
                  <a:lnTo>
                    <a:pt x="41687" y="69077"/>
                  </a:lnTo>
                  <a:lnTo>
                    <a:pt x="71720" y="40157"/>
                  </a:lnTo>
                  <a:lnTo>
                    <a:pt x="109756" y="21173"/>
                  </a:lnTo>
                  <a:lnTo>
                    <a:pt x="153479" y="14350"/>
                  </a:lnTo>
                  <a:lnTo>
                    <a:pt x="215688" y="14350"/>
                  </a:lnTo>
                  <a:lnTo>
                    <a:pt x="202000" y="7534"/>
                  </a:lnTo>
                  <a:lnTo>
                    <a:pt x="153479" y="0"/>
                  </a:lnTo>
                  <a:close/>
                </a:path>
                <a:path w="307340" h="295909">
                  <a:moveTo>
                    <a:pt x="215688" y="14350"/>
                  </a:moveTo>
                  <a:lnTo>
                    <a:pt x="153479" y="14350"/>
                  </a:lnTo>
                  <a:lnTo>
                    <a:pt x="197209" y="21173"/>
                  </a:lnTo>
                  <a:lnTo>
                    <a:pt x="235248" y="40157"/>
                  </a:lnTo>
                  <a:lnTo>
                    <a:pt x="265283" y="69077"/>
                  </a:lnTo>
                  <a:lnTo>
                    <a:pt x="285000" y="105709"/>
                  </a:lnTo>
                  <a:lnTo>
                    <a:pt x="292087" y="147827"/>
                  </a:lnTo>
                  <a:lnTo>
                    <a:pt x="285000" y="189884"/>
                  </a:lnTo>
                  <a:lnTo>
                    <a:pt x="265283" y="226478"/>
                  </a:lnTo>
                  <a:lnTo>
                    <a:pt x="235248" y="255379"/>
                  </a:lnTo>
                  <a:lnTo>
                    <a:pt x="197209" y="274356"/>
                  </a:lnTo>
                  <a:lnTo>
                    <a:pt x="153479" y="281177"/>
                  </a:lnTo>
                  <a:lnTo>
                    <a:pt x="215695" y="281177"/>
                  </a:lnTo>
                  <a:lnTo>
                    <a:pt x="244135" y="267020"/>
                  </a:lnTo>
                  <a:lnTo>
                    <a:pt x="277360" y="235041"/>
                  </a:lnTo>
                  <a:lnTo>
                    <a:pt x="299147" y="194497"/>
                  </a:lnTo>
                  <a:lnTo>
                    <a:pt x="306971" y="147827"/>
                  </a:lnTo>
                  <a:lnTo>
                    <a:pt x="299147" y="101096"/>
                  </a:lnTo>
                  <a:lnTo>
                    <a:pt x="277360" y="60514"/>
                  </a:lnTo>
                  <a:lnTo>
                    <a:pt x="244135" y="28517"/>
                  </a:lnTo>
                  <a:lnTo>
                    <a:pt x="215688" y="14350"/>
                  </a:lnTo>
                  <a:close/>
                </a:path>
                <a:path w="307340" h="295909">
                  <a:moveTo>
                    <a:pt x="225018" y="151764"/>
                  </a:moveTo>
                  <a:lnTo>
                    <a:pt x="75685" y="151764"/>
                  </a:lnTo>
                  <a:lnTo>
                    <a:pt x="78752" y="154686"/>
                  </a:lnTo>
                  <a:lnTo>
                    <a:pt x="200507" y="154686"/>
                  </a:lnTo>
                  <a:lnTo>
                    <a:pt x="157911" y="195706"/>
                  </a:lnTo>
                  <a:lnTo>
                    <a:pt x="155079" y="198500"/>
                  </a:lnTo>
                  <a:lnTo>
                    <a:pt x="155079" y="203073"/>
                  </a:lnTo>
                  <a:lnTo>
                    <a:pt x="157911" y="205866"/>
                  </a:lnTo>
                  <a:lnTo>
                    <a:pt x="160743" y="208533"/>
                  </a:lnTo>
                  <a:lnTo>
                    <a:pt x="165531" y="208533"/>
                  </a:lnTo>
                  <a:lnTo>
                    <a:pt x="224205" y="153288"/>
                  </a:lnTo>
                  <a:lnTo>
                    <a:pt x="224205" y="152907"/>
                  </a:lnTo>
                  <a:lnTo>
                    <a:pt x="224612" y="152526"/>
                  </a:lnTo>
                  <a:lnTo>
                    <a:pt x="225018" y="152526"/>
                  </a:lnTo>
                  <a:lnTo>
                    <a:pt x="225018" y="151764"/>
                  </a:lnTo>
                  <a:close/>
                </a:path>
                <a:path w="307340" h="295909">
                  <a:moveTo>
                    <a:pt x="165950" y="87502"/>
                  </a:moveTo>
                  <a:lnTo>
                    <a:pt x="161150" y="87502"/>
                  </a:lnTo>
                  <a:lnTo>
                    <a:pt x="155498" y="92837"/>
                  </a:lnTo>
                  <a:lnTo>
                    <a:pt x="155498" y="97536"/>
                  </a:lnTo>
                  <a:lnTo>
                    <a:pt x="158699" y="100583"/>
                  </a:lnTo>
                  <a:lnTo>
                    <a:pt x="200469" y="140842"/>
                  </a:lnTo>
                  <a:lnTo>
                    <a:pt x="78752" y="140842"/>
                  </a:lnTo>
                  <a:lnTo>
                    <a:pt x="75552" y="143890"/>
                  </a:lnTo>
                  <a:lnTo>
                    <a:pt x="75552" y="151764"/>
                  </a:lnTo>
                  <a:lnTo>
                    <a:pt x="225425" y="151764"/>
                  </a:lnTo>
                  <a:lnTo>
                    <a:pt x="225425" y="151383"/>
                  </a:lnTo>
                  <a:lnTo>
                    <a:pt x="225831" y="151002"/>
                  </a:lnTo>
                  <a:lnTo>
                    <a:pt x="225831" y="145923"/>
                  </a:lnTo>
                  <a:lnTo>
                    <a:pt x="225425" y="145541"/>
                  </a:lnTo>
                  <a:lnTo>
                    <a:pt x="225425" y="144652"/>
                  </a:lnTo>
                  <a:lnTo>
                    <a:pt x="225018" y="144652"/>
                  </a:lnTo>
                  <a:lnTo>
                    <a:pt x="225018" y="144271"/>
                  </a:lnTo>
                  <a:lnTo>
                    <a:pt x="224612" y="143890"/>
                  </a:lnTo>
                  <a:lnTo>
                    <a:pt x="224612" y="143509"/>
                  </a:lnTo>
                  <a:lnTo>
                    <a:pt x="223786" y="142748"/>
                  </a:lnTo>
                  <a:lnTo>
                    <a:pt x="165950" y="87502"/>
                  </a:lnTo>
                  <a:close/>
                </a:path>
              </a:pathLst>
            </a:custGeom>
            <a:solidFill>
              <a:srgbClr val="F65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2283" y="774445"/>
              <a:ext cx="307340" cy="295910"/>
            </a:xfrm>
            <a:custGeom>
              <a:avLst/>
              <a:gdLst/>
              <a:ahLst/>
              <a:cxnLst/>
              <a:rect l="l" t="t" r="r" b="b"/>
              <a:pathLst>
                <a:path w="307340" h="295909">
                  <a:moveTo>
                    <a:pt x="0" y="147827"/>
                  </a:moveTo>
                  <a:lnTo>
                    <a:pt x="7823" y="194497"/>
                  </a:lnTo>
                  <a:lnTo>
                    <a:pt x="29610" y="235041"/>
                  </a:lnTo>
                  <a:lnTo>
                    <a:pt x="62832" y="267020"/>
                  </a:lnTo>
                  <a:lnTo>
                    <a:pt x="104964" y="287995"/>
                  </a:lnTo>
                  <a:lnTo>
                    <a:pt x="153479" y="295528"/>
                  </a:lnTo>
                  <a:lnTo>
                    <a:pt x="202000" y="287995"/>
                  </a:lnTo>
                  <a:lnTo>
                    <a:pt x="244135" y="267020"/>
                  </a:lnTo>
                  <a:lnTo>
                    <a:pt x="277360" y="235041"/>
                  </a:lnTo>
                  <a:lnTo>
                    <a:pt x="299147" y="194497"/>
                  </a:lnTo>
                  <a:lnTo>
                    <a:pt x="306971" y="147827"/>
                  </a:lnTo>
                  <a:lnTo>
                    <a:pt x="299147" y="101096"/>
                  </a:lnTo>
                  <a:lnTo>
                    <a:pt x="277360" y="60514"/>
                  </a:lnTo>
                  <a:lnTo>
                    <a:pt x="244135" y="28517"/>
                  </a:lnTo>
                  <a:lnTo>
                    <a:pt x="202000" y="7534"/>
                  </a:lnTo>
                  <a:lnTo>
                    <a:pt x="153479" y="0"/>
                  </a:lnTo>
                  <a:lnTo>
                    <a:pt x="104964" y="7534"/>
                  </a:lnTo>
                  <a:lnTo>
                    <a:pt x="62832" y="28517"/>
                  </a:lnTo>
                  <a:lnTo>
                    <a:pt x="29610" y="60514"/>
                  </a:lnTo>
                  <a:lnTo>
                    <a:pt x="7823" y="101096"/>
                  </a:lnTo>
                  <a:lnTo>
                    <a:pt x="0" y="147827"/>
                  </a:lnTo>
                  <a:close/>
                </a:path>
                <a:path w="307340" h="295909">
                  <a:moveTo>
                    <a:pt x="292087" y="147827"/>
                  </a:moveTo>
                  <a:lnTo>
                    <a:pt x="285000" y="189884"/>
                  </a:lnTo>
                  <a:lnTo>
                    <a:pt x="265283" y="226478"/>
                  </a:lnTo>
                  <a:lnTo>
                    <a:pt x="235248" y="255379"/>
                  </a:lnTo>
                  <a:lnTo>
                    <a:pt x="197209" y="274356"/>
                  </a:lnTo>
                  <a:lnTo>
                    <a:pt x="153479" y="281177"/>
                  </a:lnTo>
                  <a:lnTo>
                    <a:pt x="109756" y="274356"/>
                  </a:lnTo>
                  <a:lnTo>
                    <a:pt x="71720" y="255379"/>
                  </a:lnTo>
                  <a:lnTo>
                    <a:pt x="41687" y="226478"/>
                  </a:lnTo>
                  <a:lnTo>
                    <a:pt x="21970" y="189884"/>
                  </a:lnTo>
                  <a:lnTo>
                    <a:pt x="14884" y="147827"/>
                  </a:lnTo>
                  <a:lnTo>
                    <a:pt x="21970" y="105709"/>
                  </a:lnTo>
                  <a:lnTo>
                    <a:pt x="41687" y="69077"/>
                  </a:lnTo>
                  <a:lnTo>
                    <a:pt x="71720" y="40157"/>
                  </a:lnTo>
                  <a:lnTo>
                    <a:pt x="109756" y="21173"/>
                  </a:lnTo>
                  <a:lnTo>
                    <a:pt x="153479" y="14350"/>
                  </a:lnTo>
                  <a:lnTo>
                    <a:pt x="197209" y="21173"/>
                  </a:lnTo>
                  <a:lnTo>
                    <a:pt x="235248" y="40157"/>
                  </a:lnTo>
                  <a:lnTo>
                    <a:pt x="265283" y="69077"/>
                  </a:lnTo>
                  <a:lnTo>
                    <a:pt x="285000" y="105709"/>
                  </a:lnTo>
                  <a:lnTo>
                    <a:pt x="292087" y="147827"/>
                  </a:lnTo>
                  <a:close/>
                </a:path>
              </a:pathLst>
            </a:custGeom>
            <a:ln w="12700">
              <a:solidFill>
                <a:srgbClr val="F652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1485" y="855598"/>
              <a:ext cx="162979" cy="133730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73195">
              <a:lnSpc>
                <a:spcPct val="100000"/>
              </a:lnSpc>
              <a:spcBef>
                <a:spcPts val="90"/>
              </a:spcBef>
            </a:pPr>
            <a:r>
              <a:rPr sz="3200" dirty="0"/>
              <a:t>НДС</a:t>
            </a:r>
            <a:r>
              <a:rPr sz="3200" spc="-75" dirty="0"/>
              <a:t> </a:t>
            </a:r>
            <a:r>
              <a:rPr sz="3200" spc="-10" dirty="0"/>
              <a:t>2026.</a:t>
            </a:r>
            <a:endParaRPr sz="3200"/>
          </a:p>
        </p:txBody>
      </p:sp>
      <p:sp>
        <p:nvSpPr>
          <p:cNvPr id="23" name="object 23"/>
          <p:cNvSpPr txBox="1"/>
          <p:nvPr/>
        </p:nvSpPr>
        <p:spPr>
          <a:xfrm>
            <a:off x="684377" y="724915"/>
            <a:ext cx="4730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43775"/>
                </a:solidFill>
                <a:latin typeface="Arial"/>
                <a:cs typeface="Arial"/>
              </a:rPr>
              <a:t>Переход</a:t>
            </a:r>
            <a:r>
              <a:rPr sz="2400" b="1" spc="-110" dirty="0">
                <a:solidFill>
                  <a:srgbClr val="2437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43775"/>
                </a:solidFill>
                <a:latin typeface="Arial"/>
                <a:cs typeface="Arial"/>
              </a:rPr>
              <a:t>на</a:t>
            </a:r>
            <a:r>
              <a:rPr sz="2400" b="1" spc="-75" dirty="0">
                <a:solidFill>
                  <a:srgbClr val="243775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43775"/>
                </a:solidFill>
                <a:latin typeface="Arial"/>
                <a:cs typeface="Arial"/>
              </a:rPr>
              <a:t>обязательный</a:t>
            </a:r>
            <a:r>
              <a:rPr sz="2400" b="1" spc="-90" dirty="0">
                <a:solidFill>
                  <a:srgbClr val="243775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243775"/>
                </a:solidFill>
                <a:latin typeface="Arial"/>
                <a:cs typeface="Arial"/>
              </a:rPr>
              <a:t>УПД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43293" y="2461717"/>
            <a:ext cx="4441190" cy="3422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085" algn="l"/>
              </a:tabLst>
            </a:pP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Проанализировать</a:t>
            </a:r>
            <a:r>
              <a:rPr sz="1400" b="1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текущий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документооборот.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Изучить,</a:t>
            </a:r>
            <a:r>
              <a:rPr sz="1400" b="1" spc="-8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какие</a:t>
            </a:r>
            <a:r>
              <a:rPr sz="1400" b="1" spc="-10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документы</a:t>
            </a:r>
            <a:r>
              <a:rPr sz="1400" b="1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используются,</a:t>
            </a:r>
            <a:r>
              <a:rPr sz="1400" b="1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A397A"/>
                </a:solidFill>
                <a:latin typeface="Arial"/>
                <a:cs typeface="Arial"/>
              </a:rPr>
              <a:t>куда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они</a:t>
            </a:r>
            <a:r>
              <a:rPr sz="1400" b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передаются</a:t>
            </a:r>
            <a:r>
              <a:rPr sz="1400" b="1" spc="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и</a:t>
            </a:r>
            <a:r>
              <a:rPr sz="1400" b="1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как</a:t>
            </a:r>
            <a:r>
              <a:rPr sz="1400" b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обрабатываются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buClr>
                <a:srgbClr val="2A397A"/>
              </a:buClr>
              <a:buFont typeface="Wingdings"/>
              <a:buChar char=""/>
            </a:pP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Оформить</a:t>
            </a:r>
            <a:r>
              <a:rPr sz="1400" b="1" spc="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переход</a:t>
            </a:r>
            <a:r>
              <a:rPr sz="1400" b="1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на</a:t>
            </a:r>
            <a:r>
              <a:rPr sz="1400" b="1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УПД</a:t>
            </a:r>
            <a:r>
              <a:rPr sz="1400" b="1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-</a:t>
            </a:r>
            <a:r>
              <a:rPr sz="1400" b="1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это</a:t>
            </a:r>
            <a:r>
              <a:rPr sz="1400" b="1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может</a:t>
            </a:r>
            <a:r>
              <a:rPr sz="1400" b="1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A397A"/>
                </a:solidFill>
                <a:latin typeface="Arial"/>
                <a:cs typeface="Arial"/>
              </a:rPr>
              <a:t>быть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приказ</a:t>
            </a:r>
            <a:r>
              <a:rPr sz="1400" b="1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по</a:t>
            </a:r>
            <a:r>
              <a:rPr sz="1400" b="1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организации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400">
              <a:latin typeface="Arial"/>
              <a:cs typeface="Arial"/>
            </a:endParaRPr>
          </a:p>
          <a:p>
            <a:pPr marL="299085" marR="317500" indent="-28702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Настроить</a:t>
            </a:r>
            <a:r>
              <a:rPr sz="1400" b="1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или</a:t>
            </a:r>
            <a:r>
              <a:rPr sz="1400" b="1" spc="-9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обновить</a:t>
            </a:r>
            <a:r>
              <a:rPr sz="1400" b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учётную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 систему,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чтобы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она</a:t>
            </a:r>
            <a:r>
              <a:rPr sz="1400" b="1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поддерживала</a:t>
            </a:r>
            <a:r>
              <a:rPr sz="1400" b="1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формирование</a:t>
            </a:r>
            <a:r>
              <a:rPr sz="1400" b="1" spc="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A397A"/>
                </a:solidFill>
                <a:latin typeface="Arial"/>
                <a:cs typeface="Arial"/>
              </a:rPr>
              <a:t>и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загрузку</a:t>
            </a:r>
            <a:r>
              <a:rPr sz="1400" b="1" spc="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УПД</a:t>
            </a:r>
            <a:r>
              <a:rPr sz="1400" b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b="1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актуальном</a:t>
            </a:r>
            <a:r>
              <a:rPr sz="1400" b="1" spc="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формате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5"/>
              </a:spcBef>
              <a:buClr>
                <a:srgbClr val="2A397A"/>
              </a:buClr>
              <a:buFont typeface="Wingdings"/>
              <a:buChar char=""/>
            </a:pPr>
            <a:endParaRPr sz="1400">
              <a:latin typeface="Arial"/>
              <a:cs typeface="Arial"/>
            </a:endParaRPr>
          </a:p>
          <a:p>
            <a:pPr marL="299085" marR="26606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Информировать</a:t>
            </a:r>
            <a:r>
              <a:rPr sz="1400" b="1" spc="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всех</a:t>
            </a:r>
            <a:r>
              <a:rPr sz="1400" b="1" spc="-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контрагентов:</a:t>
            </a:r>
            <a:r>
              <a:rPr sz="1400" b="1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A397A"/>
                </a:solidFill>
                <a:latin typeface="Arial"/>
                <a:cs typeface="Arial"/>
              </a:rPr>
              <a:t>кто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переходит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на</a:t>
            </a:r>
            <a:r>
              <a:rPr sz="1400" b="1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УПД,</a:t>
            </a:r>
            <a:r>
              <a:rPr sz="1400" b="1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с</a:t>
            </a:r>
            <a:r>
              <a:rPr sz="1400" b="1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какого</a:t>
            </a:r>
            <a:r>
              <a:rPr sz="1400" b="1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момента,</a:t>
            </a:r>
            <a:r>
              <a:rPr sz="1400" b="1" spc="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как</a:t>
            </a:r>
            <a:r>
              <a:rPr sz="1400" b="1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A397A"/>
                </a:solidFill>
                <a:latin typeface="Arial"/>
                <a:cs typeface="Arial"/>
              </a:rPr>
              <a:t>он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будет</a:t>
            </a:r>
            <a:r>
              <a:rPr sz="1400" b="1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подписываться,</a:t>
            </a:r>
            <a:r>
              <a:rPr sz="1400" b="1" spc="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b="1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каком</a:t>
            </a:r>
            <a:r>
              <a:rPr sz="1400" b="1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формате</a:t>
            </a:r>
            <a:r>
              <a:rPr sz="1400" b="1" spc="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A397A"/>
                </a:solidFill>
                <a:latin typeface="Arial"/>
                <a:cs typeface="Arial"/>
              </a:rPr>
              <a:t>его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ожидать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62903" y="1586864"/>
            <a:ext cx="4607560" cy="642620"/>
          </a:xfrm>
          <a:custGeom>
            <a:avLst/>
            <a:gdLst/>
            <a:ahLst/>
            <a:cxnLst/>
            <a:rect l="l" t="t" r="r" b="b"/>
            <a:pathLst>
              <a:path w="4607559" h="642619">
                <a:moveTo>
                  <a:pt x="4500499" y="0"/>
                </a:moveTo>
                <a:lnTo>
                  <a:pt x="107061" y="0"/>
                </a:lnTo>
                <a:lnTo>
                  <a:pt x="65418" y="8423"/>
                </a:lnTo>
                <a:lnTo>
                  <a:pt x="31384" y="31384"/>
                </a:lnTo>
                <a:lnTo>
                  <a:pt x="8423" y="65418"/>
                </a:lnTo>
                <a:lnTo>
                  <a:pt x="0" y="107061"/>
                </a:lnTo>
                <a:lnTo>
                  <a:pt x="0" y="535305"/>
                </a:lnTo>
                <a:lnTo>
                  <a:pt x="8423" y="576947"/>
                </a:lnTo>
                <a:lnTo>
                  <a:pt x="31384" y="610981"/>
                </a:lnTo>
                <a:lnTo>
                  <a:pt x="65418" y="633942"/>
                </a:lnTo>
                <a:lnTo>
                  <a:pt x="107061" y="642365"/>
                </a:lnTo>
                <a:lnTo>
                  <a:pt x="4500499" y="642365"/>
                </a:lnTo>
                <a:lnTo>
                  <a:pt x="4542194" y="633942"/>
                </a:lnTo>
                <a:lnTo>
                  <a:pt x="4576222" y="610981"/>
                </a:lnTo>
                <a:lnTo>
                  <a:pt x="4599154" y="576947"/>
                </a:lnTo>
                <a:lnTo>
                  <a:pt x="4607560" y="535305"/>
                </a:lnTo>
                <a:lnTo>
                  <a:pt x="4607560" y="107061"/>
                </a:lnTo>
                <a:lnTo>
                  <a:pt x="4599154" y="65418"/>
                </a:lnTo>
                <a:lnTo>
                  <a:pt x="4576222" y="31384"/>
                </a:lnTo>
                <a:lnTo>
                  <a:pt x="4542194" y="8423"/>
                </a:lnTo>
                <a:lnTo>
                  <a:pt x="4500499" y="0"/>
                </a:lnTo>
                <a:close/>
              </a:path>
            </a:pathLst>
          </a:custGeom>
          <a:solidFill>
            <a:srgbClr val="4B6794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574663" y="1747520"/>
            <a:ext cx="3915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Рекомендации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переходу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УПД: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280" y="3438144"/>
            <a:ext cx="5398008" cy="1959864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178153" y="1607542"/>
            <a:ext cx="4794885" cy="43046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1910" marR="74295">
              <a:lnSpc>
                <a:spcPct val="115100"/>
              </a:lnSpc>
              <a:spcBef>
                <a:spcPts val="8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января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2026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вводится обязательный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переход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универсальный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передаточный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документ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(УПД)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всех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участников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электронного документооборота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(ЭДО)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800" dirty="0">
              <a:latin typeface="Arial"/>
              <a:cs typeface="Arial"/>
            </a:endParaRPr>
          </a:p>
          <a:p>
            <a:pPr marL="136525" marR="105410" indent="-4445" algn="ctr">
              <a:lnSpc>
                <a:spcPct val="100000"/>
              </a:lnSpc>
            </a:pP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УПД</a:t>
            </a:r>
            <a:r>
              <a:rPr sz="1600" b="1" spc="-2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-</a:t>
            </a:r>
            <a:r>
              <a:rPr sz="1600" spc="44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это</a:t>
            </a:r>
            <a:r>
              <a:rPr sz="1600" spc="-3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581AF"/>
                </a:solidFill>
                <a:latin typeface="Arial"/>
                <a:cs typeface="Arial"/>
              </a:rPr>
              <a:t>многофункциональный</a:t>
            </a:r>
            <a:r>
              <a:rPr sz="1600" spc="10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581AF"/>
                </a:solidFill>
                <a:latin typeface="Arial"/>
                <a:cs typeface="Arial"/>
              </a:rPr>
              <a:t>документ,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который</a:t>
            </a:r>
            <a:r>
              <a:rPr sz="1600" spc="-4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581AF"/>
                </a:solidFill>
                <a:latin typeface="Arial"/>
                <a:cs typeface="Arial"/>
              </a:rPr>
              <a:t>объединяет</a:t>
            </a:r>
            <a:r>
              <a:rPr sz="1600" spc="-70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в</a:t>
            </a:r>
            <a:r>
              <a:rPr sz="1600" spc="-4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себе</a:t>
            </a:r>
            <a:r>
              <a:rPr sz="1600" spc="-3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первичный</a:t>
            </a:r>
            <a:r>
              <a:rPr sz="1600" spc="-4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581AF"/>
                </a:solidFill>
                <a:latin typeface="Arial"/>
                <a:cs typeface="Arial"/>
              </a:rPr>
              <a:t>учётный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документ</a:t>
            </a:r>
            <a:r>
              <a:rPr sz="1600" spc="-1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и</a:t>
            </a:r>
            <a:r>
              <a:rPr sz="1600" spc="-30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581AF"/>
                </a:solidFill>
                <a:latin typeface="Arial"/>
                <a:cs typeface="Arial"/>
              </a:rPr>
              <a:t>счёт-фактуру.</a:t>
            </a:r>
            <a:endParaRPr sz="1600" dirty="0">
              <a:latin typeface="Arial"/>
              <a:cs typeface="Arial"/>
            </a:endParaRPr>
          </a:p>
          <a:p>
            <a:pPr marL="36195" marR="5080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Он</a:t>
            </a:r>
            <a:r>
              <a:rPr sz="1600" spc="-3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581AF"/>
                </a:solidFill>
                <a:latin typeface="Arial"/>
                <a:cs typeface="Arial"/>
              </a:rPr>
              <a:t>позволит</a:t>
            </a:r>
            <a:r>
              <a:rPr sz="1600" spc="-4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581AF"/>
                </a:solidFill>
                <a:latin typeface="Arial"/>
                <a:cs typeface="Arial"/>
              </a:rPr>
              <a:t>формировать</a:t>
            </a:r>
            <a:r>
              <a:rPr sz="1600" spc="-70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товарную</a:t>
            </a:r>
            <a:r>
              <a:rPr sz="1600" spc="-40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накладную</a:t>
            </a:r>
            <a:r>
              <a:rPr sz="1600" spc="-3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581AF"/>
                </a:solidFill>
                <a:latin typeface="Arial"/>
                <a:cs typeface="Arial"/>
              </a:rPr>
              <a:t>и </a:t>
            </a:r>
            <a:r>
              <a:rPr sz="1600" spc="-10" dirty="0">
                <a:solidFill>
                  <a:srgbClr val="0581AF"/>
                </a:solidFill>
                <a:latin typeface="Arial"/>
                <a:cs typeface="Arial"/>
              </a:rPr>
              <a:t>счёт-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фактуру</a:t>
            </a:r>
            <a:r>
              <a:rPr sz="1600" spc="-5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вместе,</a:t>
            </a:r>
            <a:r>
              <a:rPr sz="1600" spc="-80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акт</a:t>
            </a:r>
            <a:r>
              <a:rPr sz="1600" spc="-60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выполненных</a:t>
            </a:r>
            <a:r>
              <a:rPr sz="1600" spc="-7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581AF"/>
                </a:solidFill>
                <a:latin typeface="Arial"/>
                <a:cs typeface="Arial"/>
              </a:rPr>
              <a:t>работ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(оказанных</a:t>
            </a:r>
            <a:r>
              <a:rPr sz="1600" spc="-30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услуг)</a:t>
            </a:r>
            <a:r>
              <a:rPr sz="1600" spc="-1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и</a:t>
            </a:r>
            <a:r>
              <a:rPr sz="1600" spc="-4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581AF"/>
                </a:solidFill>
                <a:latin typeface="Arial"/>
                <a:cs typeface="Arial"/>
              </a:rPr>
              <a:t>счёт-</a:t>
            </a:r>
            <a:r>
              <a:rPr sz="1600" dirty="0">
                <a:solidFill>
                  <a:srgbClr val="0581AF"/>
                </a:solidFill>
                <a:latin typeface="Arial"/>
                <a:cs typeface="Arial"/>
              </a:rPr>
              <a:t>фактуру</a:t>
            </a:r>
            <a:r>
              <a:rPr sz="1600" spc="-45" dirty="0">
                <a:solidFill>
                  <a:srgbClr val="0581A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581AF"/>
                </a:solidFill>
                <a:latin typeface="Arial"/>
                <a:cs typeface="Arial"/>
              </a:rPr>
              <a:t>вместе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касаются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только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электронного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документооборота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1173714" y="1710182"/>
            <a:ext cx="986155" cy="380365"/>
            <a:chOff x="11173714" y="1710182"/>
            <a:chExt cx="986155" cy="380365"/>
          </a:xfrm>
        </p:grpSpPr>
        <p:sp>
          <p:nvSpPr>
            <p:cNvPr id="30" name="object 30"/>
            <p:cNvSpPr/>
            <p:nvPr/>
          </p:nvSpPr>
          <p:spPr>
            <a:xfrm>
              <a:off x="11364087" y="1908048"/>
              <a:ext cx="795655" cy="0"/>
            </a:xfrm>
            <a:custGeom>
              <a:avLst/>
              <a:gdLst/>
              <a:ahLst/>
              <a:cxnLst/>
              <a:rect l="l" t="t" r="r" b="b"/>
              <a:pathLst>
                <a:path w="795654">
                  <a:moveTo>
                    <a:pt x="0" y="0"/>
                  </a:moveTo>
                  <a:lnTo>
                    <a:pt x="795655" y="0"/>
                  </a:lnTo>
                </a:path>
              </a:pathLst>
            </a:custGeom>
            <a:ln w="12700">
              <a:solidFill>
                <a:srgbClr val="005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173714" y="1710182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89991" y="0"/>
                  </a:moveTo>
                  <a:lnTo>
                    <a:pt x="146437" y="5019"/>
                  </a:lnTo>
                  <a:lnTo>
                    <a:pt x="106450" y="19318"/>
                  </a:lnTo>
                  <a:lnTo>
                    <a:pt x="71173" y="41757"/>
                  </a:lnTo>
                  <a:lnTo>
                    <a:pt x="41747" y="71197"/>
                  </a:lnTo>
                  <a:lnTo>
                    <a:pt x="19315" y="106496"/>
                  </a:lnTo>
                  <a:lnTo>
                    <a:pt x="5019" y="146517"/>
                  </a:lnTo>
                  <a:lnTo>
                    <a:pt x="0" y="190118"/>
                  </a:lnTo>
                  <a:lnTo>
                    <a:pt x="5019" y="233720"/>
                  </a:lnTo>
                  <a:lnTo>
                    <a:pt x="19315" y="273741"/>
                  </a:lnTo>
                  <a:lnTo>
                    <a:pt x="41747" y="309040"/>
                  </a:lnTo>
                  <a:lnTo>
                    <a:pt x="71173" y="338480"/>
                  </a:lnTo>
                  <a:lnTo>
                    <a:pt x="106450" y="360919"/>
                  </a:lnTo>
                  <a:lnTo>
                    <a:pt x="146437" y="375218"/>
                  </a:lnTo>
                  <a:lnTo>
                    <a:pt x="189991" y="380238"/>
                  </a:lnTo>
                  <a:lnTo>
                    <a:pt x="233593" y="375218"/>
                  </a:lnTo>
                  <a:lnTo>
                    <a:pt x="273614" y="360919"/>
                  </a:lnTo>
                  <a:lnTo>
                    <a:pt x="308913" y="338480"/>
                  </a:lnTo>
                  <a:lnTo>
                    <a:pt x="338353" y="309040"/>
                  </a:lnTo>
                  <a:lnTo>
                    <a:pt x="360792" y="273741"/>
                  </a:lnTo>
                  <a:lnTo>
                    <a:pt x="375091" y="233720"/>
                  </a:lnTo>
                  <a:lnTo>
                    <a:pt x="380110" y="190118"/>
                  </a:lnTo>
                  <a:lnTo>
                    <a:pt x="375091" y="146517"/>
                  </a:lnTo>
                  <a:lnTo>
                    <a:pt x="360792" y="106496"/>
                  </a:lnTo>
                  <a:lnTo>
                    <a:pt x="338353" y="71197"/>
                  </a:lnTo>
                  <a:lnTo>
                    <a:pt x="308913" y="41757"/>
                  </a:lnTo>
                  <a:lnTo>
                    <a:pt x="273614" y="19318"/>
                  </a:lnTo>
                  <a:lnTo>
                    <a:pt x="233593" y="5019"/>
                  </a:lnTo>
                  <a:lnTo>
                    <a:pt x="189991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05159" y="1841754"/>
              <a:ext cx="117221" cy="11709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1838178" y="6594255"/>
            <a:ext cx="259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lang="ru-RU" sz="1200" spc="-25" dirty="0" smtClean="0">
                <a:solidFill>
                  <a:srgbClr val="2A397A"/>
                </a:solidFill>
                <a:latin typeface="Arial"/>
                <a:cs typeface="Arial"/>
              </a:rPr>
              <a:t>6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1991105"/>
            <a:ext cx="5998845" cy="2444115"/>
            <a:chOff x="-6350" y="1991105"/>
            <a:chExt cx="5998845" cy="2444115"/>
          </a:xfrm>
        </p:grpSpPr>
        <p:sp>
          <p:nvSpPr>
            <p:cNvPr id="4" name="object 4"/>
            <p:cNvSpPr/>
            <p:nvPr/>
          </p:nvSpPr>
          <p:spPr>
            <a:xfrm>
              <a:off x="0" y="2338831"/>
              <a:ext cx="519430" cy="0"/>
            </a:xfrm>
            <a:custGeom>
              <a:avLst/>
              <a:gdLst/>
              <a:ahLst/>
              <a:cxnLst/>
              <a:rect l="l" t="t" r="r" b="b"/>
              <a:pathLst>
                <a:path w="519430">
                  <a:moveTo>
                    <a:pt x="0" y="0"/>
                  </a:moveTo>
                  <a:lnTo>
                    <a:pt x="519328" y="0"/>
                  </a:lnTo>
                </a:path>
              </a:pathLst>
            </a:custGeom>
            <a:ln w="12700">
              <a:solidFill>
                <a:srgbClr val="005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9222" y="2149855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06" y="0"/>
                  </a:moveTo>
                  <a:lnTo>
                    <a:pt x="146517" y="5019"/>
                  </a:lnTo>
                  <a:lnTo>
                    <a:pt x="106503" y="19318"/>
                  </a:lnTo>
                  <a:lnTo>
                    <a:pt x="71205" y="41757"/>
                  </a:lnTo>
                  <a:lnTo>
                    <a:pt x="41764" y="71197"/>
                  </a:lnTo>
                  <a:lnTo>
                    <a:pt x="19322" y="106496"/>
                  </a:lnTo>
                  <a:lnTo>
                    <a:pt x="5020" y="146517"/>
                  </a:lnTo>
                  <a:lnTo>
                    <a:pt x="0" y="190119"/>
                  </a:lnTo>
                  <a:lnTo>
                    <a:pt x="5020" y="233720"/>
                  </a:lnTo>
                  <a:lnTo>
                    <a:pt x="19322" y="273741"/>
                  </a:lnTo>
                  <a:lnTo>
                    <a:pt x="41764" y="309040"/>
                  </a:lnTo>
                  <a:lnTo>
                    <a:pt x="71205" y="338480"/>
                  </a:lnTo>
                  <a:lnTo>
                    <a:pt x="106503" y="360919"/>
                  </a:lnTo>
                  <a:lnTo>
                    <a:pt x="146517" y="375218"/>
                  </a:lnTo>
                  <a:lnTo>
                    <a:pt x="190106" y="380238"/>
                  </a:lnTo>
                  <a:lnTo>
                    <a:pt x="233700" y="375218"/>
                  </a:lnTo>
                  <a:lnTo>
                    <a:pt x="273717" y="360919"/>
                  </a:lnTo>
                  <a:lnTo>
                    <a:pt x="309017" y="338480"/>
                  </a:lnTo>
                  <a:lnTo>
                    <a:pt x="338459" y="309040"/>
                  </a:lnTo>
                  <a:lnTo>
                    <a:pt x="360902" y="273741"/>
                  </a:lnTo>
                  <a:lnTo>
                    <a:pt x="375204" y="233720"/>
                  </a:lnTo>
                  <a:lnTo>
                    <a:pt x="380225" y="190119"/>
                  </a:lnTo>
                  <a:lnTo>
                    <a:pt x="375204" y="146517"/>
                  </a:lnTo>
                  <a:lnTo>
                    <a:pt x="360902" y="106496"/>
                  </a:lnTo>
                  <a:lnTo>
                    <a:pt x="338459" y="71197"/>
                  </a:lnTo>
                  <a:lnTo>
                    <a:pt x="309017" y="41757"/>
                  </a:lnTo>
                  <a:lnTo>
                    <a:pt x="273717" y="19318"/>
                  </a:lnTo>
                  <a:lnTo>
                    <a:pt x="233700" y="5019"/>
                  </a:lnTo>
                  <a:lnTo>
                    <a:pt x="190106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781" y="2281427"/>
              <a:ext cx="117106" cy="11709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3275" y="1991105"/>
              <a:ext cx="5154295" cy="803275"/>
            </a:xfrm>
            <a:custGeom>
              <a:avLst/>
              <a:gdLst/>
              <a:ahLst/>
              <a:cxnLst/>
              <a:rect l="l" t="t" r="r" b="b"/>
              <a:pathLst>
                <a:path w="5154295" h="803275">
                  <a:moveTo>
                    <a:pt x="5020398" y="0"/>
                  </a:moveTo>
                  <a:lnTo>
                    <a:pt x="133819" y="0"/>
                  </a:lnTo>
                  <a:lnTo>
                    <a:pt x="91524" y="6825"/>
                  </a:lnTo>
                  <a:lnTo>
                    <a:pt x="54789" y="25830"/>
                  </a:lnTo>
                  <a:lnTo>
                    <a:pt x="25821" y="54809"/>
                  </a:lnTo>
                  <a:lnTo>
                    <a:pt x="6822" y="91553"/>
                  </a:lnTo>
                  <a:lnTo>
                    <a:pt x="0" y="133858"/>
                  </a:lnTo>
                  <a:lnTo>
                    <a:pt x="0" y="669036"/>
                  </a:lnTo>
                  <a:lnTo>
                    <a:pt x="6822" y="711340"/>
                  </a:lnTo>
                  <a:lnTo>
                    <a:pt x="25821" y="748084"/>
                  </a:lnTo>
                  <a:lnTo>
                    <a:pt x="54789" y="777063"/>
                  </a:lnTo>
                  <a:lnTo>
                    <a:pt x="91524" y="796068"/>
                  </a:lnTo>
                  <a:lnTo>
                    <a:pt x="133819" y="802894"/>
                  </a:lnTo>
                  <a:lnTo>
                    <a:pt x="5020398" y="802894"/>
                  </a:lnTo>
                  <a:lnTo>
                    <a:pt x="5062689" y="796068"/>
                  </a:lnTo>
                  <a:lnTo>
                    <a:pt x="5099403" y="777063"/>
                  </a:lnTo>
                  <a:lnTo>
                    <a:pt x="5128343" y="748084"/>
                  </a:lnTo>
                  <a:lnTo>
                    <a:pt x="5147317" y="711340"/>
                  </a:lnTo>
                  <a:lnTo>
                    <a:pt x="5154129" y="669036"/>
                  </a:lnTo>
                  <a:lnTo>
                    <a:pt x="5154129" y="133858"/>
                  </a:lnTo>
                  <a:lnTo>
                    <a:pt x="5147317" y="91553"/>
                  </a:lnTo>
                  <a:lnTo>
                    <a:pt x="5128343" y="54809"/>
                  </a:lnTo>
                  <a:lnTo>
                    <a:pt x="5099403" y="25830"/>
                  </a:lnTo>
                  <a:lnTo>
                    <a:pt x="5062689" y="6825"/>
                  </a:lnTo>
                  <a:lnTo>
                    <a:pt x="5020398" y="0"/>
                  </a:lnTo>
                  <a:close/>
                </a:path>
              </a:pathLst>
            </a:custGeom>
            <a:solidFill>
              <a:srgbClr val="4B6794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231" y="2755391"/>
              <a:ext cx="5279136" cy="167944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68476" y="2802711"/>
            <a:ext cx="4688205" cy="1428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В</a:t>
            </a:r>
            <a:r>
              <a:rPr sz="1600" spc="-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статью</a:t>
            </a:r>
            <a:r>
              <a:rPr sz="1600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169</a:t>
            </a:r>
            <a:r>
              <a:rPr sz="1600" spc="-4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НК</a:t>
            </a:r>
            <a:r>
              <a:rPr sz="1600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РФ внесли</a:t>
            </a:r>
            <a:r>
              <a:rPr sz="1600" spc="-2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изменение,</a:t>
            </a:r>
            <a:r>
              <a:rPr sz="1600" spc="-6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по</a:t>
            </a:r>
            <a:r>
              <a:rPr sz="1600" spc="-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которому</a:t>
            </a:r>
            <a:r>
              <a:rPr sz="1600" spc="-7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в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 счет-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фактуре</a:t>
            </a:r>
            <a:r>
              <a:rPr sz="1600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в</a:t>
            </a:r>
            <a:r>
              <a:rPr sz="1600" spc="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строка</a:t>
            </a:r>
            <a:r>
              <a:rPr sz="1600" spc="-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5</a:t>
            </a:r>
            <a:r>
              <a:rPr sz="1600" spc="-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придется</a:t>
            </a:r>
            <a:r>
              <a:rPr sz="1600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указывать</a:t>
            </a:r>
            <a:r>
              <a:rPr sz="1600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дополнительно</a:t>
            </a:r>
            <a:r>
              <a:rPr sz="1600" spc="-8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238A"/>
                </a:solidFill>
                <a:latin typeface="Arial Narrow"/>
                <a:cs typeface="Arial Narrow"/>
              </a:rPr>
              <a:t>к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номеру</a:t>
            </a:r>
            <a:r>
              <a:rPr sz="1600" spc="-6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платежки</a:t>
            </a:r>
            <a:r>
              <a:rPr sz="1600" spc="-7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еще</a:t>
            </a:r>
            <a:r>
              <a:rPr sz="1600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номер</a:t>
            </a:r>
            <a:r>
              <a:rPr sz="1600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и</a:t>
            </a:r>
            <a:r>
              <a:rPr sz="1600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дату</a:t>
            </a:r>
            <a:r>
              <a:rPr sz="1600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авансового</a:t>
            </a:r>
            <a:r>
              <a:rPr sz="1600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счета-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фактуры.</a:t>
            </a:r>
            <a:r>
              <a:rPr sz="1600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(Письмо</a:t>
            </a:r>
            <a:r>
              <a:rPr sz="1600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ФНС</a:t>
            </a:r>
            <a:r>
              <a:rPr sz="1600" spc="-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России</a:t>
            </a:r>
            <a:r>
              <a:rPr sz="1600" spc="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от</a:t>
            </a:r>
            <a:r>
              <a:rPr sz="1600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16.12.2025</a:t>
            </a:r>
            <a:r>
              <a:rPr sz="1600" spc="-9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№ ЕА-</a:t>
            </a:r>
            <a:r>
              <a:rPr sz="1600" spc="-25" dirty="0">
                <a:solidFill>
                  <a:srgbClr val="00238A"/>
                </a:solidFill>
                <a:latin typeface="Arial Narrow"/>
                <a:cs typeface="Arial Narrow"/>
              </a:rPr>
              <a:t>4-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26/11336@)</a:t>
            </a:r>
            <a:endParaRPr sz="1600" dirty="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403583" y="1845055"/>
            <a:ext cx="788670" cy="380365"/>
            <a:chOff x="11403583" y="1845055"/>
            <a:chExt cx="788670" cy="380365"/>
          </a:xfrm>
        </p:grpSpPr>
        <p:sp>
          <p:nvSpPr>
            <p:cNvPr id="11" name="object 11"/>
            <p:cNvSpPr/>
            <p:nvPr/>
          </p:nvSpPr>
          <p:spPr>
            <a:xfrm>
              <a:off x="11698096" y="2034031"/>
              <a:ext cx="494030" cy="12700"/>
            </a:xfrm>
            <a:custGeom>
              <a:avLst/>
              <a:gdLst/>
              <a:ahLst/>
              <a:cxnLst/>
              <a:rect l="l" t="t" r="r" b="b"/>
              <a:pathLst>
                <a:path w="494029" h="12700">
                  <a:moveTo>
                    <a:pt x="493902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3902" y="12700"/>
                  </a:lnTo>
                  <a:lnTo>
                    <a:pt x="493902" y="0"/>
                  </a:lnTo>
                  <a:close/>
                </a:path>
              </a:pathLst>
            </a:custGeom>
            <a:solidFill>
              <a:srgbClr val="005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03583" y="1845055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19" y="0"/>
                  </a:moveTo>
                  <a:lnTo>
                    <a:pt x="146557" y="5019"/>
                  </a:lnTo>
                  <a:lnTo>
                    <a:pt x="106552" y="19318"/>
                  </a:lnTo>
                  <a:lnTo>
                    <a:pt x="71250" y="41757"/>
                  </a:lnTo>
                  <a:lnTo>
                    <a:pt x="41797" y="71197"/>
                  </a:lnTo>
                  <a:lnTo>
                    <a:pt x="19341" y="106496"/>
                  </a:lnTo>
                  <a:lnTo>
                    <a:pt x="5026" y="146517"/>
                  </a:lnTo>
                  <a:lnTo>
                    <a:pt x="0" y="190119"/>
                  </a:lnTo>
                  <a:lnTo>
                    <a:pt x="5026" y="233720"/>
                  </a:lnTo>
                  <a:lnTo>
                    <a:pt x="19341" y="273741"/>
                  </a:lnTo>
                  <a:lnTo>
                    <a:pt x="41797" y="309040"/>
                  </a:lnTo>
                  <a:lnTo>
                    <a:pt x="71250" y="338480"/>
                  </a:lnTo>
                  <a:lnTo>
                    <a:pt x="106552" y="360919"/>
                  </a:lnTo>
                  <a:lnTo>
                    <a:pt x="146557" y="375218"/>
                  </a:lnTo>
                  <a:lnTo>
                    <a:pt x="190119" y="380238"/>
                  </a:lnTo>
                  <a:lnTo>
                    <a:pt x="233720" y="375218"/>
                  </a:lnTo>
                  <a:lnTo>
                    <a:pt x="273741" y="360919"/>
                  </a:lnTo>
                  <a:lnTo>
                    <a:pt x="309040" y="338480"/>
                  </a:lnTo>
                  <a:lnTo>
                    <a:pt x="338480" y="309040"/>
                  </a:lnTo>
                  <a:lnTo>
                    <a:pt x="360919" y="273741"/>
                  </a:lnTo>
                  <a:lnTo>
                    <a:pt x="375218" y="233720"/>
                  </a:lnTo>
                  <a:lnTo>
                    <a:pt x="380238" y="190119"/>
                  </a:lnTo>
                  <a:lnTo>
                    <a:pt x="375218" y="146517"/>
                  </a:lnTo>
                  <a:lnTo>
                    <a:pt x="360919" y="106496"/>
                  </a:lnTo>
                  <a:lnTo>
                    <a:pt x="338480" y="71197"/>
                  </a:lnTo>
                  <a:lnTo>
                    <a:pt x="309040" y="41757"/>
                  </a:lnTo>
                  <a:lnTo>
                    <a:pt x="273741" y="19318"/>
                  </a:lnTo>
                  <a:lnTo>
                    <a:pt x="233720" y="5019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35155" y="1976627"/>
              <a:ext cx="117094" cy="117094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6670675" y="1826005"/>
            <a:ext cx="4662170" cy="481330"/>
          </a:xfrm>
          <a:custGeom>
            <a:avLst/>
            <a:gdLst/>
            <a:ahLst/>
            <a:cxnLst/>
            <a:rect l="l" t="t" r="r" b="b"/>
            <a:pathLst>
              <a:path w="4662170" h="481330">
                <a:moveTo>
                  <a:pt x="4581525" y="0"/>
                </a:moveTo>
                <a:lnTo>
                  <a:pt x="80136" y="0"/>
                </a:lnTo>
                <a:lnTo>
                  <a:pt x="48970" y="6308"/>
                </a:lnTo>
                <a:lnTo>
                  <a:pt x="23495" y="23510"/>
                </a:lnTo>
                <a:lnTo>
                  <a:pt x="6306" y="49023"/>
                </a:lnTo>
                <a:lnTo>
                  <a:pt x="0" y="80264"/>
                </a:lnTo>
                <a:lnTo>
                  <a:pt x="0" y="400939"/>
                </a:lnTo>
                <a:lnTo>
                  <a:pt x="6306" y="432105"/>
                </a:lnTo>
                <a:lnTo>
                  <a:pt x="23495" y="457581"/>
                </a:lnTo>
                <a:lnTo>
                  <a:pt x="48970" y="474769"/>
                </a:lnTo>
                <a:lnTo>
                  <a:pt x="80136" y="481076"/>
                </a:lnTo>
                <a:lnTo>
                  <a:pt x="4581525" y="481076"/>
                </a:lnTo>
                <a:lnTo>
                  <a:pt x="4612765" y="474769"/>
                </a:lnTo>
                <a:lnTo>
                  <a:pt x="4638278" y="457581"/>
                </a:lnTo>
                <a:lnTo>
                  <a:pt x="4655480" y="432105"/>
                </a:lnTo>
                <a:lnTo>
                  <a:pt x="4661789" y="400939"/>
                </a:lnTo>
                <a:lnTo>
                  <a:pt x="4661789" y="80264"/>
                </a:lnTo>
                <a:lnTo>
                  <a:pt x="4655480" y="49023"/>
                </a:lnTo>
                <a:lnTo>
                  <a:pt x="4638278" y="23510"/>
                </a:lnTo>
                <a:lnTo>
                  <a:pt x="4612765" y="6308"/>
                </a:lnTo>
                <a:lnTo>
                  <a:pt x="4581525" y="0"/>
                </a:lnTo>
                <a:close/>
              </a:path>
            </a:pathLst>
          </a:custGeom>
          <a:solidFill>
            <a:srgbClr val="4B6794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97535" y="159207"/>
            <a:ext cx="6791959" cy="9512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25"/>
              </a:spcBef>
            </a:pPr>
            <a:r>
              <a:rPr sz="3200" spc="-10" dirty="0"/>
              <a:t>Изменения</a:t>
            </a:r>
            <a:r>
              <a:rPr sz="3200" spc="-80" dirty="0"/>
              <a:t> </a:t>
            </a:r>
            <a:r>
              <a:rPr sz="3200" dirty="0"/>
              <a:t>и</a:t>
            </a:r>
            <a:r>
              <a:rPr sz="3200" spc="-95" dirty="0"/>
              <a:t> </a:t>
            </a:r>
            <a:r>
              <a:rPr sz="3200" dirty="0"/>
              <a:t>новые</a:t>
            </a:r>
            <a:r>
              <a:rPr sz="3200" spc="-100" dirty="0"/>
              <a:t> </a:t>
            </a:r>
            <a:r>
              <a:rPr sz="3200" spc="-10" dirty="0"/>
              <a:t>разъяснения </a:t>
            </a:r>
            <a:r>
              <a:rPr sz="3200" dirty="0"/>
              <a:t>Минфина</a:t>
            </a:r>
            <a:r>
              <a:rPr sz="3200" spc="-55" dirty="0"/>
              <a:t> </a:t>
            </a:r>
            <a:r>
              <a:rPr sz="3200" dirty="0"/>
              <a:t>и</a:t>
            </a:r>
            <a:r>
              <a:rPr sz="3200" spc="-110" dirty="0"/>
              <a:t> </a:t>
            </a:r>
            <a:r>
              <a:rPr sz="3200" dirty="0"/>
              <a:t>ФНС</a:t>
            </a:r>
            <a:r>
              <a:rPr sz="3200" spc="-75" dirty="0"/>
              <a:t> </a:t>
            </a:r>
            <a:r>
              <a:rPr sz="3200" dirty="0"/>
              <a:t>в</a:t>
            </a:r>
            <a:r>
              <a:rPr sz="3200" spc="-95" dirty="0"/>
              <a:t> </a:t>
            </a:r>
            <a:r>
              <a:rPr sz="3200" dirty="0"/>
              <a:t>2026</a:t>
            </a:r>
            <a:r>
              <a:rPr sz="3200" spc="-90" dirty="0"/>
              <a:t> </a:t>
            </a:r>
            <a:r>
              <a:rPr sz="3200" spc="-50" dirty="0"/>
              <a:t>году.</a:t>
            </a:r>
            <a:r>
              <a:rPr sz="3200" spc="10" dirty="0"/>
              <a:t> </a:t>
            </a:r>
            <a:r>
              <a:rPr sz="3200" spc="-25" dirty="0"/>
              <a:t>НДС</a:t>
            </a:r>
            <a:endParaRPr sz="3200"/>
          </a:p>
        </p:txBody>
      </p:sp>
      <p:grpSp>
        <p:nvGrpSpPr>
          <p:cNvPr id="20" name="object 20"/>
          <p:cNvGrpSpPr/>
          <p:nvPr/>
        </p:nvGrpSpPr>
        <p:grpSpPr>
          <a:xfrm>
            <a:off x="125933" y="1225296"/>
            <a:ext cx="320040" cy="308610"/>
            <a:chOff x="125933" y="1225296"/>
            <a:chExt cx="320040" cy="308610"/>
          </a:xfrm>
        </p:grpSpPr>
        <p:sp>
          <p:nvSpPr>
            <p:cNvPr id="21" name="object 21"/>
            <p:cNvSpPr/>
            <p:nvPr/>
          </p:nvSpPr>
          <p:spPr>
            <a:xfrm>
              <a:off x="132283" y="1231646"/>
              <a:ext cx="307340" cy="295910"/>
            </a:xfrm>
            <a:custGeom>
              <a:avLst/>
              <a:gdLst/>
              <a:ahLst/>
              <a:cxnLst/>
              <a:rect l="l" t="t" r="r" b="b"/>
              <a:pathLst>
                <a:path w="307340" h="295909">
                  <a:moveTo>
                    <a:pt x="153479" y="0"/>
                  </a:moveTo>
                  <a:lnTo>
                    <a:pt x="104964" y="7534"/>
                  </a:lnTo>
                  <a:lnTo>
                    <a:pt x="62832" y="28517"/>
                  </a:lnTo>
                  <a:lnTo>
                    <a:pt x="29610" y="60514"/>
                  </a:lnTo>
                  <a:lnTo>
                    <a:pt x="7823" y="101096"/>
                  </a:lnTo>
                  <a:lnTo>
                    <a:pt x="0" y="147827"/>
                  </a:lnTo>
                  <a:lnTo>
                    <a:pt x="7823" y="194497"/>
                  </a:lnTo>
                  <a:lnTo>
                    <a:pt x="29610" y="235041"/>
                  </a:lnTo>
                  <a:lnTo>
                    <a:pt x="62832" y="267020"/>
                  </a:lnTo>
                  <a:lnTo>
                    <a:pt x="104964" y="287995"/>
                  </a:lnTo>
                  <a:lnTo>
                    <a:pt x="153479" y="295528"/>
                  </a:lnTo>
                  <a:lnTo>
                    <a:pt x="202000" y="287995"/>
                  </a:lnTo>
                  <a:lnTo>
                    <a:pt x="215695" y="281177"/>
                  </a:lnTo>
                  <a:lnTo>
                    <a:pt x="153479" y="281177"/>
                  </a:lnTo>
                  <a:lnTo>
                    <a:pt x="109756" y="274356"/>
                  </a:lnTo>
                  <a:lnTo>
                    <a:pt x="71720" y="255379"/>
                  </a:lnTo>
                  <a:lnTo>
                    <a:pt x="41687" y="226478"/>
                  </a:lnTo>
                  <a:lnTo>
                    <a:pt x="21970" y="189884"/>
                  </a:lnTo>
                  <a:lnTo>
                    <a:pt x="14884" y="147827"/>
                  </a:lnTo>
                  <a:lnTo>
                    <a:pt x="21970" y="105709"/>
                  </a:lnTo>
                  <a:lnTo>
                    <a:pt x="41687" y="69077"/>
                  </a:lnTo>
                  <a:lnTo>
                    <a:pt x="71720" y="40157"/>
                  </a:lnTo>
                  <a:lnTo>
                    <a:pt x="109756" y="21173"/>
                  </a:lnTo>
                  <a:lnTo>
                    <a:pt x="153479" y="14350"/>
                  </a:lnTo>
                  <a:lnTo>
                    <a:pt x="215688" y="14350"/>
                  </a:lnTo>
                  <a:lnTo>
                    <a:pt x="202000" y="7534"/>
                  </a:lnTo>
                  <a:lnTo>
                    <a:pt x="153479" y="0"/>
                  </a:lnTo>
                  <a:close/>
                </a:path>
                <a:path w="307340" h="295909">
                  <a:moveTo>
                    <a:pt x="215688" y="14350"/>
                  </a:moveTo>
                  <a:lnTo>
                    <a:pt x="153479" y="14350"/>
                  </a:lnTo>
                  <a:lnTo>
                    <a:pt x="197209" y="21173"/>
                  </a:lnTo>
                  <a:lnTo>
                    <a:pt x="235248" y="40157"/>
                  </a:lnTo>
                  <a:lnTo>
                    <a:pt x="265283" y="69077"/>
                  </a:lnTo>
                  <a:lnTo>
                    <a:pt x="285000" y="105709"/>
                  </a:lnTo>
                  <a:lnTo>
                    <a:pt x="292087" y="147827"/>
                  </a:lnTo>
                  <a:lnTo>
                    <a:pt x="285000" y="189884"/>
                  </a:lnTo>
                  <a:lnTo>
                    <a:pt x="265283" y="226478"/>
                  </a:lnTo>
                  <a:lnTo>
                    <a:pt x="235248" y="255379"/>
                  </a:lnTo>
                  <a:lnTo>
                    <a:pt x="197209" y="274356"/>
                  </a:lnTo>
                  <a:lnTo>
                    <a:pt x="153479" y="281177"/>
                  </a:lnTo>
                  <a:lnTo>
                    <a:pt x="215695" y="281177"/>
                  </a:lnTo>
                  <a:lnTo>
                    <a:pt x="244135" y="267020"/>
                  </a:lnTo>
                  <a:lnTo>
                    <a:pt x="277360" y="235041"/>
                  </a:lnTo>
                  <a:lnTo>
                    <a:pt x="299147" y="194497"/>
                  </a:lnTo>
                  <a:lnTo>
                    <a:pt x="306971" y="147827"/>
                  </a:lnTo>
                  <a:lnTo>
                    <a:pt x="299147" y="101096"/>
                  </a:lnTo>
                  <a:lnTo>
                    <a:pt x="277360" y="60514"/>
                  </a:lnTo>
                  <a:lnTo>
                    <a:pt x="244135" y="28517"/>
                  </a:lnTo>
                  <a:lnTo>
                    <a:pt x="215688" y="14350"/>
                  </a:lnTo>
                  <a:close/>
                </a:path>
                <a:path w="307340" h="295909">
                  <a:moveTo>
                    <a:pt x="225018" y="151764"/>
                  </a:moveTo>
                  <a:lnTo>
                    <a:pt x="75685" y="151764"/>
                  </a:lnTo>
                  <a:lnTo>
                    <a:pt x="78752" y="154686"/>
                  </a:lnTo>
                  <a:lnTo>
                    <a:pt x="200507" y="154686"/>
                  </a:lnTo>
                  <a:lnTo>
                    <a:pt x="157911" y="195706"/>
                  </a:lnTo>
                  <a:lnTo>
                    <a:pt x="155079" y="198500"/>
                  </a:lnTo>
                  <a:lnTo>
                    <a:pt x="155079" y="203073"/>
                  </a:lnTo>
                  <a:lnTo>
                    <a:pt x="157911" y="205866"/>
                  </a:lnTo>
                  <a:lnTo>
                    <a:pt x="160743" y="208533"/>
                  </a:lnTo>
                  <a:lnTo>
                    <a:pt x="165531" y="208533"/>
                  </a:lnTo>
                  <a:lnTo>
                    <a:pt x="224205" y="153288"/>
                  </a:lnTo>
                  <a:lnTo>
                    <a:pt x="224205" y="152907"/>
                  </a:lnTo>
                  <a:lnTo>
                    <a:pt x="224612" y="152526"/>
                  </a:lnTo>
                  <a:lnTo>
                    <a:pt x="225018" y="152526"/>
                  </a:lnTo>
                  <a:lnTo>
                    <a:pt x="225018" y="151764"/>
                  </a:lnTo>
                  <a:close/>
                </a:path>
                <a:path w="307340" h="295909">
                  <a:moveTo>
                    <a:pt x="165950" y="87502"/>
                  </a:moveTo>
                  <a:lnTo>
                    <a:pt x="161150" y="87502"/>
                  </a:lnTo>
                  <a:lnTo>
                    <a:pt x="155498" y="92837"/>
                  </a:lnTo>
                  <a:lnTo>
                    <a:pt x="155498" y="97536"/>
                  </a:lnTo>
                  <a:lnTo>
                    <a:pt x="158699" y="100583"/>
                  </a:lnTo>
                  <a:lnTo>
                    <a:pt x="200469" y="140842"/>
                  </a:lnTo>
                  <a:lnTo>
                    <a:pt x="78752" y="140842"/>
                  </a:lnTo>
                  <a:lnTo>
                    <a:pt x="75552" y="143890"/>
                  </a:lnTo>
                  <a:lnTo>
                    <a:pt x="75552" y="151764"/>
                  </a:lnTo>
                  <a:lnTo>
                    <a:pt x="225425" y="151764"/>
                  </a:lnTo>
                  <a:lnTo>
                    <a:pt x="225425" y="151383"/>
                  </a:lnTo>
                  <a:lnTo>
                    <a:pt x="225831" y="151002"/>
                  </a:lnTo>
                  <a:lnTo>
                    <a:pt x="225831" y="145923"/>
                  </a:lnTo>
                  <a:lnTo>
                    <a:pt x="225425" y="145541"/>
                  </a:lnTo>
                  <a:lnTo>
                    <a:pt x="225425" y="144652"/>
                  </a:lnTo>
                  <a:lnTo>
                    <a:pt x="225018" y="144652"/>
                  </a:lnTo>
                  <a:lnTo>
                    <a:pt x="225018" y="144271"/>
                  </a:lnTo>
                  <a:lnTo>
                    <a:pt x="224612" y="143890"/>
                  </a:lnTo>
                  <a:lnTo>
                    <a:pt x="224612" y="143509"/>
                  </a:lnTo>
                  <a:lnTo>
                    <a:pt x="223786" y="142748"/>
                  </a:lnTo>
                  <a:lnTo>
                    <a:pt x="165950" y="87502"/>
                  </a:lnTo>
                  <a:close/>
                </a:path>
              </a:pathLst>
            </a:custGeom>
            <a:solidFill>
              <a:srgbClr val="F65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283" y="1231646"/>
              <a:ext cx="307340" cy="295910"/>
            </a:xfrm>
            <a:custGeom>
              <a:avLst/>
              <a:gdLst/>
              <a:ahLst/>
              <a:cxnLst/>
              <a:rect l="l" t="t" r="r" b="b"/>
              <a:pathLst>
                <a:path w="307340" h="295909">
                  <a:moveTo>
                    <a:pt x="0" y="147827"/>
                  </a:moveTo>
                  <a:lnTo>
                    <a:pt x="7823" y="194497"/>
                  </a:lnTo>
                  <a:lnTo>
                    <a:pt x="29610" y="235041"/>
                  </a:lnTo>
                  <a:lnTo>
                    <a:pt x="62832" y="267020"/>
                  </a:lnTo>
                  <a:lnTo>
                    <a:pt x="104964" y="287995"/>
                  </a:lnTo>
                  <a:lnTo>
                    <a:pt x="153479" y="295528"/>
                  </a:lnTo>
                  <a:lnTo>
                    <a:pt x="202000" y="287995"/>
                  </a:lnTo>
                  <a:lnTo>
                    <a:pt x="244135" y="267020"/>
                  </a:lnTo>
                  <a:lnTo>
                    <a:pt x="277360" y="235041"/>
                  </a:lnTo>
                  <a:lnTo>
                    <a:pt x="299147" y="194497"/>
                  </a:lnTo>
                  <a:lnTo>
                    <a:pt x="306971" y="147827"/>
                  </a:lnTo>
                  <a:lnTo>
                    <a:pt x="299147" y="101096"/>
                  </a:lnTo>
                  <a:lnTo>
                    <a:pt x="277360" y="60514"/>
                  </a:lnTo>
                  <a:lnTo>
                    <a:pt x="244135" y="28517"/>
                  </a:lnTo>
                  <a:lnTo>
                    <a:pt x="202000" y="7534"/>
                  </a:lnTo>
                  <a:lnTo>
                    <a:pt x="153479" y="0"/>
                  </a:lnTo>
                  <a:lnTo>
                    <a:pt x="104964" y="7534"/>
                  </a:lnTo>
                  <a:lnTo>
                    <a:pt x="62832" y="28517"/>
                  </a:lnTo>
                  <a:lnTo>
                    <a:pt x="29610" y="60514"/>
                  </a:lnTo>
                  <a:lnTo>
                    <a:pt x="7823" y="101096"/>
                  </a:lnTo>
                  <a:lnTo>
                    <a:pt x="0" y="147827"/>
                  </a:lnTo>
                  <a:close/>
                </a:path>
                <a:path w="307340" h="295909">
                  <a:moveTo>
                    <a:pt x="292087" y="147827"/>
                  </a:moveTo>
                  <a:lnTo>
                    <a:pt x="285000" y="189884"/>
                  </a:lnTo>
                  <a:lnTo>
                    <a:pt x="265283" y="226478"/>
                  </a:lnTo>
                  <a:lnTo>
                    <a:pt x="235248" y="255379"/>
                  </a:lnTo>
                  <a:lnTo>
                    <a:pt x="197209" y="274356"/>
                  </a:lnTo>
                  <a:lnTo>
                    <a:pt x="153479" y="281177"/>
                  </a:lnTo>
                  <a:lnTo>
                    <a:pt x="109756" y="274356"/>
                  </a:lnTo>
                  <a:lnTo>
                    <a:pt x="71720" y="255379"/>
                  </a:lnTo>
                  <a:lnTo>
                    <a:pt x="41687" y="226478"/>
                  </a:lnTo>
                  <a:lnTo>
                    <a:pt x="21970" y="189884"/>
                  </a:lnTo>
                  <a:lnTo>
                    <a:pt x="14884" y="147827"/>
                  </a:lnTo>
                  <a:lnTo>
                    <a:pt x="21970" y="105709"/>
                  </a:lnTo>
                  <a:lnTo>
                    <a:pt x="41687" y="69077"/>
                  </a:lnTo>
                  <a:lnTo>
                    <a:pt x="71720" y="40157"/>
                  </a:lnTo>
                  <a:lnTo>
                    <a:pt x="109756" y="21173"/>
                  </a:lnTo>
                  <a:lnTo>
                    <a:pt x="153479" y="14350"/>
                  </a:lnTo>
                  <a:lnTo>
                    <a:pt x="197209" y="21173"/>
                  </a:lnTo>
                  <a:lnTo>
                    <a:pt x="235248" y="40157"/>
                  </a:lnTo>
                  <a:lnTo>
                    <a:pt x="265283" y="69077"/>
                  </a:lnTo>
                  <a:lnTo>
                    <a:pt x="285000" y="105709"/>
                  </a:lnTo>
                  <a:lnTo>
                    <a:pt x="292087" y="147827"/>
                  </a:lnTo>
                  <a:close/>
                </a:path>
              </a:pathLst>
            </a:custGeom>
            <a:ln w="12700">
              <a:solidFill>
                <a:srgbClr val="F652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485" y="1312799"/>
              <a:ext cx="162979" cy="13373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62457" y="1133932"/>
            <a:ext cx="1000315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Федеральный</a:t>
            </a:r>
            <a:r>
              <a:rPr sz="1800" b="1" i="1" spc="-4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закон</a:t>
            </a:r>
            <a:r>
              <a:rPr sz="1800" b="1" i="1" spc="-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№</a:t>
            </a:r>
            <a:r>
              <a:rPr sz="1800" b="1" i="1" spc="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425-ФЗ</a:t>
            </a:r>
            <a:r>
              <a:rPr sz="1800" b="1" i="1" spc="-5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от</a:t>
            </a:r>
            <a:r>
              <a:rPr sz="1800" b="1" i="1" spc="-10" dirty="0">
                <a:solidFill>
                  <a:srgbClr val="F6522C"/>
                </a:solidFill>
                <a:latin typeface="Arial"/>
                <a:cs typeface="Arial"/>
              </a:rPr>
              <a:t> 28.11.2025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«О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внесении</a:t>
            </a:r>
            <a:r>
              <a:rPr sz="1600" b="1" spc="-4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изменений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в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части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первую</a:t>
            </a:r>
            <a:r>
              <a:rPr sz="1600" b="1" spc="1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вторую</a:t>
            </a:r>
            <a:r>
              <a:rPr sz="1600" b="1" spc="5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НК</a:t>
            </a:r>
            <a:r>
              <a:rPr sz="1600" b="1" spc="-6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РФ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отдельные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законодательные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акты</a:t>
            </a:r>
            <a:r>
              <a:rPr sz="1600" b="1" spc="-3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РФ»</a:t>
            </a:r>
            <a:endParaRPr sz="1600" dirty="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455"/>
              </a:spcBef>
            </a:pP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Дата</a:t>
            </a:r>
            <a:r>
              <a:rPr sz="1200" i="1" spc="-10" dirty="0">
                <a:solidFill>
                  <a:srgbClr val="586A85"/>
                </a:solidFill>
                <a:latin typeface="Arial"/>
                <a:cs typeface="Arial"/>
              </a:rPr>
              <a:t> вступления</a:t>
            </a:r>
            <a:r>
              <a:rPr sz="1200" i="1" spc="-7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в</a:t>
            </a:r>
            <a:r>
              <a:rPr sz="1200" i="1" spc="1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силу</a:t>
            </a:r>
            <a:r>
              <a:rPr sz="1200" i="1" spc="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–</a:t>
            </a:r>
            <a:r>
              <a:rPr sz="1200" i="1" spc="-3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586A85"/>
                </a:solidFill>
                <a:latin typeface="Arial"/>
                <a:cs typeface="Arial"/>
              </a:rPr>
              <a:t>01.01.2026</a:t>
            </a:r>
            <a:endParaRPr sz="1200" dirty="0">
              <a:latin typeface="Arial"/>
              <a:cs typeface="Arial"/>
            </a:endParaRPr>
          </a:p>
          <a:p>
            <a:pPr marL="7581900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Льготы,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ставки</a:t>
            </a:r>
            <a:endParaRPr sz="1800" dirty="0">
              <a:latin typeface="Arial"/>
              <a:cs typeface="Arial"/>
            </a:endParaRPr>
          </a:p>
          <a:p>
            <a:pPr marL="321310">
              <a:lnSpc>
                <a:spcPct val="100000"/>
              </a:lnSpc>
              <a:spcBef>
                <a:spcPts val="405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счете-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фактуре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(ст.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169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РФ)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4510" y="4327905"/>
            <a:ext cx="5798185" cy="1108075"/>
            <a:chOff x="124510" y="4327905"/>
            <a:chExt cx="5798185" cy="1108075"/>
          </a:xfrm>
        </p:grpSpPr>
        <p:sp>
          <p:nvSpPr>
            <p:cNvPr id="26" name="object 26"/>
            <p:cNvSpPr/>
            <p:nvPr/>
          </p:nvSpPr>
          <p:spPr>
            <a:xfrm>
              <a:off x="130860" y="4802631"/>
              <a:ext cx="519430" cy="0"/>
            </a:xfrm>
            <a:custGeom>
              <a:avLst/>
              <a:gdLst/>
              <a:ahLst/>
              <a:cxnLst/>
              <a:rect l="l" t="t" r="r" b="b"/>
              <a:pathLst>
                <a:path w="519430">
                  <a:moveTo>
                    <a:pt x="0" y="0"/>
                  </a:moveTo>
                  <a:lnTo>
                    <a:pt x="519328" y="0"/>
                  </a:lnTo>
                </a:path>
              </a:pathLst>
            </a:custGeom>
            <a:ln w="12700">
              <a:solidFill>
                <a:srgbClr val="005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0082" y="4613655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06" y="0"/>
                  </a:moveTo>
                  <a:lnTo>
                    <a:pt x="146517" y="5019"/>
                  </a:lnTo>
                  <a:lnTo>
                    <a:pt x="106503" y="19318"/>
                  </a:lnTo>
                  <a:lnTo>
                    <a:pt x="71205" y="41757"/>
                  </a:lnTo>
                  <a:lnTo>
                    <a:pt x="41764" y="71197"/>
                  </a:lnTo>
                  <a:lnTo>
                    <a:pt x="19322" y="106496"/>
                  </a:lnTo>
                  <a:lnTo>
                    <a:pt x="5020" y="146517"/>
                  </a:lnTo>
                  <a:lnTo>
                    <a:pt x="0" y="190119"/>
                  </a:lnTo>
                  <a:lnTo>
                    <a:pt x="5020" y="233720"/>
                  </a:lnTo>
                  <a:lnTo>
                    <a:pt x="19322" y="273741"/>
                  </a:lnTo>
                  <a:lnTo>
                    <a:pt x="41764" y="309040"/>
                  </a:lnTo>
                  <a:lnTo>
                    <a:pt x="71205" y="338480"/>
                  </a:lnTo>
                  <a:lnTo>
                    <a:pt x="106503" y="360919"/>
                  </a:lnTo>
                  <a:lnTo>
                    <a:pt x="146517" y="375218"/>
                  </a:lnTo>
                  <a:lnTo>
                    <a:pt x="190106" y="380238"/>
                  </a:lnTo>
                  <a:lnTo>
                    <a:pt x="233700" y="375218"/>
                  </a:lnTo>
                  <a:lnTo>
                    <a:pt x="273717" y="360919"/>
                  </a:lnTo>
                  <a:lnTo>
                    <a:pt x="309017" y="338480"/>
                  </a:lnTo>
                  <a:lnTo>
                    <a:pt x="338459" y="309040"/>
                  </a:lnTo>
                  <a:lnTo>
                    <a:pt x="360902" y="273741"/>
                  </a:lnTo>
                  <a:lnTo>
                    <a:pt x="375204" y="233720"/>
                  </a:lnTo>
                  <a:lnTo>
                    <a:pt x="380225" y="190119"/>
                  </a:lnTo>
                  <a:lnTo>
                    <a:pt x="375204" y="146517"/>
                  </a:lnTo>
                  <a:lnTo>
                    <a:pt x="360902" y="106496"/>
                  </a:lnTo>
                  <a:lnTo>
                    <a:pt x="338459" y="71197"/>
                  </a:lnTo>
                  <a:lnTo>
                    <a:pt x="309017" y="41757"/>
                  </a:lnTo>
                  <a:lnTo>
                    <a:pt x="273717" y="19318"/>
                  </a:lnTo>
                  <a:lnTo>
                    <a:pt x="233700" y="5019"/>
                  </a:lnTo>
                  <a:lnTo>
                    <a:pt x="190106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642" y="4745227"/>
              <a:ext cx="117106" cy="11709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84135" y="4327905"/>
              <a:ext cx="5038725" cy="1108075"/>
            </a:xfrm>
            <a:custGeom>
              <a:avLst/>
              <a:gdLst/>
              <a:ahLst/>
              <a:cxnLst/>
              <a:rect l="l" t="t" r="r" b="b"/>
              <a:pathLst>
                <a:path w="5038725" h="1108075">
                  <a:moveTo>
                    <a:pt x="4853724" y="0"/>
                  </a:moveTo>
                  <a:lnTo>
                    <a:pt x="184619" y="0"/>
                  </a:lnTo>
                  <a:lnTo>
                    <a:pt x="135538" y="6596"/>
                  </a:lnTo>
                  <a:lnTo>
                    <a:pt x="91436" y="25211"/>
                  </a:lnTo>
                  <a:lnTo>
                    <a:pt x="54071" y="54086"/>
                  </a:lnTo>
                  <a:lnTo>
                    <a:pt x="25204" y="91458"/>
                  </a:lnTo>
                  <a:lnTo>
                    <a:pt x="6594" y="135569"/>
                  </a:lnTo>
                  <a:lnTo>
                    <a:pt x="0" y="184658"/>
                  </a:lnTo>
                  <a:lnTo>
                    <a:pt x="0" y="923036"/>
                  </a:lnTo>
                  <a:lnTo>
                    <a:pt x="6594" y="972124"/>
                  </a:lnTo>
                  <a:lnTo>
                    <a:pt x="25204" y="1016235"/>
                  </a:lnTo>
                  <a:lnTo>
                    <a:pt x="54071" y="1053607"/>
                  </a:lnTo>
                  <a:lnTo>
                    <a:pt x="91436" y="1082482"/>
                  </a:lnTo>
                  <a:lnTo>
                    <a:pt x="135538" y="1101097"/>
                  </a:lnTo>
                  <a:lnTo>
                    <a:pt x="184619" y="1107694"/>
                  </a:lnTo>
                  <a:lnTo>
                    <a:pt x="4853724" y="1107694"/>
                  </a:lnTo>
                  <a:lnTo>
                    <a:pt x="4902803" y="1101097"/>
                  </a:lnTo>
                  <a:lnTo>
                    <a:pt x="4946890" y="1082482"/>
                  </a:lnTo>
                  <a:lnTo>
                    <a:pt x="4984232" y="1053607"/>
                  </a:lnTo>
                  <a:lnTo>
                    <a:pt x="5013076" y="1016235"/>
                  </a:lnTo>
                  <a:lnTo>
                    <a:pt x="5031668" y="972124"/>
                  </a:lnTo>
                  <a:lnTo>
                    <a:pt x="5038255" y="923036"/>
                  </a:lnTo>
                  <a:lnTo>
                    <a:pt x="5038255" y="184658"/>
                  </a:lnTo>
                  <a:lnTo>
                    <a:pt x="5031668" y="135569"/>
                  </a:lnTo>
                  <a:lnTo>
                    <a:pt x="5013076" y="91458"/>
                  </a:lnTo>
                  <a:lnTo>
                    <a:pt x="4984232" y="54086"/>
                  </a:lnTo>
                  <a:lnTo>
                    <a:pt x="4946890" y="25211"/>
                  </a:lnTo>
                  <a:lnTo>
                    <a:pt x="4902803" y="6596"/>
                  </a:lnTo>
                  <a:lnTo>
                    <a:pt x="4853724" y="0"/>
                  </a:lnTo>
                  <a:close/>
                </a:path>
              </a:pathLst>
            </a:custGeom>
            <a:solidFill>
              <a:srgbClr val="4B6794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17219" y="4367021"/>
            <a:ext cx="4570095" cy="970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Возможность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применять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пониженную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ставку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НДС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7%,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если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подтвердил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экспорт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течение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дней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0663" y="5446776"/>
            <a:ext cx="5257800" cy="1124712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897127" y="5502046"/>
            <a:ext cx="4857750" cy="867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Если</a:t>
            </a:r>
            <a:r>
              <a:rPr sz="1600" spc="-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на</a:t>
            </a:r>
            <a:r>
              <a:rPr sz="1600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УСН</a:t>
            </a:r>
            <a:r>
              <a:rPr sz="1600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</a:t>
            </a:r>
            <a:r>
              <a:rPr sz="1600" spc="-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пониженными</a:t>
            </a:r>
            <a:r>
              <a:rPr sz="1600" spc="-8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ставками</a:t>
            </a:r>
            <a:r>
              <a:rPr sz="1600" spc="-5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не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подтвердить</a:t>
            </a:r>
            <a:r>
              <a:rPr sz="1600" spc="-10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ставку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НДС</a:t>
            </a:r>
            <a:r>
              <a:rPr sz="1600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0%</a:t>
            </a:r>
            <a:r>
              <a:rPr sz="1600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,</a:t>
            </a:r>
            <a:r>
              <a:rPr sz="1600" spc="-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то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платить</a:t>
            </a:r>
            <a:r>
              <a:rPr sz="1600" spc="-5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нужно</a:t>
            </a:r>
            <a:r>
              <a:rPr sz="1600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будет</a:t>
            </a:r>
            <a:r>
              <a:rPr sz="1600" spc="-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по</a:t>
            </a:r>
            <a:r>
              <a:rPr sz="1600" spc="-2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пониженным</a:t>
            </a:r>
            <a:r>
              <a:rPr sz="1600" spc="-6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238A"/>
                </a:solidFill>
                <a:latin typeface="Arial Narrow"/>
                <a:cs typeface="Arial Narrow"/>
              </a:rPr>
              <a:t>ставкам.</a:t>
            </a:r>
            <a:endParaRPr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Можно</a:t>
            </a:r>
            <a:r>
              <a:rPr sz="1600" spc="-5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отказаться</a:t>
            </a:r>
            <a:r>
              <a:rPr sz="1600" spc="-7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от</a:t>
            </a:r>
            <a:r>
              <a:rPr sz="1600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ставки</a:t>
            </a:r>
            <a:r>
              <a:rPr sz="1600" spc="-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238A"/>
                </a:solidFill>
                <a:latin typeface="Arial Narrow"/>
                <a:cs typeface="Arial Narrow"/>
              </a:rPr>
              <a:t>НДС</a:t>
            </a:r>
            <a:r>
              <a:rPr sz="1600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spc="-25" dirty="0">
                <a:solidFill>
                  <a:srgbClr val="00238A"/>
                </a:solidFill>
                <a:latin typeface="Arial Narrow"/>
                <a:cs typeface="Arial Narrow"/>
              </a:rPr>
              <a:t>0%.</a:t>
            </a:r>
            <a:endParaRPr sz="1600" dirty="0">
              <a:latin typeface="Arial Narrow"/>
              <a:cs typeface="Arial Narrow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18676" y="2692684"/>
            <a:ext cx="6105144" cy="847344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1872341" y="6679294"/>
            <a:ext cx="1962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ru-RU" sz="1200" spc="-25" dirty="0" smtClean="0">
                <a:solidFill>
                  <a:srgbClr val="2A397A"/>
                </a:solidFill>
                <a:latin typeface="Arial"/>
                <a:cs typeface="Arial"/>
              </a:rPr>
              <a:t>7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18676" y="275539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При одновременном применении НП на УСН льгот и ставок НДС 5 (7)%, отменена обязанность ведения раздельного учета (п.4 ст.170 НК РФ)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1081</Words>
  <Application>Microsoft Office PowerPoint</Application>
  <PresentationFormat>Произвольный</PresentationFormat>
  <Paragraphs>135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УПРАВЛЕНИЕ ФНС РОССИИ ПО УЛЬЯНОВСКОЙ ОБЛАСТИ</vt:lpstr>
      <vt:lpstr>Реформа УСН-НДС 2026</vt:lpstr>
      <vt:lpstr>Изменения и новые разъяснения Минфина и ФНС в 2026 году. НДС</vt:lpstr>
      <vt:lpstr>Презентация PowerPoint</vt:lpstr>
      <vt:lpstr>Налог на добавленную стоимость</vt:lpstr>
      <vt:lpstr>Налог на добавленную стоимость</vt:lpstr>
      <vt:lpstr>НДС 2026.</vt:lpstr>
      <vt:lpstr>Изменения и новые разъяснения Минфина и ФНС в 2026 году. НДС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Гаврикова</dc:creator>
  <cp:lastModifiedBy>Башкирова Елена Федоровна</cp:lastModifiedBy>
  <cp:revision>15</cp:revision>
  <cp:lastPrinted>2026-03-16T07:07:43Z</cp:lastPrinted>
  <dcterms:created xsi:type="dcterms:W3CDTF">2026-02-05T07:34:40Z</dcterms:created>
  <dcterms:modified xsi:type="dcterms:W3CDTF">2026-03-16T07:10:52Z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2026-02-05T00:00:00Z</vt:filetime>
  </property>
  <property fmtid="{D5CDD505-2E9C-101B-9397-08002B2CF9AE}" pid="5" name="Producer">
    <vt:lpwstr>3-Heights(TM) PDF Security Shell 4.8.25.2 (http://www.pdf-tools.com)</vt:lpwstr>
  </property>
</Properties>
</file>