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3" r:id="rId1"/>
  </p:sldMasterIdLst>
  <p:notesMasterIdLst>
    <p:notesMasterId r:id="rId8"/>
  </p:notesMasterIdLst>
  <p:sldIdLst>
    <p:sldId id="637" r:id="rId2"/>
    <p:sldId id="638" r:id="rId3"/>
    <p:sldId id="636" r:id="rId4"/>
    <p:sldId id="639" r:id="rId5"/>
    <p:sldId id="640" r:id="rId6"/>
    <p:sldId id="641" r:id="rId7"/>
  </p:sldIdLst>
  <p:sldSz cx="10693400" cy="7561263"/>
  <p:notesSz cx="6692900" cy="9867900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3"/>
    <a:srgbClr val="006AB5"/>
    <a:srgbClr val="BF0006"/>
    <a:srgbClr val="EDEEEF"/>
    <a:srgbClr val="FFFFFF"/>
    <a:srgbClr val="376092"/>
    <a:srgbClr val="E4E5E6"/>
    <a:srgbClr val="3D7E0C"/>
    <a:srgbClr val="F7F7F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434" autoAdjust="0"/>
  </p:normalViewPr>
  <p:slideViewPr>
    <p:cSldViewPr showGuides="1">
      <p:cViewPr varScale="1">
        <p:scale>
          <a:sx n="52" d="100"/>
          <a:sy n="52" d="100"/>
        </p:scale>
        <p:origin x="-1200" y="-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08"/>
        <p:guide pos="2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9"/>
            <a:ext cx="2900257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114" y="19"/>
            <a:ext cx="2900257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41363"/>
            <a:ext cx="52355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6" rIns="91309" bIns="456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2" y="4687280"/>
            <a:ext cx="5354320" cy="4440555"/>
          </a:xfrm>
          <a:prstGeom prst="rect">
            <a:avLst/>
          </a:prstGeom>
        </p:spPr>
        <p:txBody>
          <a:bodyPr vert="horz" lIns="91309" tIns="45656" rIns="91309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72822"/>
            <a:ext cx="2900257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114" y="9372822"/>
            <a:ext cx="2900257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25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41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4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66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92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6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приобретении имущества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8876" y="3972589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02386" y="4014957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4252" y="1116335"/>
            <a:ext cx="4320480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3074" y="1203336"/>
            <a:ext cx="2040458" cy="141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(семейный) капитал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252" y="1260351"/>
            <a:ext cx="2160240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имущественного налогового вычета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2764" y="1023316"/>
            <a:ext cx="2304256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 5 ст. 220 НК РФ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2764" y="1348307"/>
            <a:ext cx="3999221" cy="19371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налоговые вычеты при приобретении жилья не предоставляются в части расходов налогоплательщика, покрываемых за счет средств материнского (семейного) капитала</a:t>
            </a:r>
            <a:endParaRPr lang="ru-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3390" r="43631" b="7729"/>
          <a:stretch/>
        </p:blipFill>
        <p:spPr>
          <a:xfrm>
            <a:off x="5273817" y="3428055"/>
            <a:ext cx="792088" cy="16561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2164" y="697627"/>
            <a:ext cx="220315" cy="888520"/>
          </a:xfrm>
          <a:prstGeom prst="rect">
            <a:avLst/>
          </a:prstGeom>
          <a:gradFill flip="none" rotWithShape="1">
            <a:gsLst>
              <a:gs pos="0">
                <a:srgbClr val="BF0006">
                  <a:shade val="30000"/>
                  <a:satMod val="115000"/>
                </a:srgbClr>
              </a:gs>
              <a:gs pos="50000">
                <a:srgbClr val="BF0006">
                  <a:shade val="67500"/>
                  <a:satMod val="115000"/>
                </a:srgbClr>
              </a:gs>
              <a:gs pos="100000">
                <a:srgbClr val="BF000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BF0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10413" y="5292799"/>
            <a:ext cx="548530" cy="1440160"/>
          </a:xfrm>
          <a:prstGeom prst="rect">
            <a:avLst/>
          </a:prstGeom>
          <a:gradFill flip="none" rotWithShape="1">
            <a:gsLst>
              <a:gs pos="0">
                <a:srgbClr val="006AB5">
                  <a:shade val="30000"/>
                  <a:satMod val="115000"/>
                </a:srgbClr>
              </a:gs>
              <a:gs pos="50000">
                <a:srgbClr val="006AB5">
                  <a:shade val="67500"/>
                  <a:satMod val="115000"/>
                </a:srgbClr>
              </a:gs>
              <a:gs pos="100000">
                <a:srgbClr val="006AB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94191" y="6731970"/>
            <a:ext cx="580974" cy="554587"/>
          </a:xfrm>
          <a:prstGeom prst="rect">
            <a:avLst/>
          </a:prstGeom>
          <a:gradFill flip="none" rotWithShape="1">
            <a:gsLst>
              <a:gs pos="0">
                <a:srgbClr val="950003">
                  <a:shade val="30000"/>
                  <a:satMod val="115000"/>
                </a:srgbClr>
              </a:gs>
              <a:gs pos="50000">
                <a:srgbClr val="950003">
                  <a:shade val="67500"/>
                  <a:satMod val="115000"/>
                </a:srgbClr>
              </a:gs>
              <a:gs pos="100000">
                <a:srgbClr val="95000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50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/>
        </p:blipFill>
        <p:spPr>
          <a:xfrm>
            <a:off x="7420887" y="3151379"/>
            <a:ext cx="2627487" cy="200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89" y="3707167"/>
            <a:ext cx="936861" cy="890642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7139384" y="4048645"/>
            <a:ext cx="792088" cy="3417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7525"/>
          <a:stretch/>
        </p:blipFill>
        <p:spPr>
          <a:xfrm>
            <a:off x="908238" y="5190883"/>
            <a:ext cx="1656185" cy="17331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14488" r="13075" b="15486"/>
          <a:stretch/>
        </p:blipFill>
        <p:spPr>
          <a:xfrm>
            <a:off x="3736003" y="5153598"/>
            <a:ext cx="1686107" cy="1629904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2728801" y="5745463"/>
            <a:ext cx="842824" cy="29531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713847" y="6057443"/>
            <a:ext cx="859046" cy="28803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56853" y="5361024"/>
            <a:ext cx="3866473" cy="16299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Конституционного Суда Российской Федерации, изложенные в постановлении от 24.03.2017 № 9-П, доведены по системе налоговых органов письмом ФНС России от 04.04.2017 № СА-4-7/6265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8237" y="3060551"/>
            <a:ext cx="4365579" cy="1944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6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жилой дом за 2 </a:t>
            </a: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1,5 млн руб. собственные денежные средства, 0,5 млн руб. – кредитные средства</a:t>
            </a:r>
          </a:p>
          <a:p>
            <a:pPr marL="285750" marR="0" indent="-28575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2015-2016 гг. получен ИНВ в полном объеме (2 млн. руб.)</a:t>
            </a:r>
          </a:p>
          <a:p>
            <a:pPr marL="285750" marR="0" indent="-28575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погашение основного долга по кредиту средствами материнского капитала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08237" y="847193"/>
            <a:ext cx="93350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приобретении имущества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вычетов между супругами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8876" y="3972589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02386" y="4014957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49086" y="1164771"/>
            <a:ext cx="9372600" cy="326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60698"/>
              </p:ext>
            </p:extLst>
          </p:nvPr>
        </p:nvGraphicFramePr>
        <p:xfrm>
          <a:off x="859971" y="1401669"/>
          <a:ext cx="9361714" cy="550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857"/>
                <a:gridCol w="468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января 2014 года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января 2014 года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338">
                <a:tc>
                  <a:txBody>
                    <a:bodyPr/>
                    <a:lstStyle/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возврата НДФЛ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перераспределение возможно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возврата НДФЛ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перераспределение возможно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заявление о распределении расходов есть – после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возврата НДФЛ перераспределение не допускается</a:t>
                      </a:r>
                    </a:p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отсутствии заявления: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положения пункта 18 Обзора практики рассмотрения судами дел, связанных с применением главы 23 НК РФ, утвержденного Президиумом Верховного Суда РФ 21.10.2015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возврата НДФЛ – перераспределение не допускается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следующего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 имущества – вычет в новой пропорции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Перераспределение процентов допускается в каждом последующем налоговом периоде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Перераспределение процентов допускается в каждом последующем налоговом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периоде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Распределение вычета строго пропорционально доле в праве собственности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 распределение в соответствии с понесенными расходами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30676" y="4944302"/>
            <a:ext cx="3168352" cy="11883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>
                    <a:alpha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86" y="1699285"/>
            <a:ext cx="9361714" cy="85236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alpha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ОБЩАЯ СОВМЕСТНАЯ СОБСТВЕННОСТЬ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alpha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4493" y="5706462"/>
            <a:ext cx="9361714" cy="85236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alpha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ОБЩАЯ ДОЛЕВАЯ СОБСТВЕННОСТЬ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alpha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388" y="6903310"/>
            <a:ext cx="9155581" cy="4717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Минфина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31.10.17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03-04-07/71589, 03-04-07/71600, от 11.04.18 № 03-04-07/23937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приобретении имущества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8876" y="3972589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02386" y="4014957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71" y="3038467"/>
            <a:ext cx="2666064" cy="18291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83" y="4384303"/>
            <a:ext cx="4667356" cy="25748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44391" y="3483177"/>
            <a:ext cx="4978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08.02.2018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03-04-07/7700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7854" y="4954062"/>
            <a:ext cx="3860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помещение признано жилым домом на основании заключения межведомственной комиссии, то его владелец вправе получить имущественный налоговый вычет при соблюдении иных условий, установленных статьей 220 НК РФ»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1036851"/>
            <a:ext cx="2900255" cy="2175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1890316" y="1514408"/>
            <a:ext cx="720080" cy="720080"/>
          </a:xfrm>
          <a:prstGeom prst="ellipse">
            <a:avLst/>
          </a:prstGeom>
          <a:solidFill>
            <a:srgbClr val="C0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58876" y="1036851"/>
            <a:ext cx="1658978" cy="837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6820" y="1036851"/>
            <a:ext cx="1658978" cy="837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жилой недвижимости (квартира)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034231" y="1315486"/>
            <a:ext cx="289155" cy="280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8198904" y="1323403"/>
            <a:ext cx="289155" cy="280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456068" y="1125615"/>
            <a:ext cx="1858102" cy="68610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множение 21"/>
          <p:cNvSpPr/>
          <p:nvPr/>
        </p:nvSpPr>
        <p:spPr>
          <a:xfrm>
            <a:off x="8594764" y="667766"/>
            <a:ext cx="1520026" cy="1591597"/>
          </a:xfrm>
          <a:prstGeom prst="mathMultiply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58876" y="2158351"/>
            <a:ext cx="6055294" cy="6642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Конституционного Суда Российской Федерации от 06.06.2017 № 1164-О/2017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70857" y="847193"/>
            <a:ext cx="9372387" cy="18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приобретении имущества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70857" y="847193"/>
            <a:ext cx="9372387" cy="18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8726" y="1108472"/>
            <a:ext cx="4331827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новое строительство либо приобретение жилого дома</a:t>
            </a:r>
          </a:p>
          <a:p>
            <a:pPr algn="ctr"/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п. 3 ст. 220 НК РФ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6740" y="1108472"/>
            <a:ext cx="4331827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приобретение квартиры, комнаты</a:t>
            </a:r>
          </a:p>
          <a:p>
            <a:pPr algn="ctr"/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3 ст. 220 НК РФ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8726" y="2340471"/>
            <a:ext cx="8929841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достройку и отделку приобретенного жилого дома либо отделку приобретенной квартиры, комнаты могут быть учтены при приобретении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завершенного строительством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7982"/>
          <a:stretch/>
        </p:blipFill>
        <p:spPr>
          <a:xfrm>
            <a:off x="4458384" y="3793529"/>
            <a:ext cx="1964338" cy="187273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6422722" y="4284687"/>
            <a:ext cx="580162" cy="44520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3762524" y="4302298"/>
            <a:ext cx="555600" cy="45862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18582" y="3846059"/>
            <a:ext cx="2304256" cy="4386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Строительство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8268" y="3822749"/>
            <a:ext cx="2304256" cy="4386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Приобретение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42244" y="4311996"/>
            <a:ext cx="2520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002884" y="4311996"/>
            <a:ext cx="2520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88867" y="4365177"/>
            <a:ext cx="1748314" cy="9153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права собственности на жилой дом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50835" y="5101360"/>
            <a:ext cx="67606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000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068" y="5101360"/>
            <a:ext cx="1268464" cy="58741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95000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95000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>
            <a:stCxn id="34" idx="2"/>
          </p:cNvCxnSpPr>
          <p:nvPr/>
        </p:nvCxnSpPr>
        <p:spPr>
          <a:xfrm>
            <a:off x="7388867" y="5605416"/>
            <a:ext cx="804117" cy="275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8" idx="2"/>
          </p:cNvCxnSpPr>
          <p:nvPr/>
        </p:nvCxnSpPr>
        <p:spPr>
          <a:xfrm flipH="1">
            <a:off x="8421036" y="5688770"/>
            <a:ext cx="872264" cy="192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91253" y="6013689"/>
            <a:ext cx="2846284" cy="12605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729425" y="6349171"/>
            <a:ext cx="1008112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75451" y="6098614"/>
            <a:ext cx="1713542" cy="10906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отделку и строительство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6762" y="5560495"/>
            <a:ext cx="2580098" cy="16288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Письмо Минфина России от 06.12.2018 № 03-04-07/88679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@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Обзор Верховного Суда Российской Федерации                  от 21.10.2015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2244" y="4365177"/>
            <a:ext cx="2520279" cy="11334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ДКП предусматривает приобретение жилого дома, не завершенного строительством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76032" y="5518081"/>
            <a:ext cx="2846284" cy="5657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35990" y="5560495"/>
            <a:ext cx="1734446" cy="4531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отделку и строительство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14451" y="5605416"/>
            <a:ext cx="822129" cy="40827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0856" y="6098614"/>
            <a:ext cx="1883556" cy="11912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приобретение жилого дома, завершенного строительством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54412" y="6349171"/>
            <a:ext cx="136815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отделку и строительство</a:t>
            </a:r>
          </a:p>
        </p:txBody>
      </p:sp>
      <p:sp>
        <p:nvSpPr>
          <p:cNvPr id="56" name="Умножение 55"/>
          <p:cNvSpPr/>
          <p:nvPr/>
        </p:nvSpPr>
        <p:spPr>
          <a:xfrm>
            <a:off x="2794844" y="6054295"/>
            <a:ext cx="1260139" cy="1320210"/>
          </a:xfrm>
          <a:prstGeom prst="mathMultiply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продаже имущества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срока нахождения имущества в собственности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56498" y="3996161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200008" y="4038529"/>
            <a:ext cx="315821" cy="1799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3354" y="1154296"/>
            <a:ext cx="9372600" cy="326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01619"/>
              </p:ext>
            </p:extLst>
          </p:nvPr>
        </p:nvGraphicFramePr>
        <p:xfrm>
          <a:off x="849085" y="1404320"/>
          <a:ext cx="9372600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6300"/>
                <a:gridCol w="468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01.01.2016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или 5 лет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87" y="2457332"/>
            <a:ext cx="1631090" cy="22105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27" y="4822280"/>
            <a:ext cx="1631090" cy="221055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292724" y="3660187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92724" y="6036451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9986" y="3012115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19986" y="3723472"/>
            <a:ext cx="648072" cy="58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906727" y="5304644"/>
            <a:ext cx="871178" cy="11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919986" y="6688015"/>
            <a:ext cx="871178" cy="11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30753" y="3010905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0752" y="3955140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0751" y="5417852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0751" y="6278044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927" y="3031721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2010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0235" y="3955140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41" y="2457332"/>
            <a:ext cx="1631090" cy="22105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777905" y="2652075"/>
            <a:ext cx="1236503" cy="2015813"/>
          </a:xfrm>
          <a:prstGeom prst="rect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5112072" y="3644044"/>
            <a:ext cx="871178" cy="11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11331" y="3248881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50" y="3229223"/>
            <a:ext cx="896501" cy="852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7240466" y="3214144"/>
            <a:ext cx="2537503" cy="9143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подлежит налогообложению НДФЛ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69781" y="5833211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7" y="4897940"/>
            <a:ext cx="896501" cy="852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7" y="6239690"/>
            <a:ext cx="896501" cy="852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5112072" y="4923616"/>
            <a:ext cx="2537503" cy="9143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подлежит налогообложению НДФЛ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5937" y="5417851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2010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3093" y="6331404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30461" y="6094929"/>
            <a:ext cx="2537503" cy="9143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длежит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налогообложению НДФЛ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688932" y="6074279"/>
            <a:ext cx="1927208" cy="9970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41250" y="5004767"/>
            <a:ext cx="1285170" cy="1031683"/>
          </a:xfrm>
          <a:prstGeom prst="rect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512756" y="6027570"/>
            <a:ext cx="1330819" cy="982835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4898" r="44561" b="10196"/>
          <a:stretch/>
        </p:blipFill>
        <p:spPr>
          <a:xfrm>
            <a:off x="2978300" y="4332729"/>
            <a:ext cx="409730" cy="8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164" y="364703"/>
            <a:ext cx="983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вычет при продаже имущества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размера вычета при общей долевой собственности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77969" y="6660951"/>
            <a:ext cx="681299" cy="69662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3354" y="1154296"/>
            <a:ext cx="9372600" cy="326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06" y="1488394"/>
            <a:ext cx="1631090" cy="221055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41250" y="2095943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12756" y="2915507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7049" y="2070107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915" y="4786798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2164" y="5693033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2015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899359" y="2628503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7049" y="2929944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2015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2543275" y="2070107"/>
            <a:ext cx="1239815" cy="13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551704" y="3248583"/>
            <a:ext cx="1231386" cy="1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78" y="3447432"/>
            <a:ext cx="1294199" cy="129419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06" y="4267021"/>
            <a:ext cx="1631090" cy="221055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542147" y="4862428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12755" y="5694769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1/2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958643" y="5436815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565361" y="4741631"/>
            <a:ext cx="975762" cy="610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2551704" y="5520316"/>
            <a:ext cx="989419" cy="585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838261" y="2430929"/>
            <a:ext cx="668157" cy="4064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540" y="1548383"/>
            <a:ext cx="792088" cy="9540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902539" y="2820750"/>
            <a:ext cx="792088" cy="954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4822078" y="2060370"/>
            <a:ext cx="1239815" cy="13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820645" y="3231935"/>
            <a:ext cx="1239815" cy="13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43" y="1680613"/>
            <a:ext cx="896501" cy="852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Минус 12"/>
          <p:cNvSpPr/>
          <p:nvPr/>
        </p:nvSpPr>
        <p:spPr>
          <a:xfrm>
            <a:off x="7218908" y="1908423"/>
            <a:ext cx="576064" cy="3907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94972" y="1737204"/>
            <a:ext cx="230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84" y="2846677"/>
            <a:ext cx="896501" cy="852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8" name="Минус 87"/>
          <p:cNvSpPr/>
          <p:nvPr/>
        </p:nvSpPr>
        <p:spPr>
          <a:xfrm>
            <a:off x="7205117" y="3050378"/>
            <a:ext cx="576064" cy="3907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810935" y="2901646"/>
            <a:ext cx="230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646801" y="4329375"/>
            <a:ext cx="1467107" cy="21482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46700" y="4741631"/>
            <a:ext cx="2232248" cy="136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Вычет распределяется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доле</a:t>
            </a: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5346700" y="4536342"/>
            <a:ext cx="2232248" cy="9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346700" y="6301390"/>
            <a:ext cx="2232248" cy="9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574396" y="4192333"/>
            <a:ext cx="2721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534696" y="5959835"/>
            <a:ext cx="2721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4697" y="6738905"/>
            <a:ext cx="8407958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Постановление Конституционного Суда РФ от 13.03.2008 № 5-П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34940</TotalTime>
  <Words>558</Words>
  <Application>Microsoft Office PowerPoint</Application>
  <PresentationFormat>Произвольный</PresentationFormat>
  <Paragraphs>119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Очирова Светлана Шираповна</cp:lastModifiedBy>
  <cp:revision>2894</cp:revision>
  <cp:lastPrinted>2019-04-08T16:52:23Z</cp:lastPrinted>
  <dcterms:created xsi:type="dcterms:W3CDTF">2013-04-18T07:19:29Z</dcterms:created>
  <dcterms:modified xsi:type="dcterms:W3CDTF">2019-04-16T03:47:51Z</dcterms:modified>
</cp:coreProperties>
</file>