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7"/>
  </p:notesMasterIdLst>
  <p:sldIdLst>
    <p:sldId id="295" r:id="rId2"/>
    <p:sldId id="280" r:id="rId3"/>
    <p:sldId id="294" r:id="rId4"/>
    <p:sldId id="281" r:id="rId5"/>
    <p:sldId id="282" r:id="rId6"/>
  </p:sldIdLst>
  <p:sldSz cx="9144000" cy="6858000" type="screen4x3"/>
  <p:notesSz cx="6797675" cy="9926638"/>
  <p:defaultTextStyle>
    <a:defPPr>
      <a:defRPr lang="ru-RU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6B2"/>
    <a:srgbClr val="6666FF"/>
    <a:srgbClr val="0066FF"/>
    <a:srgbClr val="0033CC"/>
    <a:srgbClr val="F4D6AA"/>
    <a:srgbClr val="9BE5FF"/>
    <a:srgbClr val="64EAF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961" autoAdjust="0"/>
  </p:normalViewPr>
  <p:slideViewPr>
    <p:cSldViewPr>
      <p:cViewPr varScale="1">
        <p:scale>
          <a:sx n="78" d="100"/>
          <a:sy n="78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1"/>
            <a:ext cx="2945660" cy="498056"/>
          </a:xfrm>
          <a:prstGeom prst="rect">
            <a:avLst/>
          </a:prstGeom>
        </p:spPr>
        <p:txBody>
          <a:bodyPr vert="horz" lIns="92166" tIns="46081" rIns="92166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1"/>
            <a:ext cx="2945660" cy="498056"/>
          </a:xfrm>
          <a:prstGeom prst="rect">
            <a:avLst/>
          </a:prstGeom>
        </p:spPr>
        <p:txBody>
          <a:bodyPr vert="horz" lIns="92166" tIns="46081" rIns="92166" bIns="46081" rtlCol="0"/>
          <a:lstStyle>
            <a:lvl1pPr algn="r">
              <a:defRPr sz="1200"/>
            </a:lvl1pPr>
          </a:lstStyle>
          <a:p>
            <a:fld id="{C931D343-E24F-442F-9E32-D065A5EBFC4B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6" tIns="46081" rIns="92166" bIns="460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2166" tIns="46081" rIns="92166" bIns="460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166" tIns="46081" rIns="92166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60" cy="498055"/>
          </a:xfrm>
          <a:prstGeom prst="rect">
            <a:avLst/>
          </a:prstGeom>
        </p:spPr>
        <p:txBody>
          <a:bodyPr vert="horz" lIns="92166" tIns="46081" rIns="92166" bIns="46081" rtlCol="0" anchor="b"/>
          <a:lstStyle>
            <a:lvl1pPr algn="r">
              <a:defRPr sz="1200"/>
            </a:lvl1pPr>
          </a:lstStyle>
          <a:p>
            <a:fld id="{9682C83A-9D3B-497B-A1B9-C50737D7C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0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810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4874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736" b="0">
                <a:solidFill>
                  <a:schemeClr val="bg1"/>
                </a:solidFill>
                <a:latin typeface="+mj-lt"/>
              </a:defRPr>
            </a:lvl1pPr>
            <a:lvl2pPr marL="445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6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43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64"/>
            </a:lvl1pPr>
            <a:lvl2pPr marL="445801" indent="0">
              <a:buNone/>
              <a:defRPr sz="2736"/>
            </a:lvl2pPr>
            <a:lvl3pPr marL="891603" indent="0">
              <a:buNone/>
              <a:defRPr sz="2309"/>
            </a:lvl3pPr>
            <a:lvl4pPr marL="1337404" indent="0">
              <a:buNone/>
              <a:defRPr sz="1967"/>
            </a:lvl4pPr>
            <a:lvl5pPr marL="1783205" indent="0">
              <a:buNone/>
              <a:defRPr sz="1967"/>
            </a:lvl5pPr>
            <a:lvl6pPr marL="2229005" indent="0">
              <a:buNone/>
              <a:defRPr sz="1967"/>
            </a:lvl6pPr>
            <a:lvl7pPr marL="2674808" indent="0">
              <a:buNone/>
              <a:defRPr sz="1967"/>
            </a:lvl7pPr>
            <a:lvl8pPr marL="3120609" indent="0">
              <a:buNone/>
              <a:defRPr sz="1967"/>
            </a:lvl8pPr>
            <a:lvl9pPr marL="3566409" indent="0">
              <a:buNone/>
              <a:defRPr sz="1967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6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1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08037" indent="2715">
              <a:defRPr>
                <a:latin typeface="+mj-lt"/>
              </a:defRPr>
            </a:lvl2pPr>
            <a:lvl3pPr marL="537369" indent="-222547">
              <a:tabLst/>
              <a:defRPr>
                <a:latin typeface="+mj-lt"/>
              </a:defRPr>
            </a:lvl3pPr>
            <a:lvl4pPr marL="0" indent="308037">
              <a:lnSpc>
                <a:spcPts val="1539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9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8"/>
            <a:ext cx="923618" cy="376853"/>
          </a:xfrm>
          <a:prstGeom prst="rect">
            <a:avLst/>
          </a:prstGeom>
          <a:noFill/>
        </p:spPr>
        <p:txBody>
          <a:bodyPr wrap="square" lIns="78164" tIns="39082" rIns="78164" bIns="39082" rtlCol="0">
            <a:noAutofit/>
          </a:bodyPr>
          <a:lstStyle/>
          <a:p>
            <a:pPr defTabSz="891603"/>
            <a:endParaRPr lang="ru-RU" sz="1796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1"/>
            <a:ext cx="7337192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1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10752" indent="0">
              <a:defRPr>
                <a:latin typeface="+mj-lt"/>
              </a:defRPr>
            </a:lvl2pPr>
            <a:lvl3pPr marL="537369" indent="-222547">
              <a:defRPr>
                <a:latin typeface="+mj-lt"/>
              </a:defRPr>
            </a:lvl3pPr>
            <a:lvl4pPr marL="0" indent="308037">
              <a:defRPr>
                <a:latin typeface="+mj-lt"/>
              </a:defRPr>
            </a:lvl4pPr>
            <a:lvl5pPr marL="12267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1"/>
            <a:ext cx="7337901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6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1012506"/>
            <a:ext cx="7320689" cy="2024630"/>
          </a:xfrm>
        </p:spPr>
        <p:txBody>
          <a:bodyPr anchor="t"/>
          <a:lstStyle>
            <a:lvl1pPr algn="l">
              <a:defRPr sz="3933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3429720"/>
            <a:ext cx="7320689" cy="3006404"/>
          </a:xfrm>
        </p:spPr>
        <p:txBody>
          <a:bodyPr anchor="t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80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603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404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2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0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480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06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64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5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1"/>
            <a:ext cx="3644897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606871"/>
            <a:ext cx="3674753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2174876"/>
            <a:ext cx="3674753" cy="426124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1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309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164"/>
            </a:lvl1pPr>
            <a:lvl2pPr>
              <a:defRPr sz="2736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8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490023"/>
            <a:ext cx="7343873" cy="1110281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600200"/>
            <a:ext cx="7343873" cy="4835924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052"/>
              </a:lnSpc>
              <a:defRPr sz="2309">
                <a:solidFill>
                  <a:schemeClr val="bg1"/>
                </a:solidFill>
              </a:defRPr>
            </a:lvl1pPr>
          </a:lstStyle>
          <a:p>
            <a:pPr defTabSz="891603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91603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2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hf hdr="0" ftr="0" dt="0"/>
  <p:txStyles>
    <p:titleStyle>
      <a:lvl1pPr algn="l" defTabSz="891603" rtl="0" eaLnBrk="1" latinLnBrk="0" hangingPunct="1">
        <a:lnSpc>
          <a:spcPts val="4445"/>
        </a:lnSpc>
        <a:spcBef>
          <a:spcPct val="0"/>
        </a:spcBef>
        <a:buNone/>
        <a:defRPr sz="3591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0752" indent="0" algn="l" defTabSz="891603" rtl="0" eaLnBrk="1" latinLnBrk="0" hangingPunct="1">
        <a:spcBef>
          <a:spcPct val="20000"/>
        </a:spcBef>
        <a:buFont typeface="+mj-lt"/>
        <a:buNone/>
        <a:defRPr sz="3164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0752" indent="0" algn="l" defTabSz="891603" rtl="0" eaLnBrk="1" latinLnBrk="0" hangingPunct="1">
        <a:spcBef>
          <a:spcPct val="20000"/>
        </a:spcBef>
        <a:buFont typeface="Arial" pitchFamily="34" charset="0"/>
        <a:buNone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09290" indent="-222547" algn="l" defTabSz="891603" rtl="0" eaLnBrk="1" latinLnBrk="0" hangingPunct="1">
        <a:spcBef>
          <a:spcPct val="20000"/>
        </a:spcBef>
        <a:buFont typeface="Arial" pitchFamily="34" charset="0"/>
        <a:buChar char="•"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08037" algn="just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tabLst/>
        <a:defRPr sz="1368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26720" indent="0" algn="l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defRPr sz="1197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4519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77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3509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89311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801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603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404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2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0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4808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06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64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Управление ФНС по Забайкальскому краю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200" dirty="0" smtClean="0"/>
              <a:t>«Вычет по расходам на покупку новой онлайн ККТ ИП, плательщиками ЕНВД и ПСН»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805264"/>
            <a:ext cx="6400800" cy="813170"/>
          </a:xfrm>
        </p:spPr>
        <p:txBody>
          <a:bodyPr/>
          <a:lstStyle/>
          <a:p>
            <a:r>
              <a:rPr lang="ru-RU" b="1" dirty="0" smtClean="0"/>
              <a:t>2019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7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318453" y="6052051"/>
            <a:ext cx="625341" cy="631834"/>
          </a:xfr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543409" y="660819"/>
            <a:ext cx="8277063" cy="597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Федеральный закон от 27.11.2017 </a:t>
            </a:r>
            <a:r>
              <a:rPr lang="en-US" sz="3200" dirty="0"/>
              <a:t>N 349-</a:t>
            </a:r>
            <a:r>
              <a:rPr lang="ru-RU" sz="3200" dirty="0"/>
              <a:t>ФЗ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82962" y="1412438"/>
            <a:ext cx="8065502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80195" y="1474459"/>
            <a:ext cx="8052924" cy="461883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r>
              <a:rPr lang="ru-RU" sz="2800" b="1" dirty="0">
                <a:ea typeface="+mj-ea"/>
                <a:cs typeface="+mj-cs"/>
              </a:rPr>
              <a:t>И</a:t>
            </a:r>
            <a:r>
              <a:rPr lang="ru-RU" sz="2800" b="1" dirty="0" smtClean="0">
                <a:ea typeface="+mj-ea"/>
                <a:cs typeface="+mj-cs"/>
              </a:rPr>
              <a:t>ндивидуальные предприниматели, </a:t>
            </a:r>
            <a:r>
              <a:rPr lang="ru-RU" sz="2800" b="1" dirty="0">
                <a:ea typeface="+mj-ea"/>
                <a:cs typeface="+mj-cs"/>
              </a:rPr>
              <a:t>применяющие систему налогообложения в виде </a:t>
            </a:r>
            <a:r>
              <a:rPr lang="ru-RU" sz="2800" b="1" dirty="0" smtClean="0">
                <a:ea typeface="+mj-ea"/>
                <a:cs typeface="+mj-cs"/>
              </a:rPr>
              <a:t>ЕНВД </a:t>
            </a:r>
            <a:r>
              <a:rPr lang="ru-RU" sz="2800" b="1" dirty="0">
                <a:ea typeface="+mj-ea"/>
                <a:cs typeface="+mj-cs"/>
              </a:rPr>
              <a:t>и </a:t>
            </a:r>
            <a:r>
              <a:rPr lang="ru-RU" sz="2800" b="1" dirty="0" smtClean="0">
                <a:ea typeface="+mj-ea"/>
                <a:cs typeface="+mj-cs"/>
              </a:rPr>
              <a:t>ПСН, </a:t>
            </a:r>
            <a:r>
              <a:rPr lang="ru-RU" sz="2800" b="1" dirty="0">
                <a:ea typeface="+mj-ea"/>
                <a:cs typeface="+mj-cs"/>
              </a:rPr>
              <a:t>могут уменьшить налог на расходы по </a:t>
            </a:r>
            <a:r>
              <a:rPr lang="ru-RU" sz="2800" b="1" dirty="0" smtClean="0">
                <a:ea typeface="+mj-ea"/>
                <a:cs typeface="+mj-cs"/>
              </a:rPr>
              <a:t>покупке ККТ </a:t>
            </a:r>
            <a:r>
              <a:rPr lang="ru-RU" sz="2800" b="1" dirty="0">
                <a:ea typeface="+mj-ea"/>
                <a:cs typeface="+mj-cs"/>
              </a:rPr>
              <a:t>в размере не более 18 тысяч рублей за один кассовый аппарат</a:t>
            </a:r>
            <a:r>
              <a:rPr lang="ru-RU" sz="2800" b="1" dirty="0" smtClean="0">
                <a:ea typeface="+mj-ea"/>
                <a:cs typeface="+mj-cs"/>
              </a:rPr>
              <a:t>.</a:t>
            </a:r>
          </a:p>
          <a:p>
            <a:pPr algn="just" defTabSz="1043056">
              <a:spcBef>
                <a:spcPct val="0"/>
              </a:spcBef>
            </a:pPr>
            <a:endParaRPr lang="ru-RU" sz="2000" dirty="0" smtClean="0">
              <a:ea typeface="+mj-ea"/>
              <a:cs typeface="+mj-cs"/>
            </a:endParaRPr>
          </a:p>
          <a:p>
            <a:pPr algn="just" defTabSz="1043056">
              <a:spcBef>
                <a:spcPct val="0"/>
              </a:spcBef>
            </a:pPr>
            <a:endParaRPr lang="ru-RU" sz="16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18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 расходы по приобретению ККТ включаются затраты на покупку </a:t>
            </a:r>
            <a:endParaRPr lang="ru-RU" dirty="0" smtClean="0">
              <a:solidFill>
                <a:schemeClr val="tx1"/>
              </a:solidFill>
            </a:endParaRPr>
          </a:p>
          <a:p>
            <a:pPr marL="767952" indent="-4572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ККТ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767952" indent="-4572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фискального </a:t>
            </a:r>
            <a:r>
              <a:rPr lang="ru-RU" dirty="0">
                <a:solidFill>
                  <a:schemeClr val="tx1"/>
                </a:solidFill>
              </a:rPr>
              <a:t>накопителя, </a:t>
            </a:r>
            <a:endParaRPr lang="ru-RU" dirty="0" smtClean="0">
              <a:solidFill>
                <a:schemeClr val="tx1"/>
              </a:solidFill>
            </a:endParaRPr>
          </a:p>
          <a:p>
            <a:pPr marL="767952" indent="-4572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необходимого </a:t>
            </a:r>
            <a:r>
              <a:rPr lang="ru-RU" dirty="0">
                <a:solidFill>
                  <a:schemeClr val="tx1"/>
                </a:solidFill>
              </a:rPr>
              <a:t>программного обеспечения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</a:p>
          <a:p>
            <a:pPr marL="767952" indent="-4572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затраты на </a:t>
            </a:r>
            <a:r>
              <a:rPr lang="ru-RU" dirty="0">
                <a:solidFill>
                  <a:schemeClr val="tx1"/>
                </a:solidFill>
              </a:rPr>
              <a:t>выполнение </a:t>
            </a:r>
            <a:r>
              <a:rPr lang="ru-RU" dirty="0" smtClean="0">
                <a:solidFill>
                  <a:schemeClr val="tx1"/>
                </a:solidFill>
              </a:rPr>
              <a:t>услуг </a:t>
            </a:r>
            <a:r>
              <a:rPr lang="ru-RU" dirty="0">
                <a:solidFill>
                  <a:schemeClr val="tx1"/>
                </a:solidFill>
              </a:rPr>
              <a:t>по </a:t>
            </a:r>
            <a:r>
              <a:rPr lang="ru-RU" dirty="0" smtClean="0">
                <a:solidFill>
                  <a:schemeClr val="tx1"/>
                </a:solidFill>
              </a:rPr>
              <a:t>установке и настройке ККТ.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Что включать в расходы по приобретению ККТ?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2962" y="1412438"/>
            <a:ext cx="8065502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822637" y="138118"/>
            <a:ext cx="7260235" cy="1213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Условия уменьшения налога на расходы по приобретению  ККТ налогоплательщиками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ЕНВД </a:t>
            </a:r>
            <a:r>
              <a:rPr lang="ru-RU" sz="2400" dirty="0"/>
              <a:t>и ПСН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49978" y="1412776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33857" y="1358049"/>
            <a:ext cx="7610551" cy="509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endParaRPr lang="ru-RU" sz="1600" b="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ККТ  должна быть включена </a:t>
            </a:r>
            <a:r>
              <a:rPr lang="ru-RU" sz="1600" dirty="0">
                <a:solidFill>
                  <a:schemeClr val="tx1"/>
                </a:solidFill>
              </a:rPr>
              <a:t>в реестр контрольно-кассовой техники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ИП</a:t>
            </a:r>
            <a:r>
              <a:rPr lang="ru-RU" sz="1600" dirty="0">
                <a:solidFill>
                  <a:schemeClr val="tx1"/>
                </a:solidFill>
              </a:rPr>
              <a:t>, имеющие работников и осуществляющие торговлю </a:t>
            </a:r>
            <a:r>
              <a:rPr lang="ru-RU" sz="1600" dirty="0" smtClean="0">
                <a:solidFill>
                  <a:schemeClr val="tx1"/>
                </a:solidFill>
              </a:rPr>
              <a:t>или </a:t>
            </a:r>
            <a:r>
              <a:rPr lang="ru-RU" sz="1600" dirty="0">
                <a:solidFill>
                  <a:schemeClr val="tx1"/>
                </a:solidFill>
              </a:rPr>
              <a:t>услуги общественного </a:t>
            </a:r>
            <a:r>
              <a:rPr lang="ru-RU" sz="1600" dirty="0" smtClean="0">
                <a:solidFill>
                  <a:schemeClr val="tx1"/>
                </a:solidFill>
              </a:rPr>
              <a:t>питания, должны зарегистрировать ККТ в налоговом органе с </a:t>
            </a:r>
            <a:r>
              <a:rPr lang="ru-RU" sz="1600" dirty="0">
                <a:solidFill>
                  <a:schemeClr val="tx1"/>
                </a:solidFill>
              </a:rPr>
              <a:t>1 февраля 2017 года до 1 июля 2018 года 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Налог уменьшается за налоговые периоды 2018 года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endParaRPr lang="en-US" sz="1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Остальные </a:t>
            </a:r>
            <a:r>
              <a:rPr lang="ru-RU" sz="1600" dirty="0">
                <a:solidFill>
                  <a:schemeClr val="tx1"/>
                </a:solidFill>
              </a:rPr>
              <a:t>ИП </a:t>
            </a:r>
            <a:r>
              <a:rPr lang="ru-RU" sz="1600" dirty="0" smtClean="0">
                <a:solidFill>
                  <a:schemeClr val="tx1"/>
                </a:solidFill>
              </a:rPr>
              <a:t>должны зарегистрировать </a:t>
            </a:r>
            <a:r>
              <a:rPr lang="ru-RU" sz="1600" dirty="0">
                <a:solidFill>
                  <a:schemeClr val="tx1"/>
                </a:solidFill>
              </a:rPr>
              <a:t>ККТ в налоговом органе </a:t>
            </a:r>
            <a:r>
              <a:rPr lang="ru-RU" sz="1600" dirty="0" smtClean="0">
                <a:solidFill>
                  <a:schemeClr val="tx1"/>
                </a:solidFill>
              </a:rPr>
              <a:t>с </a:t>
            </a:r>
            <a:r>
              <a:rPr lang="ru-RU" sz="1600" dirty="0">
                <a:solidFill>
                  <a:schemeClr val="tx1"/>
                </a:solidFill>
              </a:rPr>
              <a:t>1 февраля 2017 года до 1 июля 2019 </a:t>
            </a:r>
            <a:r>
              <a:rPr lang="ru-RU" sz="1600" dirty="0" smtClean="0">
                <a:solidFill>
                  <a:schemeClr val="tx1"/>
                </a:solidFill>
              </a:rPr>
              <a:t>года.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Налог уменьшается за налоговые периоды 2018 - 2019 годов.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Уменьшение налога производится не ранее налогового периода, в котором индивидуальным предпринимателем зарегистрирована соответствующая ККТ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ККТ должна применяться для использования при осуществлении расчетов в ходе предпринимательской деятельности, облагаемой ЕНВД и ПСН.</a:t>
            </a:r>
          </a:p>
          <a:p>
            <a:pPr algn="just"/>
            <a:endParaRPr lang="ru-RU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0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755576" y="333237"/>
            <a:ext cx="7337190" cy="843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Порядок применения вычетов на расходы по приобретению ККТ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5738" y="1340768"/>
            <a:ext cx="7568507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3353" y="2380462"/>
            <a:ext cx="7820892" cy="347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ИП, плательщики </a:t>
            </a:r>
            <a:r>
              <a:rPr lang="ru-RU" sz="2400" dirty="0">
                <a:solidFill>
                  <a:schemeClr val="tx1"/>
                </a:solidFill>
              </a:rPr>
              <a:t>ЕНВД </a:t>
            </a:r>
            <a:r>
              <a:rPr lang="ru-RU" sz="2400" dirty="0" smtClean="0">
                <a:solidFill>
                  <a:schemeClr val="tx1"/>
                </a:solidFill>
              </a:rPr>
              <a:t>отражают расходы на покупку ККТ в </a:t>
            </a:r>
            <a:r>
              <a:rPr lang="ru-RU" sz="2400" dirty="0">
                <a:solidFill>
                  <a:schemeClr val="tx1"/>
                </a:solidFill>
              </a:rPr>
              <a:t>налоговой декларации (с </a:t>
            </a:r>
            <a:r>
              <a:rPr lang="en-US" sz="2400" dirty="0">
                <a:solidFill>
                  <a:schemeClr val="tx1"/>
                </a:solidFill>
              </a:rPr>
              <a:t>IV</a:t>
            </a:r>
            <a:r>
              <a:rPr lang="ru-RU" sz="2400" dirty="0">
                <a:solidFill>
                  <a:schemeClr val="tx1"/>
                </a:solidFill>
              </a:rPr>
              <a:t> квартала 2018 </a:t>
            </a:r>
            <a:r>
              <a:rPr lang="ru-RU" sz="2400" smtClean="0">
                <a:solidFill>
                  <a:schemeClr val="tx1"/>
                </a:solidFill>
              </a:rPr>
              <a:t>года введена </a:t>
            </a:r>
            <a:r>
              <a:rPr lang="ru-RU" sz="2400" dirty="0" smtClean="0">
                <a:solidFill>
                  <a:schemeClr val="tx1"/>
                </a:solidFill>
              </a:rPr>
              <a:t>новая форма декларации);</a:t>
            </a: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ИП, </a:t>
            </a:r>
            <a:r>
              <a:rPr lang="ru-RU" sz="2400" dirty="0">
                <a:solidFill>
                  <a:schemeClr val="tx1"/>
                </a:solidFill>
              </a:rPr>
              <a:t>применяющие ПСН, предоставляют в налоговый орган уведомление об уменьшении суммы налога в связи с приобретением ККТ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endParaRPr lang="en-US" sz="2000" b="0" dirty="0" smtClean="0">
              <a:solidFill>
                <a:schemeClr val="tx1"/>
              </a:solidFill>
            </a:endParaRPr>
          </a:p>
          <a:p>
            <a:pPr algn="just"/>
            <a:endParaRPr lang="ru-RU" sz="2000" b="0" dirty="0">
              <a:solidFill>
                <a:schemeClr val="tx1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55576" y="4763472"/>
            <a:ext cx="74888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endParaRPr lang="ru-RU" sz="2000" dirty="0" smtClean="0"/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385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5304</TotalTime>
  <Words>256</Words>
  <Application>Microsoft Office PowerPoint</Application>
  <PresentationFormat>Экран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9_Present_FNS2012_A4</vt:lpstr>
      <vt:lpstr>Управление ФНС по Забайкальскому краю  «Вычет по расходам на покупку новой онлайн ККТ ИП, плательщиками ЕНВД и ПСН»</vt:lpstr>
      <vt:lpstr>Федеральный закон от 27.11.2017 N 349-ФЗ</vt:lpstr>
      <vt:lpstr>Что включать в расходы по приобретению ККТ?</vt:lpstr>
      <vt:lpstr>Условия уменьшения налога на расходы по приобретению  ККТ налогоплательщиками  ЕНВД и ПСН</vt:lpstr>
      <vt:lpstr>Порядок применения вычетов на расходы по приобретению ККТ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налогового консультирования</dc:title>
  <dc:creator>Коньков Андрей Юрьевич</dc:creator>
  <cp:lastModifiedBy>Коваленко Снежана Юрьевна</cp:lastModifiedBy>
  <cp:revision>259</cp:revision>
  <cp:lastPrinted>2018-10-11T01:33:30Z</cp:lastPrinted>
  <dcterms:created xsi:type="dcterms:W3CDTF">2015-03-27T13:19:33Z</dcterms:created>
  <dcterms:modified xsi:type="dcterms:W3CDTF">2019-02-25T07:17:53Z</dcterms:modified>
</cp:coreProperties>
</file>