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99" r:id="rId2"/>
    <p:sldId id="285" r:id="rId3"/>
    <p:sldId id="287" r:id="rId4"/>
    <p:sldId id="291" r:id="rId5"/>
    <p:sldId id="288" r:id="rId6"/>
    <p:sldId id="293" r:id="rId7"/>
    <p:sldId id="295" r:id="rId8"/>
    <p:sldId id="28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12AE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18B8E2-2D25-49ED-834A-21C7EDD78BA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E801E5B-34A1-4370-903F-BF8848FD1D0A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5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Включение получателя субсидии в ЕРСМП по состоянию на 1 марта 2020 года</a:t>
          </a:r>
        </a:p>
      </dgm:t>
    </dgm:pt>
    <dgm:pt modelId="{54A9BC3D-77CA-4CC6-873C-9ABB75B1207B}" type="parTrans" cxnId="{97810206-4594-4A8E-AAA9-5B3C1C915AC7}">
      <dgm:prSet/>
      <dgm:spPr/>
      <dgm:t>
        <a:bodyPr/>
        <a:lstStyle/>
        <a:p>
          <a:endParaRPr lang="ru-RU" sz="1800" b="1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A61B9F8-6DC6-4823-9E1B-99A7712711B5}" type="sibTrans" cxnId="{97810206-4594-4A8E-AAA9-5B3C1C915AC7}">
      <dgm:prSet/>
      <dgm:spPr/>
      <dgm:t>
        <a:bodyPr/>
        <a:lstStyle/>
        <a:p>
          <a:endParaRPr lang="ru-RU" sz="1800" b="1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E845687-B551-48E4-9643-8D589329DE60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ru-RU" sz="15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Включение </a:t>
          </a:r>
          <a:r>
            <a:rPr lang="ru-RU" sz="1500" b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 перечень пострадавших </a:t>
          </a:r>
          <a:r>
            <a:rPr lang="ru-RU" sz="15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отраслей</a:t>
          </a:r>
        </a:p>
      </dgm:t>
    </dgm:pt>
    <dgm:pt modelId="{E5CFE1A9-8FD5-4867-AB8D-1EC7FDD21D01}" type="parTrans" cxnId="{7E0A193E-F90C-4130-91EA-44E3FA66E751}">
      <dgm:prSet/>
      <dgm:spPr/>
      <dgm:t>
        <a:bodyPr/>
        <a:lstStyle/>
        <a:p>
          <a:endParaRPr lang="ru-RU" sz="1800" b="1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766AF0D-6DED-4428-A7F2-5A463B323163}" type="sibTrans" cxnId="{7E0A193E-F90C-4130-91EA-44E3FA66E751}">
      <dgm:prSet/>
      <dgm:spPr/>
      <dgm:t>
        <a:bodyPr/>
        <a:lstStyle/>
        <a:p>
          <a:endParaRPr lang="ru-RU" sz="1800" b="1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48F8EDF-F327-4922-A851-A05B5CD38A80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ru-RU" sz="15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Получатель субсидии - организация не находится в процессе ликвидации, не введена процедура банкротства</a:t>
          </a:r>
        </a:p>
      </dgm:t>
    </dgm:pt>
    <dgm:pt modelId="{F6E5A986-B411-44FE-B1AB-4D52FB922FDD}" type="parTrans" cxnId="{1C999F65-F8BD-425D-BD8D-FC87A1FD6EB7}">
      <dgm:prSet/>
      <dgm:spPr/>
      <dgm:t>
        <a:bodyPr/>
        <a:lstStyle/>
        <a:p>
          <a:endParaRPr lang="ru-RU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EE96FD4-0436-4837-BF53-9DB7EE30B162}" type="sibTrans" cxnId="{1C999F65-F8BD-425D-BD8D-FC87A1FD6EB7}">
      <dgm:prSet/>
      <dgm:spPr/>
      <dgm:t>
        <a:bodyPr/>
        <a:lstStyle/>
        <a:p>
          <a:endParaRPr lang="ru-RU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1208507-FA1D-41B4-AE04-99A866BA1C77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B5931F3-23A8-4349-9877-126818FDE72A}" type="parTrans" cxnId="{1B6158B3-9269-49E6-BAD1-A18D328F9A24}">
      <dgm:prSet/>
      <dgm:spPr/>
      <dgm:t>
        <a:bodyPr/>
        <a:lstStyle/>
        <a:p>
          <a:endParaRPr lang="ru-RU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2CC93ED-83DD-4351-B69C-3242F7127915}" type="sibTrans" cxnId="{1B6158B3-9269-49E6-BAD1-A18D328F9A24}">
      <dgm:prSet/>
      <dgm:spPr/>
      <dgm:t>
        <a:bodyPr/>
        <a:lstStyle/>
        <a:p>
          <a:endParaRPr lang="ru-RU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76ECD52-4399-4C0D-B776-7C819E70AD5B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ru-RU" sz="15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У получателя субсидии по состоянию на 1 марта 2020 года отсутствует недоимка по налогам и страховым взносам, в совокупности превышающая 3000 рублей</a:t>
          </a:r>
          <a:endParaRPr lang="ru-RU" sz="15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A6972E3-2697-40BF-BEBB-63BC90A09A20}" type="sibTrans" cxnId="{84616732-2F1F-44D9-9AF3-E3E1B8C25877}">
      <dgm:prSet/>
      <dgm:spPr/>
      <dgm:t>
        <a:bodyPr/>
        <a:lstStyle/>
        <a:p>
          <a:endParaRPr lang="ru-RU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5B15907-AC5B-41C4-919A-892EA5F3BFF4}" type="parTrans" cxnId="{84616732-2F1F-44D9-9AF3-E3E1B8C25877}">
      <dgm:prSet/>
      <dgm:spPr/>
      <dgm:t>
        <a:bodyPr/>
        <a:lstStyle/>
        <a:p>
          <a:endParaRPr lang="ru-RU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B2C871A-22B6-450E-9528-B22A6BCA006F}" type="pres">
      <dgm:prSet presAssocID="{C118B8E2-2D25-49ED-834A-21C7EDD78BA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93AD8C9-FD12-4394-9287-FE164DD4A3EA}" type="pres">
      <dgm:prSet presAssocID="{C118B8E2-2D25-49ED-834A-21C7EDD78BA2}" presName="Name1" presStyleCnt="0"/>
      <dgm:spPr/>
    </dgm:pt>
    <dgm:pt modelId="{F9D5B913-4826-4B06-A4C0-9B4D9448A5CF}" type="pres">
      <dgm:prSet presAssocID="{C118B8E2-2D25-49ED-834A-21C7EDD78BA2}" presName="cycle" presStyleCnt="0"/>
      <dgm:spPr/>
    </dgm:pt>
    <dgm:pt modelId="{D9F98B7E-B34E-43FF-985A-60931AB0AE98}" type="pres">
      <dgm:prSet presAssocID="{C118B8E2-2D25-49ED-834A-21C7EDD78BA2}" presName="srcNode" presStyleLbl="node1" presStyleIdx="0" presStyleCnt="5"/>
      <dgm:spPr/>
    </dgm:pt>
    <dgm:pt modelId="{1EC1FD91-8C37-483C-B751-3F16B9BD69EE}" type="pres">
      <dgm:prSet presAssocID="{C118B8E2-2D25-49ED-834A-21C7EDD78BA2}" presName="conn" presStyleLbl="parChTrans1D2" presStyleIdx="0" presStyleCnt="1"/>
      <dgm:spPr/>
      <dgm:t>
        <a:bodyPr/>
        <a:lstStyle/>
        <a:p>
          <a:endParaRPr lang="ru-RU"/>
        </a:p>
      </dgm:t>
    </dgm:pt>
    <dgm:pt modelId="{AE6ABB85-20B6-4C73-A174-4524B6D89170}" type="pres">
      <dgm:prSet presAssocID="{C118B8E2-2D25-49ED-834A-21C7EDD78BA2}" presName="extraNode" presStyleLbl="node1" presStyleIdx="0" presStyleCnt="5"/>
      <dgm:spPr/>
    </dgm:pt>
    <dgm:pt modelId="{2303D83E-AB42-41B7-964E-6C0D072BA128}" type="pres">
      <dgm:prSet presAssocID="{C118B8E2-2D25-49ED-834A-21C7EDD78BA2}" presName="dstNode" presStyleLbl="node1" presStyleIdx="0" presStyleCnt="5"/>
      <dgm:spPr/>
    </dgm:pt>
    <dgm:pt modelId="{F80934E6-054B-48ED-894D-6B359023DAB3}" type="pres">
      <dgm:prSet presAssocID="{AE801E5B-34A1-4370-903F-BF8848FD1D0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4C146-BFB7-47C1-9A77-EB656946E0B6}" type="pres">
      <dgm:prSet presAssocID="{AE801E5B-34A1-4370-903F-BF8848FD1D0A}" presName="accent_1" presStyleCnt="0"/>
      <dgm:spPr/>
    </dgm:pt>
    <dgm:pt modelId="{F32CFAFD-2C34-474D-9C55-F5038B2D3CF8}" type="pres">
      <dgm:prSet presAssocID="{AE801E5B-34A1-4370-903F-BF8848FD1D0A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44A289F2-FBBB-427B-8232-E7BA0E956406}" type="pres">
      <dgm:prSet presAssocID="{948F8EDF-F327-4922-A851-A05B5CD38A80}" presName="text_2" presStyleLbl="node1" presStyleIdx="1" presStyleCnt="5" custScaleX="97496" custScaleY="128500" custLinFactY="35457" custLinFactNeighborX="10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C73CF-B2E1-4D56-90B1-C062BC7B8DFC}" type="pres">
      <dgm:prSet presAssocID="{948F8EDF-F327-4922-A851-A05B5CD38A80}" presName="accent_2" presStyleCnt="0"/>
      <dgm:spPr/>
    </dgm:pt>
    <dgm:pt modelId="{B2A1F6F9-40C9-4949-8C7E-F05FAE8740AB}" type="pres">
      <dgm:prSet presAssocID="{948F8EDF-F327-4922-A851-A05B5CD38A80}" presName="accentRepeatNode" presStyleLbl="solidFgAcc1" presStyleIdx="1" presStyleCnt="5" custLinFactY="5983" custLinFactNeighborX="12881" custLinFactNeighborY="100000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9FF07E0-DB41-4853-9238-7CE8C93282B3}" type="pres">
      <dgm:prSet presAssocID="{6E845687-B551-48E4-9643-8D589329DE60}" presName="text_3" presStyleLbl="node1" presStyleIdx="2" presStyleCnt="5" custLinFactY="-67073" custLinFactNeighborX="-18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BAD164-03AD-49EA-989C-24E992A31EE3}" type="pres">
      <dgm:prSet presAssocID="{6E845687-B551-48E4-9643-8D589329DE60}" presName="accent_3" presStyleCnt="0"/>
      <dgm:spPr/>
    </dgm:pt>
    <dgm:pt modelId="{9D74AA06-5FAA-42AB-A666-BF7698D840EF}" type="pres">
      <dgm:prSet presAssocID="{6E845687-B551-48E4-9643-8D589329DE60}" presName="accentRepeatNode" presStyleLbl="solidFgAcc1" presStyleIdx="2" presStyleCnt="5" custLinFactY="-32798" custLinFactNeighborX="-12061" custLinFactNeighborY="-100000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4B235438-776A-4240-A440-2BEE885BFDA5}" type="pres">
      <dgm:prSet presAssocID="{976ECD52-4399-4C0D-B776-7C819E70AD5B}" presName="text_4" presStyleLbl="node1" presStyleIdx="3" presStyleCnt="5" custScaleX="100616" custScaleY="137774" custLinFactNeighborX="-3" custLinFactNeighborY="1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664D4-D08F-4A3C-905D-FD5B3E42C77E}" type="pres">
      <dgm:prSet presAssocID="{976ECD52-4399-4C0D-B776-7C819E70AD5B}" presName="accent_4" presStyleCnt="0"/>
      <dgm:spPr/>
    </dgm:pt>
    <dgm:pt modelId="{688768FA-2CDD-4092-AEE6-4D81C0AD4012}" type="pres">
      <dgm:prSet presAssocID="{976ECD52-4399-4C0D-B776-7C819E70AD5B}" presName="accentRepeatNode" presStyleLbl="solidFgAcc1" presStyleIdx="3" presStyleCnt="5" custScaleX="106390" custScaleY="107486" custLinFactNeighborX="-15405" custLinFactNeighborY="-2239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4BD05D3-7BDC-40BE-9A3B-2CF848A1F521}" type="pres">
      <dgm:prSet presAssocID="{71208507-FA1D-41B4-AE04-99A866BA1C77}" presName="text_5" presStyleLbl="node1" presStyleIdx="4" presStyleCnt="5" custScaleY="122850" custLinFactNeighborX="-145" custLinFactNeighborY="21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C372F-2B0E-4077-BF93-03CF4B7888BA}" type="pres">
      <dgm:prSet presAssocID="{71208507-FA1D-41B4-AE04-99A866BA1C77}" presName="accent_5" presStyleCnt="0"/>
      <dgm:spPr/>
    </dgm:pt>
    <dgm:pt modelId="{B5BA09D9-5DE2-46DE-AF61-60FCD9778F11}" type="pres">
      <dgm:prSet presAssocID="{71208507-FA1D-41B4-AE04-99A866BA1C77}" presName="accentRepeatNode" presStyleLbl="solidFgAcc1" presStyleIdx="4" presStyleCnt="5" custScaleX="100536" custScaleY="102964" custLinFactNeighborX="-19403" custLinFactNeighborY="1151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1B6158B3-9269-49E6-BAD1-A18D328F9A24}" srcId="{C118B8E2-2D25-49ED-834A-21C7EDD78BA2}" destId="{71208507-FA1D-41B4-AE04-99A866BA1C77}" srcOrd="4" destOrd="0" parTransId="{6B5931F3-23A8-4349-9877-126818FDE72A}" sibTransId="{92CC93ED-83DD-4351-B69C-3242F7127915}"/>
    <dgm:cxn modelId="{487B7776-EDE0-4B47-A5A9-048BA239A998}" type="presOf" srcId="{1A61B9F8-6DC6-4823-9E1B-99A7712711B5}" destId="{1EC1FD91-8C37-483C-B751-3F16B9BD69EE}" srcOrd="0" destOrd="0" presId="urn:microsoft.com/office/officeart/2008/layout/VerticalCurvedList"/>
    <dgm:cxn modelId="{597D0FAB-61AA-4F70-9794-33AF40EE1863}" type="presOf" srcId="{C118B8E2-2D25-49ED-834A-21C7EDD78BA2}" destId="{2B2C871A-22B6-450E-9528-B22A6BCA006F}" srcOrd="0" destOrd="0" presId="urn:microsoft.com/office/officeart/2008/layout/VerticalCurvedList"/>
    <dgm:cxn modelId="{D7C49835-FE70-4807-BF1F-A3CF095BD45F}" type="presOf" srcId="{976ECD52-4399-4C0D-B776-7C819E70AD5B}" destId="{4B235438-776A-4240-A440-2BEE885BFDA5}" srcOrd="0" destOrd="0" presId="urn:microsoft.com/office/officeart/2008/layout/VerticalCurvedList"/>
    <dgm:cxn modelId="{A71A71C0-7E1A-46BF-B039-5A657E640B27}" type="presOf" srcId="{AE801E5B-34A1-4370-903F-BF8848FD1D0A}" destId="{F80934E6-054B-48ED-894D-6B359023DAB3}" srcOrd="0" destOrd="0" presId="urn:microsoft.com/office/officeart/2008/layout/VerticalCurvedList"/>
    <dgm:cxn modelId="{7E0A193E-F90C-4130-91EA-44E3FA66E751}" srcId="{C118B8E2-2D25-49ED-834A-21C7EDD78BA2}" destId="{6E845687-B551-48E4-9643-8D589329DE60}" srcOrd="2" destOrd="0" parTransId="{E5CFE1A9-8FD5-4867-AB8D-1EC7FDD21D01}" sibTransId="{4766AF0D-6DED-4428-A7F2-5A463B323163}"/>
    <dgm:cxn modelId="{7EE3CCC6-2418-4450-BF49-926D3B08E56F}" type="presOf" srcId="{948F8EDF-F327-4922-A851-A05B5CD38A80}" destId="{44A289F2-FBBB-427B-8232-E7BA0E956406}" srcOrd="0" destOrd="0" presId="urn:microsoft.com/office/officeart/2008/layout/VerticalCurvedList"/>
    <dgm:cxn modelId="{A162A96D-4900-464B-89B4-A2C061F2ED59}" type="presOf" srcId="{71208507-FA1D-41B4-AE04-99A866BA1C77}" destId="{64BD05D3-7BDC-40BE-9A3B-2CF848A1F521}" srcOrd="0" destOrd="0" presId="urn:microsoft.com/office/officeart/2008/layout/VerticalCurvedList"/>
    <dgm:cxn modelId="{84616732-2F1F-44D9-9AF3-E3E1B8C25877}" srcId="{C118B8E2-2D25-49ED-834A-21C7EDD78BA2}" destId="{976ECD52-4399-4C0D-B776-7C819E70AD5B}" srcOrd="3" destOrd="0" parTransId="{45B15907-AC5B-41C4-919A-892EA5F3BFF4}" sibTransId="{0A6972E3-2697-40BF-BEBB-63BC90A09A20}"/>
    <dgm:cxn modelId="{AA631D1A-79EE-470C-AEC8-4985D0E146CF}" type="presOf" srcId="{6E845687-B551-48E4-9643-8D589329DE60}" destId="{99FF07E0-DB41-4853-9238-7CE8C93282B3}" srcOrd="0" destOrd="0" presId="urn:microsoft.com/office/officeart/2008/layout/VerticalCurvedList"/>
    <dgm:cxn modelId="{97810206-4594-4A8E-AAA9-5B3C1C915AC7}" srcId="{C118B8E2-2D25-49ED-834A-21C7EDD78BA2}" destId="{AE801E5B-34A1-4370-903F-BF8848FD1D0A}" srcOrd="0" destOrd="0" parTransId="{54A9BC3D-77CA-4CC6-873C-9ABB75B1207B}" sibTransId="{1A61B9F8-6DC6-4823-9E1B-99A7712711B5}"/>
    <dgm:cxn modelId="{1C999F65-F8BD-425D-BD8D-FC87A1FD6EB7}" srcId="{C118B8E2-2D25-49ED-834A-21C7EDD78BA2}" destId="{948F8EDF-F327-4922-A851-A05B5CD38A80}" srcOrd="1" destOrd="0" parTransId="{F6E5A986-B411-44FE-B1AB-4D52FB922FDD}" sibTransId="{BEE96FD4-0436-4837-BF53-9DB7EE30B162}"/>
    <dgm:cxn modelId="{A4CB8BE1-0F8A-4E64-AE5E-B20972118DB5}" type="presParOf" srcId="{2B2C871A-22B6-450E-9528-B22A6BCA006F}" destId="{593AD8C9-FD12-4394-9287-FE164DD4A3EA}" srcOrd="0" destOrd="0" presId="urn:microsoft.com/office/officeart/2008/layout/VerticalCurvedList"/>
    <dgm:cxn modelId="{052264B3-F8F1-45A9-9570-0AF58AD0F4F4}" type="presParOf" srcId="{593AD8C9-FD12-4394-9287-FE164DD4A3EA}" destId="{F9D5B913-4826-4B06-A4C0-9B4D9448A5CF}" srcOrd="0" destOrd="0" presId="urn:microsoft.com/office/officeart/2008/layout/VerticalCurvedList"/>
    <dgm:cxn modelId="{6E6B68EE-40AC-427D-B9E0-4DAFC72C2FDF}" type="presParOf" srcId="{F9D5B913-4826-4B06-A4C0-9B4D9448A5CF}" destId="{D9F98B7E-B34E-43FF-985A-60931AB0AE98}" srcOrd="0" destOrd="0" presId="urn:microsoft.com/office/officeart/2008/layout/VerticalCurvedList"/>
    <dgm:cxn modelId="{EACB9B5A-197A-4A64-8AD2-BA6749598D86}" type="presParOf" srcId="{F9D5B913-4826-4B06-A4C0-9B4D9448A5CF}" destId="{1EC1FD91-8C37-483C-B751-3F16B9BD69EE}" srcOrd="1" destOrd="0" presId="urn:microsoft.com/office/officeart/2008/layout/VerticalCurvedList"/>
    <dgm:cxn modelId="{8749CE30-0034-42F5-8481-EDF415B2B885}" type="presParOf" srcId="{F9D5B913-4826-4B06-A4C0-9B4D9448A5CF}" destId="{AE6ABB85-20B6-4C73-A174-4524B6D89170}" srcOrd="2" destOrd="0" presId="urn:microsoft.com/office/officeart/2008/layout/VerticalCurvedList"/>
    <dgm:cxn modelId="{D6DEF173-87EB-45FE-AAD0-79B055B942D6}" type="presParOf" srcId="{F9D5B913-4826-4B06-A4C0-9B4D9448A5CF}" destId="{2303D83E-AB42-41B7-964E-6C0D072BA128}" srcOrd="3" destOrd="0" presId="urn:microsoft.com/office/officeart/2008/layout/VerticalCurvedList"/>
    <dgm:cxn modelId="{62331A79-1BE3-410C-9333-9F0343F12AAC}" type="presParOf" srcId="{593AD8C9-FD12-4394-9287-FE164DD4A3EA}" destId="{F80934E6-054B-48ED-894D-6B359023DAB3}" srcOrd="1" destOrd="0" presId="urn:microsoft.com/office/officeart/2008/layout/VerticalCurvedList"/>
    <dgm:cxn modelId="{4B904E34-EFA0-4FE7-BF70-1FD31F7E11D1}" type="presParOf" srcId="{593AD8C9-FD12-4394-9287-FE164DD4A3EA}" destId="{FBB4C146-BFB7-47C1-9A77-EB656946E0B6}" srcOrd="2" destOrd="0" presId="urn:microsoft.com/office/officeart/2008/layout/VerticalCurvedList"/>
    <dgm:cxn modelId="{ED8D2AD6-9709-4961-88F0-5B12FCDDF68A}" type="presParOf" srcId="{FBB4C146-BFB7-47C1-9A77-EB656946E0B6}" destId="{F32CFAFD-2C34-474D-9C55-F5038B2D3CF8}" srcOrd="0" destOrd="0" presId="urn:microsoft.com/office/officeart/2008/layout/VerticalCurvedList"/>
    <dgm:cxn modelId="{A33DA3B9-FEA8-48A6-8B9B-017DA6F8AB83}" type="presParOf" srcId="{593AD8C9-FD12-4394-9287-FE164DD4A3EA}" destId="{44A289F2-FBBB-427B-8232-E7BA0E956406}" srcOrd="3" destOrd="0" presId="urn:microsoft.com/office/officeart/2008/layout/VerticalCurvedList"/>
    <dgm:cxn modelId="{76DC4BD0-5A47-4253-9A16-F4279A4725AC}" type="presParOf" srcId="{593AD8C9-FD12-4394-9287-FE164DD4A3EA}" destId="{A74C73CF-B2E1-4D56-90B1-C062BC7B8DFC}" srcOrd="4" destOrd="0" presId="urn:microsoft.com/office/officeart/2008/layout/VerticalCurvedList"/>
    <dgm:cxn modelId="{D3931A6B-7DAC-4867-AB71-61F70C05CEF6}" type="presParOf" srcId="{A74C73CF-B2E1-4D56-90B1-C062BC7B8DFC}" destId="{B2A1F6F9-40C9-4949-8C7E-F05FAE8740AB}" srcOrd="0" destOrd="0" presId="urn:microsoft.com/office/officeart/2008/layout/VerticalCurvedList"/>
    <dgm:cxn modelId="{E3A7FA05-E4B7-47D5-A855-E9F4EE9134BB}" type="presParOf" srcId="{593AD8C9-FD12-4394-9287-FE164DD4A3EA}" destId="{99FF07E0-DB41-4853-9238-7CE8C93282B3}" srcOrd="5" destOrd="0" presId="urn:microsoft.com/office/officeart/2008/layout/VerticalCurvedList"/>
    <dgm:cxn modelId="{B81A1FEA-E6C5-461E-BED0-98EE1CB56CB8}" type="presParOf" srcId="{593AD8C9-FD12-4394-9287-FE164DD4A3EA}" destId="{52BAD164-03AD-49EA-989C-24E992A31EE3}" srcOrd="6" destOrd="0" presId="urn:microsoft.com/office/officeart/2008/layout/VerticalCurvedList"/>
    <dgm:cxn modelId="{66E7A557-910D-4DC0-86E9-1FAFD1BEFBBE}" type="presParOf" srcId="{52BAD164-03AD-49EA-989C-24E992A31EE3}" destId="{9D74AA06-5FAA-42AB-A666-BF7698D840EF}" srcOrd="0" destOrd="0" presId="urn:microsoft.com/office/officeart/2008/layout/VerticalCurvedList"/>
    <dgm:cxn modelId="{886D7928-FE50-4D4B-A445-7B1EC5A0DEB3}" type="presParOf" srcId="{593AD8C9-FD12-4394-9287-FE164DD4A3EA}" destId="{4B235438-776A-4240-A440-2BEE885BFDA5}" srcOrd="7" destOrd="0" presId="urn:microsoft.com/office/officeart/2008/layout/VerticalCurvedList"/>
    <dgm:cxn modelId="{F4FD6B82-F259-4C36-9535-117C7215915F}" type="presParOf" srcId="{593AD8C9-FD12-4394-9287-FE164DD4A3EA}" destId="{970664D4-D08F-4A3C-905D-FD5B3E42C77E}" srcOrd="8" destOrd="0" presId="urn:microsoft.com/office/officeart/2008/layout/VerticalCurvedList"/>
    <dgm:cxn modelId="{E7FACC75-2AC6-4687-888C-24F63CC86E0C}" type="presParOf" srcId="{970664D4-D08F-4A3C-905D-FD5B3E42C77E}" destId="{688768FA-2CDD-4092-AEE6-4D81C0AD4012}" srcOrd="0" destOrd="0" presId="urn:microsoft.com/office/officeart/2008/layout/VerticalCurvedList"/>
    <dgm:cxn modelId="{10EFB8C9-54FE-4C94-B10F-FE5C0CBD5DEA}" type="presParOf" srcId="{593AD8C9-FD12-4394-9287-FE164DD4A3EA}" destId="{64BD05D3-7BDC-40BE-9A3B-2CF848A1F521}" srcOrd="9" destOrd="0" presId="urn:microsoft.com/office/officeart/2008/layout/VerticalCurvedList"/>
    <dgm:cxn modelId="{758A332D-688D-4D7D-B2EB-9F0D88E93638}" type="presParOf" srcId="{593AD8C9-FD12-4394-9287-FE164DD4A3EA}" destId="{C12C372F-2B0E-4077-BF93-03CF4B7888BA}" srcOrd="10" destOrd="0" presId="urn:microsoft.com/office/officeart/2008/layout/VerticalCurvedList"/>
    <dgm:cxn modelId="{1CF6C38A-88D4-434C-983B-C46758F03545}" type="presParOf" srcId="{C12C372F-2B0E-4077-BF93-03CF4B7888BA}" destId="{B5BA09D9-5DE2-46DE-AF61-60FCD9778F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343A1E-DC64-461D-A139-807D87FCC75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B39339-A7E7-4216-ABE0-B1828F75D09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Tahoma" pitchFamily="34" charset="0"/>
              <a:cs typeface="Tahoma" pitchFamily="34" charset="0"/>
            </a:rPr>
            <a:t>Индивидуальный предприниматель с работниками</a:t>
          </a:r>
          <a:endParaRPr lang="ru-RU" sz="1800" b="1" dirty="0">
            <a:solidFill>
              <a:schemeClr val="accent2">
                <a:lumMod val="75000"/>
              </a:schemeClr>
            </a:solidFill>
            <a:latin typeface="Arial Narrow" pitchFamily="34" charset="0"/>
            <a:ea typeface="Tahoma" pitchFamily="34" charset="0"/>
            <a:cs typeface="Tahoma" pitchFamily="34" charset="0"/>
          </a:endParaRPr>
        </a:p>
      </dgm:t>
    </dgm:pt>
    <dgm:pt modelId="{BCFFA65B-D46E-419C-A65B-44311836662C}" type="parTrans" cxnId="{FDC1CBFF-052A-4F27-9D21-29B3F7A5BB2F}">
      <dgm:prSet/>
      <dgm:spPr/>
      <dgm:t>
        <a:bodyPr/>
        <a:lstStyle/>
        <a:p>
          <a:endParaRPr lang="ru-RU" sz="1800" b="1">
            <a:solidFill>
              <a:schemeClr val="accent2">
                <a:lumMod val="7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074216A-9180-4B93-84BA-D090039F509A}" type="sibTrans" cxnId="{FDC1CBFF-052A-4F27-9D21-29B3F7A5BB2F}">
      <dgm:prSet/>
      <dgm:spPr/>
      <dgm:t>
        <a:bodyPr/>
        <a:lstStyle/>
        <a:p>
          <a:endParaRPr lang="ru-RU" sz="1800" b="1">
            <a:solidFill>
              <a:schemeClr val="accent2">
                <a:lumMod val="7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430CCE5-6083-4600-A146-BC5DAD43BA6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Arial Narrow" pitchFamily="34" charset="0"/>
              <a:ea typeface="Tahoma" pitchFamily="34" charset="0"/>
              <a:cs typeface="Tahoma" pitchFamily="34" charset="0"/>
            </a:rPr>
            <a:t>12130 рублей </a:t>
          </a:r>
        </a:p>
        <a:p>
          <a:r>
            <a:rPr lang="ru-RU" sz="1800" b="1" dirty="0" smtClean="0">
              <a:solidFill>
                <a:schemeClr val="bg1"/>
              </a:solidFill>
              <a:latin typeface="Arial Narrow" pitchFamily="34" charset="0"/>
              <a:ea typeface="Tahoma" pitchFamily="34" charset="0"/>
              <a:cs typeface="Tahoma" pitchFamily="34" charset="0"/>
            </a:rPr>
            <a:t>Х</a:t>
          </a:r>
        </a:p>
        <a:p>
          <a:r>
            <a:rPr lang="ru-RU" sz="1800" b="1" dirty="0" smtClean="0">
              <a:solidFill>
                <a:schemeClr val="bg1"/>
              </a:solidFill>
              <a:latin typeface="Arial Narrow" pitchFamily="34" charset="0"/>
              <a:ea typeface="Tahoma" pitchFamily="34" charset="0"/>
              <a:cs typeface="Tahoma" pitchFamily="34" charset="0"/>
            </a:rPr>
            <a:t>количество работников в марте 2020 года, увеличенное на единицу</a:t>
          </a:r>
        </a:p>
        <a:p>
          <a:endParaRPr lang="ru-RU" sz="1800" b="0" dirty="0">
            <a:solidFill>
              <a:schemeClr val="bg1"/>
            </a:solidFill>
            <a:latin typeface="Arial Narrow" pitchFamily="34" charset="0"/>
            <a:ea typeface="Tahoma" pitchFamily="34" charset="0"/>
            <a:cs typeface="Tahoma" pitchFamily="34" charset="0"/>
          </a:endParaRPr>
        </a:p>
      </dgm:t>
    </dgm:pt>
    <dgm:pt modelId="{6333A4A0-CA87-413F-A0B8-55889C8CA93B}" type="parTrans" cxnId="{61FCA65B-89BA-4205-B1F4-FDFF26FE4A4D}">
      <dgm:prSet/>
      <dgm:spPr/>
      <dgm:t>
        <a:bodyPr/>
        <a:lstStyle/>
        <a:p>
          <a:endParaRPr lang="ru-RU" sz="1800" b="1">
            <a:solidFill>
              <a:schemeClr val="accent2">
                <a:lumMod val="7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B376DF8-2374-43E2-BAA8-F4EE1F9C0E93}" type="sibTrans" cxnId="{61FCA65B-89BA-4205-B1F4-FDFF26FE4A4D}">
      <dgm:prSet/>
      <dgm:spPr/>
      <dgm:t>
        <a:bodyPr/>
        <a:lstStyle/>
        <a:p>
          <a:endParaRPr lang="ru-RU" sz="1800" b="1">
            <a:solidFill>
              <a:schemeClr val="accent2">
                <a:lumMod val="7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7657683-613D-49DC-8B55-EA28DC028E3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Tahoma" pitchFamily="34" charset="0"/>
              <a:cs typeface="Tahoma" pitchFamily="34" charset="0"/>
            </a:rPr>
            <a:t>Индивидуальный предприниматель без работников</a:t>
          </a:r>
          <a:endParaRPr lang="ru-RU" sz="1800" b="1" dirty="0">
            <a:solidFill>
              <a:schemeClr val="accent2">
                <a:lumMod val="75000"/>
              </a:schemeClr>
            </a:solidFill>
            <a:latin typeface="Arial Narrow" pitchFamily="34" charset="0"/>
            <a:ea typeface="Tahoma" pitchFamily="34" charset="0"/>
            <a:cs typeface="Tahoma" pitchFamily="34" charset="0"/>
          </a:endParaRPr>
        </a:p>
      </dgm:t>
    </dgm:pt>
    <dgm:pt modelId="{6092DB2B-85AD-4419-83A8-202B1672A681}" type="parTrans" cxnId="{DA72E91D-7CAA-4A6B-ABA1-B1E2DA4637FB}">
      <dgm:prSet/>
      <dgm:spPr/>
      <dgm:t>
        <a:bodyPr/>
        <a:lstStyle/>
        <a:p>
          <a:endParaRPr lang="ru-RU" sz="1800" b="1">
            <a:solidFill>
              <a:schemeClr val="accent2">
                <a:lumMod val="7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8BE66AC-732F-4E97-BCE2-0E76F47DE0C3}" type="sibTrans" cxnId="{DA72E91D-7CAA-4A6B-ABA1-B1E2DA4637FB}">
      <dgm:prSet/>
      <dgm:spPr/>
      <dgm:t>
        <a:bodyPr/>
        <a:lstStyle/>
        <a:p>
          <a:endParaRPr lang="ru-RU" sz="1800" b="1">
            <a:solidFill>
              <a:schemeClr val="accent2">
                <a:lumMod val="7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D01B058-9370-4C5D-B5D5-21436F4B68C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Arial Narrow" pitchFamily="34" charset="0"/>
              <a:ea typeface="Tahoma" pitchFamily="34" charset="0"/>
              <a:cs typeface="Tahoma" pitchFamily="34" charset="0"/>
            </a:rPr>
            <a:t>12130 рублей </a:t>
          </a:r>
        </a:p>
      </dgm:t>
    </dgm:pt>
    <dgm:pt modelId="{8BFA0F15-1383-41AC-B323-F93C61078F71}" type="parTrans" cxnId="{C4E777CD-177C-4F5C-A06A-084F51FEE74B}">
      <dgm:prSet/>
      <dgm:spPr/>
      <dgm:t>
        <a:bodyPr/>
        <a:lstStyle/>
        <a:p>
          <a:endParaRPr lang="ru-RU" sz="1800" b="1">
            <a:solidFill>
              <a:schemeClr val="accent2">
                <a:lumMod val="7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95951EF-9FD0-4F04-8510-4BB59429B663}" type="sibTrans" cxnId="{C4E777CD-177C-4F5C-A06A-084F51FEE74B}">
      <dgm:prSet/>
      <dgm:spPr/>
      <dgm:t>
        <a:bodyPr/>
        <a:lstStyle/>
        <a:p>
          <a:endParaRPr lang="ru-RU" sz="1800" b="1">
            <a:solidFill>
              <a:schemeClr val="accent2">
                <a:lumMod val="7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ACE5FE3-5740-4EBA-976E-DF8A87F222A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Tahoma" pitchFamily="34" charset="0"/>
              <a:cs typeface="Tahoma" pitchFamily="34" charset="0"/>
            </a:rPr>
            <a:t>Юридическое лицо</a:t>
          </a:r>
          <a:endParaRPr lang="ru-RU" sz="1800" b="1" dirty="0">
            <a:solidFill>
              <a:schemeClr val="accent2">
                <a:lumMod val="75000"/>
              </a:schemeClr>
            </a:solidFill>
            <a:latin typeface="Arial Narrow" pitchFamily="34" charset="0"/>
            <a:ea typeface="Tahoma" pitchFamily="34" charset="0"/>
            <a:cs typeface="Tahoma" pitchFamily="34" charset="0"/>
          </a:endParaRPr>
        </a:p>
      </dgm:t>
    </dgm:pt>
    <dgm:pt modelId="{DD210DBB-5227-44A0-B466-2A045464F113}" type="parTrans" cxnId="{78E350A4-E876-4147-BEAC-A8A683F5757F}">
      <dgm:prSet/>
      <dgm:spPr/>
      <dgm:t>
        <a:bodyPr/>
        <a:lstStyle/>
        <a:p>
          <a:endParaRPr lang="ru-RU" sz="1800" b="1">
            <a:solidFill>
              <a:schemeClr val="accent2">
                <a:lumMod val="7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28084E9-7593-41EC-A18A-FD3D1042E65E}" type="sibTrans" cxnId="{78E350A4-E876-4147-BEAC-A8A683F5757F}">
      <dgm:prSet/>
      <dgm:spPr/>
      <dgm:t>
        <a:bodyPr/>
        <a:lstStyle/>
        <a:p>
          <a:endParaRPr lang="ru-RU" sz="1800" b="1">
            <a:solidFill>
              <a:schemeClr val="accent2">
                <a:lumMod val="7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097EA24-A1C8-4DA5-B3F9-F8E220F4994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Arial Narrow" pitchFamily="34" charset="0"/>
              <a:ea typeface="Tahoma" pitchFamily="34" charset="0"/>
              <a:cs typeface="Tahoma" pitchFamily="34" charset="0"/>
            </a:rPr>
            <a:t>12130 рублей </a:t>
          </a:r>
        </a:p>
        <a:p>
          <a:r>
            <a:rPr lang="ru-RU" sz="1800" b="1" dirty="0" smtClean="0">
              <a:solidFill>
                <a:schemeClr val="bg1"/>
              </a:solidFill>
              <a:latin typeface="Arial Narrow" pitchFamily="34" charset="0"/>
              <a:ea typeface="Tahoma" pitchFamily="34" charset="0"/>
              <a:cs typeface="Tahoma" pitchFamily="34" charset="0"/>
            </a:rPr>
            <a:t>Х</a:t>
          </a:r>
        </a:p>
        <a:p>
          <a:r>
            <a:rPr lang="ru-RU" sz="1800" b="1" dirty="0" smtClean="0">
              <a:solidFill>
                <a:schemeClr val="bg1"/>
              </a:solidFill>
              <a:latin typeface="Arial Narrow" pitchFamily="34" charset="0"/>
              <a:ea typeface="Tahoma" pitchFamily="34" charset="0"/>
              <a:cs typeface="Tahoma" pitchFamily="34" charset="0"/>
            </a:rPr>
            <a:t>количество работников в марте 2020 года</a:t>
          </a:r>
          <a:endParaRPr lang="ru-RU" sz="1800" b="1" dirty="0">
            <a:solidFill>
              <a:schemeClr val="accent2">
                <a:lumMod val="75000"/>
              </a:schemeClr>
            </a:solidFill>
            <a:latin typeface="Arial Narrow" pitchFamily="34" charset="0"/>
            <a:ea typeface="Tahoma" pitchFamily="34" charset="0"/>
            <a:cs typeface="Tahoma" pitchFamily="34" charset="0"/>
          </a:endParaRPr>
        </a:p>
      </dgm:t>
    </dgm:pt>
    <dgm:pt modelId="{32552186-F846-4ACB-B790-1060D535C710}" type="parTrans" cxnId="{1A57930B-241B-418C-97A3-7E62EAC3867A}">
      <dgm:prSet/>
      <dgm:spPr/>
      <dgm:t>
        <a:bodyPr/>
        <a:lstStyle/>
        <a:p>
          <a:endParaRPr lang="ru-RU" sz="1800" b="1">
            <a:solidFill>
              <a:schemeClr val="accent2">
                <a:lumMod val="7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4FC0ADA-1852-422B-A1D4-6E793B497564}" type="sibTrans" cxnId="{1A57930B-241B-418C-97A3-7E62EAC3867A}">
      <dgm:prSet/>
      <dgm:spPr/>
      <dgm:t>
        <a:bodyPr/>
        <a:lstStyle/>
        <a:p>
          <a:endParaRPr lang="ru-RU" sz="1800" b="1">
            <a:solidFill>
              <a:schemeClr val="accent2">
                <a:lumMod val="7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6C885C4-F7B0-464F-AA2A-852A578B280A}" type="pres">
      <dgm:prSet presAssocID="{12343A1E-DC64-461D-A139-807D87FCC75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F6C257-07FD-44D1-BB6F-31AC45A7F382}" type="pres">
      <dgm:prSet presAssocID="{8BB39339-A7E7-4216-ABE0-B1828F75D099}" presName="compNode" presStyleCnt="0"/>
      <dgm:spPr/>
    </dgm:pt>
    <dgm:pt modelId="{C2E5E6A4-AEE3-4D50-B39D-11619FE8FBB1}" type="pres">
      <dgm:prSet presAssocID="{8BB39339-A7E7-4216-ABE0-B1828F75D099}" presName="aNode" presStyleLbl="bgShp" presStyleIdx="0" presStyleCnt="3"/>
      <dgm:spPr/>
      <dgm:t>
        <a:bodyPr/>
        <a:lstStyle/>
        <a:p>
          <a:endParaRPr lang="ru-RU"/>
        </a:p>
      </dgm:t>
    </dgm:pt>
    <dgm:pt modelId="{E8DD2D71-1864-421A-9BC7-F7B343F1524D}" type="pres">
      <dgm:prSet presAssocID="{8BB39339-A7E7-4216-ABE0-B1828F75D099}" presName="textNode" presStyleLbl="bgShp" presStyleIdx="0" presStyleCnt="3"/>
      <dgm:spPr/>
      <dgm:t>
        <a:bodyPr/>
        <a:lstStyle/>
        <a:p>
          <a:endParaRPr lang="ru-RU"/>
        </a:p>
      </dgm:t>
    </dgm:pt>
    <dgm:pt modelId="{393C02E3-FE3D-41AB-A138-754C3713491B}" type="pres">
      <dgm:prSet presAssocID="{8BB39339-A7E7-4216-ABE0-B1828F75D099}" presName="compChildNode" presStyleCnt="0"/>
      <dgm:spPr/>
    </dgm:pt>
    <dgm:pt modelId="{4B9DDD22-0254-4D4E-8ED9-70D807B891AB}" type="pres">
      <dgm:prSet presAssocID="{8BB39339-A7E7-4216-ABE0-B1828F75D099}" presName="theInnerList" presStyleCnt="0"/>
      <dgm:spPr/>
    </dgm:pt>
    <dgm:pt modelId="{A1CEAF85-3C8E-436C-A246-5BCD15BB961C}" type="pres">
      <dgm:prSet presAssocID="{3430CCE5-6083-4600-A146-BC5DAD43BA68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6DB71-C8CF-4970-9335-06623BCE2B79}" type="pres">
      <dgm:prSet presAssocID="{8BB39339-A7E7-4216-ABE0-B1828F75D099}" presName="aSpace" presStyleCnt="0"/>
      <dgm:spPr/>
    </dgm:pt>
    <dgm:pt modelId="{A707F533-1F7D-4820-B0DB-1A7939F6708B}" type="pres">
      <dgm:prSet presAssocID="{97657683-613D-49DC-8B55-EA28DC028E39}" presName="compNode" presStyleCnt="0"/>
      <dgm:spPr/>
    </dgm:pt>
    <dgm:pt modelId="{19D621B6-A4EF-4321-BE4A-3B7BF41C062C}" type="pres">
      <dgm:prSet presAssocID="{97657683-613D-49DC-8B55-EA28DC028E39}" presName="aNode" presStyleLbl="bgShp" presStyleIdx="1" presStyleCnt="3"/>
      <dgm:spPr/>
      <dgm:t>
        <a:bodyPr/>
        <a:lstStyle/>
        <a:p>
          <a:endParaRPr lang="ru-RU"/>
        </a:p>
      </dgm:t>
    </dgm:pt>
    <dgm:pt modelId="{1C329E1F-FE23-4293-81BA-BED0F9A294F7}" type="pres">
      <dgm:prSet presAssocID="{97657683-613D-49DC-8B55-EA28DC028E39}" presName="textNode" presStyleLbl="bgShp" presStyleIdx="1" presStyleCnt="3"/>
      <dgm:spPr/>
      <dgm:t>
        <a:bodyPr/>
        <a:lstStyle/>
        <a:p>
          <a:endParaRPr lang="ru-RU"/>
        </a:p>
      </dgm:t>
    </dgm:pt>
    <dgm:pt modelId="{ED6E8302-AD4A-4B40-B05E-4EA128490932}" type="pres">
      <dgm:prSet presAssocID="{97657683-613D-49DC-8B55-EA28DC028E39}" presName="compChildNode" presStyleCnt="0"/>
      <dgm:spPr/>
    </dgm:pt>
    <dgm:pt modelId="{A6B84668-8684-4C2C-B722-46792A2710F9}" type="pres">
      <dgm:prSet presAssocID="{97657683-613D-49DC-8B55-EA28DC028E39}" presName="theInnerList" presStyleCnt="0"/>
      <dgm:spPr/>
    </dgm:pt>
    <dgm:pt modelId="{0811D3D6-4D17-47FA-840A-A7D928C528D9}" type="pres">
      <dgm:prSet presAssocID="{DD01B058-9370-4C5D-B5D5-21436F4B68C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4B68D-F625-4A61-9839-725539C6FD9F}" type="pres">
      <dgm:prSet presAssocID="{97657683-613D-49DC-8B55-EA28DC028E39}" presName="aSpace" presStyleCnt="0"/>
      <dgm:spPr/>
    </dgm:pt>
    <dgm:pt modelId="{E4621858-892E-4325-BCD5-08D6E6D94517}" type="pres">
      <dgm:prSet presAssocID="{EACE5FE3-5740-4EBA-976E-DF8A87F222AE}" presName="compNode" presStyleCnt="0"/>
      <dgm:spPr/>
    </dgm:pt>
    <dgm:pt modelId="{51FE5E45-9ED7-425C-BAEF-2B00C3244FFA}" type="pres">
      <dgm:prSet presAssocID="{EACE5FE3-5740-4EBA-976E-DF8A87F222AE}" presName="aNode" presStyleLbl="bgShp" presStyleIdx="2" presStyleCnt="3"/>
      <dgm:spPr/>
      <dgm:t>
        <a:bodyPr/>
        <a:lstStyle/>
        <a:p>
          <a:endParaRPr lang="ru-RU"/>
        </a:p>
      </dgm:t>
    </dgm:pt>
    <dgm:pt modelId="{828044AA-34E4-421A-A6B3-19F69FB794FC}" type="pres">
      <dgm:prSet presAssocID="{EACE5FE3-5740-4EBA-976E-DF8A87F222AE}" presName="textNode" presStyleLbl="bgShp" presStyleIdx="2" presStyleCnt="3"/>
      <dgm:spPr/>
      <dgm:t>
        <a:bodyPr/>
        <a:lstStyle/>
        <a:p>
          <a:endParaRPr lang="ru-RU"/>
        </a:p>
      </dgm:t>
    </dgm:pt>
    <dgm:pt modelId="{A791DFA3-F4A1-40FD-BB5F-2906D3BCA645}" type="pres">
      <dgm:prSet presAssocID="{EACE5FE3-5740-4EBA-976E-DF8A87F222AE}" presName="compChildNode" presStyleCnt="0"/>
      <dgm:spPr/>
    </dgm:pt>
    <dgm:pt modelId="{F22059CE-5D25-4021-AAFD-7B20982456F8}" type="pres">
      <dgm:prSet presAssocID="{EACE5FE3-5740-4EBA-976E-DF8A87F222AE}" presName="theInnerList" presStyleCnt="0"/>
      <dgm:spPr/>
    </dgm:pt>
    <dgm:pt modelId="{67108B9F-AC3F-4157-B450-FAFFAB45241F}" type="pres">
      <dgm:prSet presAssocID="{E097EA24-A1C8-4DA5-B3F9-F8E220F4994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AD7F12-D420-480F-940E-F1199B5405CA}" type="presOf" srcId="{E097EA24-A1C8-4DA5-B3F9-F8E220F4994D}" destId="{67108B9F-AC3F-4157-B450-FAFFAB45241F}" srcOrd="0" destOrd="0" presId="urn:microsoft.com/office/officeart/2005/8/layout/lProcess2"/>
    <dgm:cxn modelId="{91BB62BA-81BD-4600-8EB7-74D54447CAC4}" type="presOf" srcId="{DD01B058-9370-4C5D-B5D5-21436F4B68C7}" destId="{0811D3D6-4D17-47FA-840A-A7D928C528D9}" srcOrd="0" destOrd="0" presId="urn:microsoft.com/office/officeart/2005/8/layout/lProcess2"/>
    <dgm:cxn modelId="{C4E777CD-177C-4F5C-A06A-084F51FEE74B}" srcId="{97657683-613D-49DC-8B55-EA28DC028E39}" destId="{DD01B058-9370-4C5D-B5D5-21436F4B68C7}" srcOrd="0" destOrd="0" parTransId="{8BFA0F15-1383-41AC-B323-F93C61078F71}" sibTransId="{B95951EF-9FD0-4F04-8510-4BB59429B663}"/>
    <dgm:cxn modelId="{B965515A-07AD-4EF3-97E1-05823AE45653}" type="presOf" srcId="{97657683-613D-49DC-8B55-EA28DC028E39}" destId="{1C329E1F-FE23-4293-81BA-BED0F9A294F7}" srcOrd="1" destOrd="0" presId="urn:microsoft.com/office/officeart/2005/8/layout/lProcess2"/>
    <dgm:cxn modelId="{FDC1CBFF-052A-4F27-9D21-29B3F7A5BB2F}" srcId="{12343A1E-DC64-461D-A139-807D87FCC754}" destId="{8BB39339-A7E7-4216-ABE0-B1828F75D099}" srcOrd="0" destOrd="0" parTransId="{BCFFA65B-D46E-419C-A65B-44311836662C}" sibTransId="{B074216A-9180-4B93-84BA-D090039F509A}"/>
    <dgm:cxn modelId="{BCBD5045-4F3A-4028-BF67-2498D1F7038B}" type="presOf" srcId="{97657683-613D-49DC-8B55-EA28DC028E39}" destId="{19D621B6-A4EF-4321-BE4A-3B7BF41C062C}" srcOrd="0" destOrd="0" presId="urn:microsoft.com/office/officeart/2005/8/layout/lProcess2"/>
    <dgm:cxn modelId="{9F9311B7-318A-45BC-97A3-7E11B186FD10}" type="presOf" srcId="{EACE5FE3-5740-4EBA-976E-DF8A87F222AE}" destId="{828044AA-34E4-421A-A6B3-19F69FB794FC}" srcOrd="1" destOrd="0" presId="urn:microsoft.com/office/officeart/2005/8/layout/lProcess2"/>
    <dgm:cxn modelId="{FFDB5BD3-D349-463E-8AEB-44CD47F1F8EB}" type="presOf" srcId="{8BB39339-A7E7-4216-ABE0-B1828F75D099}" destId="{C2E5E6A4-AEE3-4D50-B39D-11619FE8FBB1}" srcOrd="0" destOrd="0" presId="urn:microsoft.com/office/officeart/2005/8/layout/lProcess2"/>
    <dgm:cxn modelId="{1A57930B-241B-418C-97A3-7E62EAC3867A}" srcId="{EACE5FE3-5740-4EBA-976E-DF8A87F222AE}" destId="{E097EA24-A1C8-4DA5-B3F9-F8E220F4994D}" srcOrd="0" destOrd="0" parTransId="{32552186-F846-4ACB-B790-1060D535C710}" sibTransId="{04FC0ADA-1852-422B-A1D4-6E793B497564}"/>
    <dgm:cxn modelId="{3E0D3ACC-D8B8-4F52-A42F-092A9DD01401}" type="presOf" srcId="{12343A1E-DC64-461D-A139-807D87FCC754}" destId="{26C885C4-F7B0-464F-AA2A-852A578B280A}" srcOrd="0" destOrd="0" presId="urn:microsoft.com/office/officeart/2005/8/layout/lProcess2"/>
    <dgm:cxn modelId="{B237C120-B93F-4FEA-8BCF-72498264D1B2}" type="presOf" srcId="{EACE5FE3-5740-4EBA-976E-DF8A87F222AE}" destId="{51FE5E45-9ED7-425C-BAEF-2B00C3244FFA}" srcOrd="0" destOrd="0" presId="urn:microsoft.com/office/officeart/2005/8/layout/lProcess2"/>
    <dgm:cxn modelId="{61FCA65B-89BA-4205-B1F4-FDFF26FE4A4D}" srcId="{8BB39339-A7E7-4216-ABE0-B1828F75D099}" destId="{3430CCE5-6083-4600-A146-BC5DAD43BA68}" srcOrd="0" destOrd="0" parTransId="{6333A4A0-CA87-413F-A0B8-55889C8CA93B}" sibTransId="{0B376DF8-2374-43E2-BAA8-F4EE1F9C0E93}"/>
    <dgm:cxn modelId="{78E350A4-E876-4147-BEAC-A8A683F5757F}" srcId="{12343A1E-DC64-461D-A139-807D87FCC754}" destId="{EACE5FE3-5740-4EBA-976E-DF8A87F222AE}" srcOrd="2" destOrd="0" parTransId="{DD210DBB-5227-44A0-B466-2A045464F113}" sibTransId="{728084E9-7593-41EC-A18A-FD3D1042E65E}"/>
    <dgm:cxn modelId="{DA72E91D-7CAA-4A6B-ABA1-B1E2DA4637FB}" srcId="{12343A1E-DC64-461D-A139-807D87FCC754}" destId="{97657683-613D-49DC-8B55-EA28DC028E39}" srcOrd="1" destOrd="0" parTransId="{6092DB2B-85AD-4419-83A8-202B1672A681}" sibTransId="{78BE66AC-732F-4E97-BCE2-0E76F47DE0C3}"/>
    <dgm:cxn modelId="{7978F3C4-AAFB-437E-9E6C-907E7E29258E}" type="presOf" srcId="{3430CCE5-6083-4600-A146-BC5DAD43BA68}" destId="{A1CEAF85-3C8E-436C-A246-5BCD15BB961C}" srcOrd="0" destOrd="0" presId="urn:microsoft.com/office/officeart/2005/8/layout/lProcess2"/>
    <dgm:cxn modelId="{FC7D54B2-6D25-4EA1-9277-6813768A35CF}" type="presOf" srcId="{8BB39339-A7E7-4216-ABE0-B1828F75D099}" destId="{E8DD2D71-1864-421A-9BC7-F7B343F1524D}" srcOrd="1" destOrd="0" presId="urn:microsoft.com/office/officeart/2005/8/layout/lProcess2"/>
    <dgm:cxn modelId="{784C796F-DE34-4FBE-B9A7-0EF3949EA51D}" type="presParOf" srcId="{26C885C4-F7B0-464F-AA2A-852A578B280A}" destId="{30F6C257-07FD-44D1-BB6F-31AC45A7F382}" srcOrd="0" destOrd="0" presId="urn:microsoft.com/office/officeart/2005/8/layout/lProcess2"/>
    <dgm:cxn modelId="{C635F338-D7DD-49FF-8DCA-F8EA13C1C870}" type="presParOf" srcId="{30F6C257-07FD-44D1-BB6F-31AC45A7F382}" destId="{C2E5E6A4-AEE3-4D50-B39D-11619FE8FBB1}" srcOrd="0" destOrd="0" presId="urn:microsoft.com/office/officeart/2005/8/layout/lProcess2"/>
    <dgm:cxn modelId="{6B0127D9-8355-4E4D-9A07-A1A84325CF37}" type="presParOf" srcId="{30F6C257-07FD-44D1-BB6F-31AC45A7F382}" destId="{E8DD2D71-1864-421A-9BC7-F7B343F1524D}" srcOrd="1" destOrd="0" presId="urn:microsoft.com/office/officeart/2005/8/layout/lProcess2"/>
    <dgm:cxn modelId="{F5AF40DB-F5AF-4A40-B54A-2980DCF0E834}" type="presParOf" srcId="{30F6C257-07FD-44D1-BB6F-31AC45A7F382}" destId="{393C02E3-FE3D-41AB-A138-754C3713491B}" srcOrd="2" destOrd="0" presId="urn:microsoft.com/office/officeart/2005/8/layout/lProcess2"/>
    <dgm:cxn modelId="{0D31BB19-5A04-492D-A6C9-8650E7AF8D9A}" type="presParOf" srcId="{393C02E3-FE3D-41AB-A138-754C3713491B}" destId="{4B9DDD22-0254-4D4E-8ED9-70D807B891AB}" srcOrd="0" destOrd="0" presId="urn:microsoft.com/office/officeart/2005/8/layout/lProcess2"/>
    <dgm:cxn modelId="{288D3F92-1BCF-46A7-AB30-67ECA4A59563}" type="presParOf" srcId="{4B9DDD22-0254-4D4E-8ED9-70D807B891AB}" destId="{A1CEAF85-3C8E-436C-A246-5BCD15BB961C}" srcOrd="0" destOrd="0" presId="urn:microsoft.com/office/officeart/2005/8/layout/lProcess2"/>
    <dgm:cxn modelId="{6C9E4CEF-19AA-4FC1-A344-38A7B0A6C3B3}" type="presParOf" srcId="{26C885C4-F7B0-464F-AA2A-852A578B280A}" destId="{FE06DB71-C8CF-4970-9335-06623BCE2B79}" srcOrd="1" destOrd="0" presId="urn:microsoft.com/office/officeart/2005/8/layout/lProcess2"/>
    <dgm:cxn modelId="{FECE5076-056D-4C78-A533-5FD14ABF250F}" type="presParOf" srcId="{26C885C4-F7B0-464F-AA2A-852A578B280A}" destId="{A707F533-1F7D-4820-B0DB-1A7939F6708B}" srcOrd="2" destOrd="0" presId="urn:microsoft.com/office/officeart/2005/8/layout/lProcess2"/>
    <dgm:cxn modelId="{F4AA56D9-868D-4745-96EC-6FBD082F599F}" type="presParOf" srcId="{A707F533-1F7D-4820-B0DB-1A7939F6708B}" destId="{19D621B6-A4EF-4321-BE4A-3B7BF41C062C}" srcOrd="0" destOrd="0" presId="urn:microsoft.com/office/officeart/2005/8/layout/lProcess2"/>
    <dgm:cxn modelId="{AB95B8C3-4D3B-4E29-98F7-A59CE6900298}" type="presParOf" srcId="{A707F533-1F7D-4820-B0DB-1A7939F6708B}" destId="{1C329E1F-FE23-4293-81BA-BED0F9A294F7}" srcOrd="1" destOrd="0" presId="urn:microsoft.com/office/officeart/2005/8/layout/lProcess2"/>
    <dgm:cxn modelId="{6CE9D0D1-70C0-4062-A4A7-167DD5DFB811}" type="presParOf" srcId="{A707F533-1F7D-4820-B0DB-1A7939F6708B}" destId="{ED6E8302-AD4A-4B40-B05E-4EA128490932}" srcOrd="2" destOrd="0" presId="urn:microsoft.com/office/officeart/2005/8/layout/lProcess2"/>
    <dgm:cxn modelId="{0CD76CC7-B70B-44BF-BE3B-D379B8631743}" type="presParOf" srcId="{ED6E8302-AD4A-4B40-B05E-4EA128490932}" destId="{A6B84668-8684-4C2C-B722-46792A2710F9}" srcOrd="0" destOrd="0" presId="urn:microsoft.com/office/officeart/2005/8/layout/lProcess2"/>
    <dgm:cxn modelId="{092BE0A6-8D2A-4743-B802-787F2BD38C8E}" type="presParOf" srcId="{A6B84668-8684-4C2C-B722-46792A2710F9}" destId="{0811D3D6-4D17-47FA-840A-A7D928C528D9}" srcOrd="0" destOrd="0" presId="urn:microsoft.com/office/officeart/2005/8/layout/lProcess2"/>
    <dgm:cxn modelId="{E1CDC68C-794E-443F-8F82-FAFF16CF2EF1}" type="presParOf" srcId="{26C885C4-F7B0-464F-AA2A-852A578B280A}" destId="{3064B68D-F625-4A61-9839-725539C6FD9F}" srcOrd="3" destOrd="0" presId="urn:microsoft.com/office/officeart/2005/8/layout/lProcess2"/>
    <dgm:cxn modelId="{FD83A79F-5059-40BE-B72D-02FF5BD187A8}" type="presParOf" srcId="{26C885C4-F7B0-464F-AA2A-852A578B280A}" destId="{E4621858-892E-4325-BCD5-08D6E6D94517}" srcOrd="4" destOrd="0" presId="urn:microsoft.com/office/officeart/2005/8/layout/lProcess2"/>
    <dgm:cxn modelId="{C85C0D5C-BD54-4D7A-801A-AA05D7CA83DA}" type="presParOf" srcId="{E4621858-892E-4325-BCD5-08D6E6D94517}" destId="{51FE5E45-9ED7-425C-BAEF-2B00C3244FFA}" srcOrd="0" destOrd="0" presId="urn:microsoft.com/office/officeart/2005/8/layout/lProcess2"/>
    <dgm:cxn modelId="{1060A85B-06D4-4E81-B769-AA7706D76200}" type="presParOf" srcId="{E4621858-892E-4325-BCD5-08D6E6D94517}" destId="{828044AA-34E4-421A-A6B3-19F69FB794FC}" srcOrd="1" destOrd="0" presId="urn:microsoft.com/office/officeart/2005/8/layout/lProcess2"/>
    <dgm:cxn modelId="{035F6356-028F-46F0-A6F2-D3CBD4B1F7DF}" type="presParOf" srcId="{E4621858-892E-4325-BCD5-08D6E6D94517}" destId="{A791DFA3-F4A1-40FD-BB5F-2906D3BCA645}" srcOrd="2" destOrd="0" presId="urn:microsoft.com/office/officeart/2005/8/layout/lProcess2"/>
    <dgm:cxn modelId="{F848212B-1223-48E1-B85A-389613822FC5}" type="presParOf" srcId="{A791DFA3-F4A1-40FD-BB5F-2906D3BCA645}" destId="{F22059CE-5D25-4021-AAFD-7B20982456F8}" srcOrd="0" destOrd="0" presId="urn:microsoft.com/office/officeart/2005/8/layout/lProcess2"/>
    <dgm:cxn modelId="{2368143E-8DFC-4D80-9C07-65E789A8B442}" type="presParOf" srcId="{F22059CE-5D25-4021-AAFD-7B20982456F8}" destId="{67108B9F-AC3F-4157-B450-FAFFAB45241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1FD91-8C37-483C-B751-3F16B9BD69EE}">
      <dsp:nvSpPr>
        <dsp:cNvPr id="0" name=""/>
        <dsp:cNvSpPr/>
      </dsp:nvSpPr>
      <dsp:spPr>
        <a:xfrm>
          <a:off x="-5023493" y="-767968"/>
          <a:ext cx="5969475" cy="5969475"/>
        </a:xfrm>
        <a:prstGeom prst="blockArc">
          <a:avLst>
            <a:gd name="adj1" fmla="val 18900000"/>
            <a:gd name="adj2" fmla="val 2700000"/>
            <a:gd name="adj3" fmla="val 36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934E6-054B-48ED-894D-6B359023DAB3}">
      <dsp:nvSpPr>
        <dsp:cNvPr id="0" name=""/>
        <dsp:cNvSpPr/>
      </dsp:nvSpPr>
      <dsp:spPr>
        <a:xfrm>
          <a:off x="407616" y="277007"/>
          <a:ext cx="7585187" cy="554369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4003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Включение получателя субсидии в ЕРСМП по состоянию на 1 марта 2020 года</a:t>
          </a:r>
        </a:p>
      </dsp:txBody>
      <dsp:txXfrm>
        <a:off x="407616" y="277007"/>
        <a:ext cx="7585187" cy="554369"/>
      </dsp:txXfrm>
    </dsp:sp>
    <dsp:sp modelId="{F32CFAFD-2C34-474D-9C55-F5038B2D3CF8}">
      <dsp:nvSpPr>
        <dsp:cNvPr id="0" name=""/>
        <dsp:cNvSpPr/>
      </dsp:nvSpPr>
      <dsp:spPr>
        <a:xfrm>
          <a:off x="61135" y="207711"/>
          <a:ext cx="692961" cy="6929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289F2-FBBB-427B-8232-E7BA0E956406}">
      <dsp:nvSpPr>
        <dsp:cNvPr id="0" name=""/>
        <dsp:cNvSpPr/>
      </dsp:nvSpPr>
      <dsp:spPr>
        <a:xfrm>
          <a:off x="973849" y="1780230"/>
          <a:ext cx="7007956" cy="712364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4003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Получатель субсидии - организация не находится в процессе ликвидации, не введена процедура банкротства</a:t>
          </a:r>
        </a:p>
      </dsp:txBody>
      <dsp:txXfrm>
        <a:off x="973849" y="1780230"/>
        <a:ext cx="7007956" cy="712364"/>
      </dsp:txXfrm>
    </dsp:sp>
    <dsp:sp modelId="{B2A1F6F9-40C9-4949-8C7E-F05FAE8740AB}">
      <dsp:nvSpPr>
        <dsp:cNvPr id="0" name=""/>
        <dsp:cNvSpPr/>
      </dsp:nvSpPr>
      <dsp:spPr>
        <a:xfrm>
          <a:off x="547640" y="1773421"/>
          <a:ext cx="692961" cy="69296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99FF07E0-DB41-4853-9238-7CE8C93282B3}">
      <dsp:nvSpPr>
        <dsp:cNvPr id="0" name=""/>
        <dsp:cNvSpPr/>
      </dsp:nvSpPr>
      <dsp:spPr>
        <a:xfrm>
          <a:off x="913711" y="1013382"/>
          <a:ext cx="7066019" cy="554369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4003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Включение </a:t>
          </a:r>
          <a:r>
            <a:rPr lang="ru-RU" sz="1500" b="1" kern="120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 перечень пострадавших </a:t>
          </a:r>
          <a:r>
            <a:rPr lang="ru-RU" sz="15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отраслей</a:t>
          </a:r>
        </a:p>
      </dsp:txBody>
      <dsp:txXfrm>
        <a:off x="913711" y="1013382"/>
        <a:ext cx="7066019" cy="554369"/>
      </dsp:txXfrm>
    </dsp:sp>
    <dsp:sp modelId="{9D74AA06-5FAA-42AB-A666-BF7698D840EF}">
      <dsp:nvSpPr>
        <dsp:cNvPr id="0" name=""/>
        <dsp:cNvSpPr/>
      </dsp:nvSpPr>
      <dsp:spPr>
        <a:xfrm>
          <a:off x="496724" y="950048"/>
          <a:ext cx="692961" cy="69296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B235438-776A-4240-A440-2BEE885BFDA5}">
      <dsp:nvSpPr>
        <dsp:cNvPr id="0" name=""/>
        <dsp:cNvSpPr/>
      </dsp:nvSpPr>
      <dsp:spPr>
        <a:xfrm>
          <a:off x="782506" y="2676773"/>
          <a:ext cx="7232219" cy="763777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4003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У получателя субсидии по состоянию на 1 марта 2020 года отсутствует недоимка по налогам и страховым взносам, в совокупности превышающая 3000 рублей</a:t>
          </a:r>
          <a:endParaRPr lang="ru-RU" sz="15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782506" y="2676773"/>
        <a:ext cx="7232219" cy="763777"/>
      </dsp:txXfrm>
    </dsp:sp>
    <dsp:sp modelId="{688768FA-2CDD-4092-AEE6-4D81C0AD4012}">
      <dsp:nvSpPr>
        <dsp:cNvPr id="0" name=""/>
        <dsp:cNvSpPr/>
      </dsp:nvSpPr>
      <dsp:spPr>
        <a:xfrm>
          <a:off x="329489" y="2660123"/>
          <a:ext cx="737242" cy="74483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64BD05D3-7BDC-40BE-9A3B-2CF848A1F521}">
      <dsp:nvSpPr>
        <dsp:cNvPr id="0" name=""/>
        <dsp:cNvSpPr/>
      </dsp:nvSpPr>
      <dsp:spPr>
        <a:xfrm>
          <a:off x="396617" y="3656688"/>
          <a:ext cx="7585187" cy="681043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4003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96617" y="3656688"/>
        <a:ext cx="7585187" cy="681043"/>
      </dsp:txXfrm>
    </dsp:sp>
    <dsp:sp modelId="{B5BA09D9-5DE2-46DE-AF61-60FCD9778F11}">
      <dsp:nvSpPr>
        <dsp:cNvPr id="0" name=""/>
        <dsp:cNvSpPr/>
      </dsp:nvSpPr>
      <dsp:spPr>
        <a:xfrm>
          <a:off x="0" y="3602389"/>
          <a:ext cx="696676" cy="71350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5E6A4-AEE3-4D50-B39D-11619FE8FBB1}">
      <dsp:nvSpPr>
        <dsp:cNvPr id="0" name=""/>
        <dsp:cNvSpPr/>
      </dsp:nvSpPr>
      <dsp:spPr>
        <a:xfrm>
          <a:off x="984" y="0"/>
          <a:ext cx="2559777" cy="52290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Tahoma" pitchFamily="34" charset="0"/>
              <a:cs typeface="Tahoma" pitchFamily="34" charset="0"/>
            </a:rPr>
            <a:t>Индивидуальный предприниматель с работниками</a:t>
          </a:r>
          <a:endParaRPr lang="ru-RU" sz="1800" b="1" kern="1200" dirty="0">
            <a:solidFill>
              <a:schemeClr val="accent2">
                <a:lumMod val="75000"/>
              </a:schemeClr>
            </a:solidFill>
            <a:latin typeface="Arial Narrow" pitchFamily="34" charset="0"/>
            <a:ea typeface="Tahoma" pitchFamily="34" charset="0"/>
            <a:cs typeface="Tahoma" pitchFamily="34" charset="0"/>
          </a:endParaRPr>
        </a:p>
      </dsp:txBody>
      <dsp:txXfrm>
        <a:off x="984" y="0"/>
        <a:ext cx="2559777" cy="1568700"/>
      </dsp:txXfrm>
    </dsp:sp>
    <dsp:sp modelId="{A1CEAF85-3C8E-436C-A246-5BCD15BB961C}">
      <dsp:nvSpPr>
        <dsp:cNvPr id="0" name=""/>
        <dsp:cNvSpPr/>
      </dsp:nvSpPr>
      <dsp:spPr>
        <a:xfrm>
          <a:off x="256962" y="1568700"/>
          <a:ext cx="2047821" cy="3398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Arial Narrow" pitchFamily="34" charset="0"/>
              <a:ea typeface="Tahoma" pitchFamily="34" charset="0"/>
              <a:cs typeface="Tahoma" pitchFamily="34" charset="0"/>
            </a:rPr>
            <a:t>12130 рублей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Arial Narrow" pitchFamily="34" charset="0"/>
              <a:ea typeface="Tahoma" pitchFamily="34" charset="0"/>
              <a:cs typeface="Tahoma" pitchFamily="34" charset="0"/>
            </a:rPr>
            <a:t>Х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Arial Narrow" pitchFamily="34" charset="0"/>
              <a:ea typeface="Tahoma" pitchFamily="34" charset="0"/>
              <a:cs typeface="Tahoma" pitchFamily="34" charset="0"/>
            </a:rPr>
            <a:t>количество работников в марте 2020 года, увеличенное на единицу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>
            <a:solidFill>
              <a:schemeClr val="bg1"/>
            </a:solidFill>
            <a:latin typeface="Arial Narrow" pitchFamily="34" charset="0"/>
            <a:ea typeface="Tahoma" pitchFamily="34" charset="0"/>
            <a:cs typeface="Tahoma" pitchFamily="34" charset="0"/>
          </a:endParaRPr>
        </a:p>
      </dsp:txBody>
      <dsp:txXfrm>
        <a:off x="316941" y="1628679"/>
        <a:ext cx="1927863" cy="3278893"/>
      </dsp:txXfrm>
    </dsp:sp>
    <dsp:sp modelId="{19D621B6-A4EF-4321-BE4A-3B7BF41C062C}">
      <dsp:nvSpPr>
        <dsp:cNvPr id="0" name=""/>
        <dsp:cNvSpPr/>
      </dsp:nvSpPr>
      <dsp:spPr>
        <a:xfrm>
          <a:off x="2752745" y="0"/>
          <a:ext cx="2559777" cy="52290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Tahoma" pitchFamily="34" charset="0"/>
              <a:cs typeface="Tahoma" pitchFamily="34" charset="0"/>
            </a:rPr>
            <a:t>Индивидуальный предприниматель без работников</a:t>
          </a:r>
          <a:endParaRPr lang="ru-RU" sz="1800" b="1" kern="1200" dirty="0">
            <a:solidFill>
              <a:schemeClr val="accent2">
                <a:lumMod val="75000"/>
              </a:schemeClr>
            </a:solidFill>
            <a:latin typeface="Arial Narrow" pitchFamily="34" charset="0"/>
            <a:ea typeface="Tahoma" pitchFamily="34" charset="0"/>
            <a:cs typeface="Tahoma" pitchFamily="34" charset="0"/>
          </a:endParaRPr>
        </a:p>
      </dsp:txBody>
      <dsp:txXfrm>
        <a:off x="2752745" y="0"/>
        <a:ext cx="2559777" cy="1568700"/>
      </dsp:txXfrm>
    </dsp:sp>
    <dsp:sp modelId="{0811D3D6-4D17-47FA-840A-A7D928C528D9}">
      <dsp:nvSpPr>
        <dsp:cNvPr id="0" name=""/>
        <dsp:cNvSpPr/>
      </dsp:nvSpPr>
      <dsp:spPr>
        <a:xfrm>
          <a:off x="3008723" y="1568700"/>
          <a:ext cx="2047821" cy="3398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Arial Narrow" pitchFamily="34" charset="0"/>
              <a:ea typeface="Tahoma" pitchFamily="34" charset="0"/>
              <a:cs typeface="Tahoma" pitchFamily="34" charset="0"/>
            </a:rPr>
            <a:t>12130 рублей </a:t>
          </a:r>
        </a:p>
      </dsp:txBody>
      <dsp:txXfrm>
        <a:off x="3068702" y="1628679"/>
        <a:ext cx="1927863" cy="3278893"/>
      </dsp:txXfrm>
    </dsp:sp>
    <dsp:sp modelId="{51FE5E45-9ED7-425C-BAEF-2B00C3244FFA}">
      <dsp:nvSpPr>
        <dsp:cNvPr id="0" name=""/>
        <dsp:cNvSpPr/>
      </dsp:nvSpPr>
      <dsp:spPr>
        <a:xfrm>
          <a:off x="5504506" y="0"/>
          <a:ext cx="2559777" cy="52290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Tahoma" pitchFamily="34" charset="0"/>
              <a:cs typeface="Tahoma" pitchFamily="34" charset="0"/>
            </a:rPr>
            <a:t>Юридическое лицо</a:t>
          </a:r>
          <a:endParaRPr lang="ru-RU" sz="1800" b="1" kern="1200" dirty="0">
            <a:solidFill>
              <a:schemeClr val="accent2">
                <a:lumMod val="75000"/>
              </a:schemeClr>
            </a:solidFill>
            <a:latin typeface="Arial Narrow" pitchFamily="34" charset="0"/>
            <a:ea typeface="Tahoma" pitchFamily="34" charset="0"/>
            <a:cs typeface="Tahoma" pitchFamily="34" charset="0"/>
          </a:endParaRPr>
        </a:p>
      </dsp:txBody>
      <dsp:txXfrm>
        <a:off x="5504506" y="0"/>
        <a:ext cx="2559777" cy="1568700"/>
      </dsp:txXfrm>
    </dsp:sp>
    <dsp:sp modelId="{67108B9F-AC3F-4157-B450-FAFFAB45241F}">
      <dsp:nvSpPr>
        <dsp:cNvPr id="0" name=""/>
        <dsp:cNvSpPr/>
      </dsp:nvSpPr>
      <dsp:spPr>
        <a:xfrm>
          <a:off x="5760483" y="1568700"/>
          <a:ext cx="2047821" cy="3398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Arial Narrow" pitchFamily="34" charset="0"/>
              <a:ea typeface="Tahoma" pitchFamily="34" charset="0"/>
              <a:cs typeface="Tahoma" pitchFamily="34" charset="0"/>
            </a:rPr>
            <a:t>12130 рублей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Arial Narrow" pitchFamily="34" charset="0"/>
              <a:ea typeface="Tahoma" pitchFamily="34" charset="0"/>
              <a:cs typeface="Tahoma" pitchFamily="34" charset="0"/>
            </a:rPr>
            <a:t>Х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Arial Narrow" pitchFamily="34" charset="0"/>
              <a:ea typeface="Tahoma" pitchFamily="34" charset="0"/>
              <a:cs typeface="Tahoma" pitchFamily="34" charset="0"/>
            </a:rPr>
            <a:t>количество работников в марте 2020 года</a:t>
          </a:r>
          <a:endParaRPr lang="ru-RU" sz="1800" b="1" kern="1200" dirty="0">
            <a:solidFill>
              <a:schemeClr val="accent2">
                <a:lumMod val="75000"/>
              </a:schemeClr>
            </a:solidFill>
            <a:latin typeface="Arial Narrow" pitchFamily="34" charset="0"/>
            <a:ea typeface="Tahoma" pitchFamily="34" charset="0"/>
            <a:cs typeface="Tahoma" pitchFamily="34" charset="0"/>
          </a:endParaRPr>
        </a:p>
      </dsp:txBody>
      <dsp:txXfrm>
        <a:off x="5820462" y="1628679"/>
        <a:ext cx="1927863" cy="3278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2652C-2DAA-4A02-B377-35A159B113BB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6BBA4-32D3-441D-AB8A-EF554CB00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82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6BBA4-32D3-441D-AB8A-EF554CB0099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93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_work\ФНС России Фирм_Стиль\полиграфия-дизайн\Презентация_PP_16-9\present_back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17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:\_work\ФНС России Фирм_Стиль\полиграфия-дизайн\Презентация_PP_16-9\present-back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8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726652"/>
            <a:ext cx="7772400" cy="1470025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8795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04137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102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3"/>
            <a:ext cx="3008313" cy="116204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28789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33B65-EF47-4B37-A963-95CB4B7187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93927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1B7C-F635-404B-BC52-AE943B1C6E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27051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3" y="303212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2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EBE09-317B-478B-B01D-B7227BA0D7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24819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139" y="5126567"/>
            <a:ext cx="923925" cy="376767"/>
          </a:xfrm>
          <a:prstGeom prst="rect">
            <a:avLst/>
          </a:prstGeom>
          <a:noFill/>
          <a:ln>
            <a:noFill/>
          </a:ln>
          <a:extLst/>
        </p:spPr>
        <p:txBody>
          <a:bodyPr lIns="71561" tIns="35780" rIns="71561" bIns="35780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02"/>
            <a:ext cx="7632700" cy="4275665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745067"/>
            <a:ext cx="7548638" cy="1261535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ADA30-55B3-401E-AD1A-0388A54ACF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46633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A503E-3A9A-440F-82F9-5AA3582951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9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:\_work\ФНС России Фирм_Стиль\ФНС_логотип_и_шрифты\ФНС_логотип\Герб_вектор_400px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123951"/>
            <a:ext cx="1511300" cy="207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69" y="1247808"/>
            <a:ext cx="6102883" cy="477348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47947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139" y="5126567"/>
            <a:ext cx="923925" cy="376767"/>
          </a:xfrm>
          <a:prstGeom prst="rect">
            <a:avLst/>
          </a:prstGeom>
          <a:noFill/>
          <a:ln>
            <a:noFill/>
          </a:ln>
          <a:extLst/>
        </p:spPr>
        <p:txBody>
          <a:bodyPr lIns="71561" tIns="35780" rIns="71561" bIns="35780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03"/>
            <a:ext cx="7632700" cy="4275665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90" y="745068"/>
            <a:ext cx="7632699" cy="1261533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7BB46-5409-407E-8432-2866508A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6809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9144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02"/>
            <a:ext cx="7632700" cy="4275665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90" y="745068"/>
            <a:ext cx="7632699" cy="1261533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1280-2B11-44E2-A3E9-DBE3349AD0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74159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9144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02"/>
            <a:ext cx="7632700" cy="4275665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90" y="745068"/>
            <a:ext cx="7632699" cy="1261533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0077B-7FA0-40AD-8201-09C542E6F8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47429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970916"/>
            <a:ext cx="5736842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470729"/>
            <a:ext cx="5736842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921549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745067"/>
            <a:ext cx="8075612" cy="126153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2006601"/>
            <a:ext cx="3647576" cy="42756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006601"/>
            <a:ext cx="3671888" cy="42756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05326-454B-4BD2-8E5D-92852CB200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42985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6"/>
            <a:ext cx="4041775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73755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6" y="1037861"/>
            <a:ext cx="756280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C3505-D2E8-40B7-A171-20898F2A42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63595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9144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745068"/>
            <a:ext cx="7632700" cy="123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989667"/>
            <a:ext cx="76327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2639" y="5865284"/>
            <a:ext cx="504825" cy="683683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D9FAED-7279-4EC1-B23B-F737F2C4B2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71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wipe/>
  </p:transition>
  <p:hf hdr="0" ftr="0" dt="0"/>
  <p:txStyles>
    <p:titleStyle>
      <a:lvl1pPr algn="l" defTabSz="815975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indent="173038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5975" rtl="0" eaLnBrk="0" fontAlgn="base" hangingPunct="0">
        <a:lnSpc>
          <a:spcPts val="1900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indent="706438" algn="l" defTabSz="815975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7"/>
          <p:cNvSpPr txBox="1">
            <a:spLocks noChangeArrowheads="1"/>
          </p:cNvSpPr>
          <p:nvPr/>
        </p:nvSpPr>
        <p:spPr bwMode="auto">
          <a:xfrm>
            <a:off x="958205" y="5805264"/>
            <a:ext cx="7200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5AA9"/>
                </a:solidFill>
                <a:latin typeface="Times New Roman" pitchFamily="18" charset="0"/>
                <a:cs typeface="Times New Roman" pitchFamily="18" charset="0"/>
              </a:rPr>
              <a:t>28 мая 2020года</a:t>
            </a:r>
          </a:p>
        </p:txBody>
      </p:sp>
      <p:sp>
        <p:nvSpPr>
          <p:cNvPr id="19459" name="TextBox 9"/>
          <p:cNvSpPr txBox="1">
            <a:spLocks noChangeArrowheads="1"/>
          </p:cNvSpPr>
          <p:nvPr/>
        </p:nvSpPr>
        <p:spPr bwMode="auto">
          <a:xfrm>
            <a:off x="958205" y="2996952"/>
            <a:ext cx="72009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159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005AA9"/>
                </a:solidFill>
                <a:latin typeface="Arial Narrow" pitchFamily="34" charset="0"/>
                <a:cs typeface="Times New Roman" pitchFamily="18" charset="0"/>
              </a:rPr>
              <a:t>«Предоставление в 2020 году субсидий субъектам малого и среднего предпринимательства</a:t>
            </a:r>
            <a:r>
              <a:rPr lang="ru-RU" altLang="ru-RU" sz="4000" b="1" dirty="0" smtClean="0">
                <a:solidFill>
                  <a:srgbClr val="005AA9"/>
                </a:solidFill>
                <a:latin typeface="Arial Narrow" pitchFamily="34" charset="0"/>
                <a:cs typeface="Times New Roman" pitchFamily="18" charset="0"/>
              </a:rPr>
              <a:t>»</a:t>
            </a:r>
            <a:endParaRPr lang="ru-RU" altLang="ru-RU" sz="4000" b="1" dirty="0">
              <a:solidFill>
                <a:srgbClr val="005AA9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1498315" y="2031597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8A8C8E"/>
                </a:solidFill>
                <a:latin typeface="Arial Narrow" pitchFamily="34" charset="0"/>
                <a:cs typeface="Times New Roman" pitchFamily="18" charset="0"/>
              </a:rPr>
              <a:t>УПРАВЛЕНИЕ ФЕДЕРАЛЬНОЙ НАЛОГОВОЙ СЛУЖБЫ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rgbClr val="8A8C8E"/>
                </a:solidFill>
                <a:latin typeface="Arial Narrow" pitchFamily="34" charset="0"/>
                <a:cs typeface="Times New Roman" pitchFamily="18" charset="0"/>
              </a:rPr>
              <a:t>ПО </a:t>
            </a:r>
            <a:r>
              <a:rPr lang="ru-RU" sz="1600" b="1" smtClean="0">
                <a:solidFill>
                  <a:srgbClr val="8A8C8E"/>
                </a:solidFill>
                <a:latin typeface="Arial Narrow" pitchFamily="34" charset="0"/>
                <a:cs typeface="Times New Roman" pitchFamily="18" charset="0"/>
              </a:rPr>
              <a:t>ЗАБАЙКАЛЬСКОМУ </a:t>
            </a:r>
            <a:r>
              <a:rPr lang="ru-RU" sz="1600" b="1" dirty="0" smtClean="0">
                <a:solidFill>
                  <a:srgbClr val="8A8C8E"/>
                </a:solidFill>
                <a:latin typeface="Arial Narrow" pitchFamily="34" charset="0"/>
                <a:cs typeface="Times New Roman" pitchFamily="18" charset="0"/>
              </a:rPr>
              <a:t>КРАЮ</a:t>
            </a:r>
            <a:endParaRPr lang="ru-RU" sz="1600" b="1" dirty="0">
              <a:solidFill>
                <a:srgbClr val="8A8C8E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6" name="Picture 3" descr="D:\_work\ФНС России Фирм_Стиль\ФНС_логотип_и_шрифты\ФНС_логотип\FNS_Gerb_CMYK_px10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125" y="692696"/>
            <a:ext cx="118575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730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gray">
          <a:xfrm>
            <a:off x="17254" y="2091806"/>
            <a:ext cx="9155430" cy="5128318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843911" y="1172565"/>
            <a:ext cx="7574659" cy="628254"/>
            <a:chOff x="653257" y="3316287"/>
            <a:chExt cx="7495903" cy="2286000"/>
          </a:xfrm>
          <a:noFill/>
        </p:grpSpPr>
        <p:sp>
          <p:nvSpPr>
            <p:cNvPr id="498691" name="AutoShape 3"/>
            <p:cNvSpPr>
              <a:spLocks noChangeArrowheads="1"/>
            </p:cNvSpPr>
            <p:nvPr/>
          </p:nvSpPr>
          <p:spPr bwMode="gray">
            <a:xfrm>
              <a:off x="653257" y="3316287"/>
              <a:ext cx="3582718" cy="2286000"/>
            </a:xfrm>
            <a:prstGeom prst="roundRect">
              <a:avLst>
                <a:gd name="adj" fmla="val 10347"/>
              </a:avLst>
            </a:prstGeom>
            <a:grpFill/>
            <a:ln>
              <a:solidFill>
                <a:schemeClr val="accent1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98703" name="Group 15"/>
            <p:cNvGrpSpPr>
              <a:grpSpLocks/>
            </p:cNvGrpSpPr>
            <p:nvPr/>
          </p:nvGrpSpPr>
          <p:grpSpPr bwMode="auto">
            <a:xfrm>
              <a:off x="4348684" y="3316287"/>
              <a:ext cx="3800476" cy="2286000"/>
              <a:chOff x="2754" y="1872"/>
              <a:chExt cx="2394" cy="1440"/>
            </a:xfrm>
            <a:grpFill/>
          </p:grpSpPr>
          <p:sp>
            <p:nvSpPr>
              <p:cNvPr id="498698" name="AutoShape 10"/>
              <p:cNvSpPr>
                <a:spLocks noChangeArrowheads="1"/>
              </p:cNvSpPr>
              <p:nvPr/>
            </p:nvSpPr>
            <p:spPr bwMode="gray">
              <a:xfrm>
                <a:off x="2754" y="1872"/>
                <a:ext cx="2294" cy="1440"/>
              </a:xfrm>
              <a:prstGeom prst="roundRect">
                <a:avLst>
                  <a:gd name="adj" fmla="val 10347"/>
                </a:avLst>
              </a:prstGeom>
              <a:grpFill/>
              <a:ln>
                <a:solidFill>
                  <a:schemeClr val="accent1">
                    <a:lumMod val="75000"/>
                  </a:schemeClr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8699" name="Text Box 11"/>
              <p:cNvSpPr txBox="1">
                <a:spLocks noChangeArrowheads="1"/>
              </p:cNvSpPr>
              <p:nvPr/>
            </p:nvSpPr>
            <p:spPr bwMode="gray">
              <a:xfrm>
                <a:off x="2769" y="2172"/>
                <a:ext cx="2379" cy="923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/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 Narrow" pitchFamily="34" charset="0"/>
                    <a:ea typeface="Tahoma" pitchFamily="34" charset="0"/>
                    <a:cs typeface="Tahoma" pitchFamily="34" charset="0"/>
                  </a:rPr>
                  <a:t>Индивидуальным предпринимателям</a:t>
                </a:r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98696" name="Text Box 8"/>
          <p:cNvSpPr txBox="1">
            <a:spLocks noChangeArrowheads="1"/>
          </p:cNvSpPr>
          <p:nvPr/>
        </p:nvSpPr>
        <p:spPr bwMode="gray">
          <a:xfrm>
            <a:off x="1187623" y="1320131"/>
            <a:ext cx="31713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Российским организациям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262703" y="541296"/>
            <a:ext cx="864096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>
            <a:lvl1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5pPr>
            <a:lvl6pPr marL="4572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6pPr>
            <a:lvl7pPr marL="9144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Постановлением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Правительства РФ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от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24.04.2020 №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576 установлена выплата субсидий 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(в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ред.Постановления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Правительства РФ от 12.05.2020 N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658)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1558" y="1828855"/>
            <a:ext cx="8095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Условия для включения в реестр 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целях предоставления субсидии</a:t>
            </a: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5227" y="5915265"/>
            <a:ext cx="504825" cy="568134"/>
          </a:xfrm>
        </p:spPr>
        <p:txBody>
          <a:bodyPr/>
          <a:lstStyle/>
          <a:p>
            <a:fld id="{D55A503E-3A9A-440F-82F9-5AA35829517B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77697381"/>
              </p:ext>
            </p:extLst>
          </p:nvPr>
        </p:nvGraphicFramePr>
        <p:xfrm>
          <a:off x="179512" y="2091806"/>
          <a:ext cx="8064896" cy="443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11556" y="5735280"/>
            <a:ext cx="7416824" cy="718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r>
              <a:rPr lang="ru-RU" sz="15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работников получателя субсидии в месяце, за который выплачивается субсидия, составляет не менее 90</a:t>
            </a:r>
            <a:r>
              <a:rPr lang="en-US" sz="15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%</a:t>
            </a:r>
            <a:r>
              <a:rPr lang="ru-RU" sz="15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количества работников в марте 2020 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5819" y="2204864"/>
            <a:ext cx="785737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</a:p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1558" y="2974305"/>
            <a:ext cx="785737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40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5576" y="3886523"/>
            <a:ext cx="71171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ru-RU" sz="40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2165" y="4725144"/>
            <a:ext cx="711719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ru-RU" sz="40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9463" y="5657048"/>
            <a:ext cx="711719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ru-RU" sz="40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42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503E-3A9A-440F-82F9-5AA35829517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93" y="2751976"/>
            <a:ext cx="3620145" cy="3620145"/>
          </a:xfrm>
          <a:prstGeom prst="rect">
            <a:avLst/>
          </a:prstGeom>
        </p:spPr>
      </p:pic>
      <p:sp>
        <p:nvSpPr>
          <p:cNvPr id="7" name="Объект 3"/>
          <p:cNvSpPr txBox="1">
            <a:spLocks/>
          </p:cNvSpPr>
          <p:nvPr/>
        </p:nvSpPr>
        <p:spPr bwMode="auto">
          <a:xfrm>
            <a:off x="419596" y="1906593"/>
            <a:ext cx="8534225" cy="118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  <a:noAutofit/>
          </a:bodyPr>
          <a:lstStyle>
            <a:lvl1pPr marL="284505" indent="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 b="1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282020" indent="2485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491981" indent="-20375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20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282020" algn="just" defTabSz="815975" rtl="0" eaLnBrk="0" fontAlgn="base" hangingPunct="0">
              <a:lnSpc>
                <a:spcPts val="19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6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122363" indent="706438" algn="l" defTabSz="815975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244813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61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09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256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Постановление Правительства РФ 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от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03.04.2020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№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434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(в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ред. Постановлений Правительства РФ от 10.04.2020 N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479,</a:t>
            </a:r>
          </a:p>
          <a:p>
            <a:pPr algn="ctr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от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18.04.2020 N 540, от 12.05.2020 N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657)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800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60596" y="260648"/>
            <a:ext cx="8803892" cy="144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>
            <a:lvl1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5pPr>
            <a:lvl6pPr marL="4572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6pPr>
            <a:lvl7pPr marL="9144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Перечень отраслей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Российской экономики, в наибольшей степени пострадавших в условиях ухудшения ситуации в результате распространения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короновирусной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инфекции определен Правительством Российской Федерации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E:\iconmonstr-school-2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ECECE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276" y="5105896"/>
            <a:ext cx="638944" cy="63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iconmonstr-medical-8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423" y="3317972"/>
            <a:ext cx="638943" cy="6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iconmonstr-cut-7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55" y="3398775"/>
            <a:ext cx="587065" cy="58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iconmonstr-construction-7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767" y="3770814"/>
            <a:ext cx="638944" cy="63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:\iconmonstr-customer-11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769" y="4620840"/>
            <a:ext cx="536352" cy="53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iconmonstr-bus-5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279" y="3885591"/>
            <a:ext cx="522362" cy="52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:\iconmonstr-product-7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220" y="4621517"/>
            <a:ext cx="580653" cy="5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E:\iconmonstr-building-32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57" y="5157192"/>
            <a:ext cx="536352" cy="53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39552" y="3573016"/>
            <a:ext cx="4680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Wingdings" pitchFamily="2" charset="2"/>
              <a:buChar char="Ø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Авиаперевозки, аэропортовая деятельность, автоперевозки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Культура, организация досуга и развлечений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Физкультурно-оздоровительная деятельность и спорт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Деятельность туристических агентств и прочих организаций, предоставляющих услуги в сфере туризма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Гостиничный бизнес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Общественное питание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Деятельность организаций дополнительного образования, негосударственных образовательных учреждений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Деятельность по организации конференций и выставок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Деятельность по предоставлению бытовых услуг населению (ремонт, стирка, химчистка, услуги парикмахерских и салонов красоты)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Деятельность в области здравоохранения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Розничная торговля непродовольственными товарами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03648" y="3288619"/>
            <a:ext cx="2533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4505" defTabSz="815975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Сферы деятельности</a:t>
            </a:r>
            <a:endParaRPr lang="ru-RU" b="1" dirty="0">
              <a:solidFill>
                <a:srgbClr val="FF00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53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008112"/>
          </a:xfrm>
        </p:spPr>
        <p:txBody>
          <a:bodyPr/>
          <a:lstStyle/>
          <a:p>
            <a:pPr algn="ctr"/>
            <a:r>
              <a:rPr lang="ru-RU" sz="20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Онлайн-сервис «Ваш бизнес пострадал? Получите субсидию от государства!»</a:t>
            </a:r>
            <a:br>
              <a:rPr lang="ru-RU" sz="20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www.nalog.ru</a:t>
            </a:r>
            <a:endParaRPr lang="ru-RU" sz="2000" dirty="0"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517232"/>
            <a:ext cx="7992888" cy="1008112"/>
          </a:xfrm>
        </p:spPr>
        <p:txBody>
          <a:bodyPr/>
          <a:lstStyle/>
          <a:p>
            <a:pPr marL="0" indent="0" algn="ctr">
              <a:spcBef>
                <a:spcPts val="0"/>
              </a:spcBef>
            </a:pPr>
            <a:r>
              <a:rPr lang="ru-RU" sz="1800" dirty="0" smtClean="0">
                <a:solidFill>
                  <a:srgbClr val="C0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Сервис на сайте </a:t>
            </a:r>
            <a:r>
              <a:rPr lang="ru-RU" sz="1800" dirty="0">
                <a:solidFill>
                  <a:srgbClr val="C0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Федеральной налоговой службы </a:t>
            </a:r>
            <a:r>
              <a:rPr lang="ru-RU" sz="1800" dirty="0" smtClean="0">
                <a:solidFill>
                  <a:srgbClr val="C0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позволит избежать ошибок при формировании заявления, проверить налогоплательщика на соответствие критериям и проследить ход рассмотрения заявления</a:t>
            </a:r>
            <a:endParaRPr lang="ru-RU" sz="1800" dirty="0">
              <a:solidFill>
                <a:srgbClr val="C000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503E-3A9A-440F-82F9-5AA35829517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19375" t="11801" r="20978" b="3821"/>
          <a:stretch/>
        </p:blipFill>
        <p:spPr>
          <a:xfrm>
            <a:off x="1772444" y="1052736"/>
            <a:ext cx="561662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6728" y="812230"/>
            <a:ext cx="3384376" cy="1136476"/>
          </a:xfrm>
        </p:spPr>
        <p:txBody>
          <a:bodyPr/>
          <a:lstStyle/>
          <a:p>
            <a:pPr marL="0" indent="0"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Форма заявления установлена Постановлением Правительства РФ от 24.04.2020 № 576</a:t>
            </a:r>
          </a:p>
          <a:p>
            <a:pPr marL="0" indent="0"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Способы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направления: </a:t>
            </a:r>
          </a:p>
          <a:p>
            <a:pPr marL="0" indent="0"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ТКС, ЛК ЮЛ, ЛК ИП (можно без ЭЦП), почта, 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бокс в ИФНС</a:t>
            </a:r>
            <a:endParaRPr lang="ru-RU" sz="1600" i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503E-3A9A-440F-82F9-5AA35829517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1931" y="298748"/>
            <a:ext cx="864096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>
            <a:lvl1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5pPr>
            <a:lvl6pPr marL="4572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6pPr>
            <a:lvl7pPr marL="9144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Порядок направления заявления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"/>
          <a:stretch/>
        </p:blipFill>
        <p:spPr bwMode="auto">
          <a:xfrm>
            <a:off x="467544" y="836713"/>
            <a:ext cx="3384376" cy="400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3"/>
          <p:cNvSpPr txBox="1">
            <a:spLocks/>
          </p:cNvSpPr>
          <p:nvPr/>
        </p:nvSpPr>
        <p:spPr bwMode="auto">
          <a:xfrm>
            <a:off x="7962" y="812230"/>
            <a:ext cx="201622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  <a:noAutofit/>
          </a:bodyPr>
          <a:lstStyle>
            <a:lvl1pPr marL="284505" indent="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 b="1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282020" indent="2485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491981" indent="-20375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20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282020" algn="just" defTabSz="815975" rtl="0" eaLnBrk="0" fontAlgn="base" hangingPunct="0">
              <a:lnSpc>
                <a:spcPts val="19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6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122363" indent="706438" algn="l" defTabSz="815975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244813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61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09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256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0" i="1" dirty="0" smtClean="0">
                <a:solidFill>
                  <a:srgbClr val="C0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ЗАЯВИТЕЛЬНЫЙ ПОРЯДОК</a:t>
            </a:r>
            <a:endParaRPr lang="ru-RU" sz="1200" b="0" i="1" dirty="0">
              <a:solidFill>
                <a:srgbClr val="C000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449527" y="4838701"/>
            <a:ext cx="4194691" cy="196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>
            <a:lvl1pPr marL="284163" indent="-284163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40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284163" indent="173038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557213" indent="-20320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1600200" indent="-1319213" algn="just" defTabSz="815975" rtl="0" eaLnBrk="0" fontAlgn="base" hangingPunct="0">
              <a:lnSpc>
                <a:spcPts val="19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6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122363" indent="706438" algn="l" defTabSz="815975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244813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61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09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256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</a:pPr>
            <a:r>
              <a:rPr lang="ru-RU" sz="1600" dirty="0" smtClean="0">
                <a:solidFill>
                  <a:srgbClr val="C0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Налоговый орган осуществляет проверку, в частности, информации о счете организации (индивидуального предпринимателя), указанном в заявлении, сведениям, представленным в налоговые органы банками согласно статье 86 Налогового кодекса Российской Федерации.</a:t>
            </a:r>
          </a:p>
          <a:p>
            <a:endParaRPr lang="ru-RU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4716016" y="5301208"/>
            <a:ext cx="351508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>
            <a:lvl1pPr marL="284163" indent="-284163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40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284163" indent="173038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557213" indent="-20320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1600200" indent="-1319213" algn="just" defTabSz="815975" rtl="0" eaLnBrk="0" fontAlgn="base" hangingPunct="0">
              <a:lnSpc>
                <a:spcPts val="19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6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122363" indent="706438" algn="l" defTabSz="815975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244813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61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09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256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</a:pPr>
            <a:r>
              <a:rPr lang="ru-RU" sz="1600" dirty="0" smtClean="0">
                <a:solidFill>
                  <a:srgbClr val="C0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Индивидуальные предприниматели могут указать в заявлении не </a:t>
            </a:r>
            <a:r>
              <a:rPr lang="ru-RU" sz="1600" dirty="0">
                <a:solidFill>
                  <a:srgbClr val="C0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только их счета как индивидуальных предпринимателей, но и </a:t>
            </a:r>
            <a:r>
              <a:rPr lang="ru-RU" sz="1600" dirty="0" smtClean="0">
                <a:solidFill>
                  <a:srgbClr val="C0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личный счет физического лица</a:t>
            </a:r>
            <a:endParaRPr lang="ru-RU" sz="1600" dirty="0">
              <a:solidFill>
                <a:srgbClr val="C000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591" y="4856436"/>
            <a:ext cx="571129" cy="42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87560" y="2564904"/>
            <a:ext cx="4956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- с 1 мая до 1 июня - для получения субсидии за апрель;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- с 1 июня до 1 июля - для получения субсидии за май.</a:t>
            </a:r>
          </a:p>
        </p:txBody>
      </p:sp>
    </p:spTree>
    <p:extLst>
      <p:ext uri="{BB962C8B-B14F-4D97-AF65-F5344CB8AC3E}">
        <p14:creationId xmlns:p14="http://schemas.microsoft.com/office/powerpoint/2010/main" val="1914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632700" cy="648072"/>
          </a:xfrm>
        </p:spPr>
        <p:txBody>
          <a:bodyPr/>
          <a:lstStyle/>
          <a:p>
            <a:pPr algn="ctr"/>
            <a:r>
              <a:rPr lang="ru-RU" sz="24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Расчет суммы субсидий</a:t>
            </a:r>
            <a:endParaRPr lang="ru-RU" sz="2400" dirty="0"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57235"/>
              </p:ext>
            </p:extLst>
          </p:nvPr>
        </p:nvGraphicFramePr>
        <p:xfrm>
          <a:off x="611188" y="1052736"/>
          <a:ext cx="8065268" cy="5229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503E-3A9A-440F-82F9-5AA35829517B}" type="slidenum">
              <a:rPr lang="en-US" smtClean="0">
                <a:latin typeface="Arial Narrow" pitchFamily="34" charset="0"/>
              </a:rPr>
              <a:pPr/>
              <a:t>6</a:t>
            </a:fld>
            <a:endParaRPr lang="en-US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5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4557" y="1268760"/>
            <a:ext cx="7056784" cy="3240360"/>
          </a:xfrm>
        </p:spPr>
        <p:txBody>
          <a:bodyPr/>
          <a:lstStyle/>
          <a:p>
            <a:pPr marL="0" indent="0" algn="just">
              <a:spcBef>
                <a:spcPts val="0"/>
              </a:spcBef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Количество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работников получателя субсидии определяется Федеральной налоговой службой на основании полученных от Пенсионного фонда Российской Федерации данных из отчетности по форме «Сведения о застрахованных лицах», утвержденной постановлением Правления Пенсионного фонда Российской Федерации от 1 февраля 2016 г. № 83п, представленной получателем субсидии в соответствии с порядком и сроками, которые установлены законодательством Российской Федерации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</a:pP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Ответственность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за достоверность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данной информации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несет получатель субсидии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</a:pP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503E-3A9A-440F-82F9-5AA35829517B}" type="slidenum">
              <a:rPr lang="en-US" smtClean="0">
                <a:solidFill>
                  <a:srgbClr val="C00000"/>
                </a:solidFill>
                <a:latin typeface="Arial Narrow" pitchFamily="34" charset="0"/>
              </a:rPr>
              <a:pPr/>
              <a:t>7</a:t>
            </a:fld>
            <a:endParaRPr lang="en-US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632700" cy="1234017"/>
          </a:xfrm>
        </p:spPr>
        <p:txBody>
          <a:bodyPr/>
          <a:lstStyle/>
          <a:p>
            <a:pPr algn="ctr"/>
            <a:r>
              <a:rPr lang="ru-RU" sz="3000" dirty="0" smtClean="0">
                <a:solidFill>
                  <a:srgbClr val="C0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ВАЖНО!</a:t>
            </a:r>
            <a:endParaRPr lang="ru-RU" sz="3000" dirty="0">
              <a:solidFill>
                <a:srgbClr val="C000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0732" y="4726446"/>
            <a:ext cx="6984776" cy="93610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algn="ctr" defTabSz="1043056">
              <a:spcBef>
                <a:spcPct val="0"/>
              </a:spcBef>
            </a:pPr>
            <a:r>
              <a:rPr lang="ru-RU" sz="4800" b="1" dirty="0">
                <a:solidFill>
                  <a:srgbClr val="C0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Обращаем внимание на заблаговременное и своевременное представление отчетности по </a:t>
            </a:r>
            <a:r>
              <a:rPr lang="ru-RU" sz="4800" b="1" dirty="0" smtClean="0">
                <a:solidFill>
                  <a:srgbClr val="C0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форме СЗВ-М </a:t>
            </a:r>
            <a:r>
              <a:rPr lang="ru-RU" sz="4800" b="1" dirty="0">
                <a:solidFill>
                  <a:srgbClr val="C0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в Пенсионный фонд Российской Федерации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379" y="476672"/>
            <a:ext cx="86684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58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952922" y="2792194"/>
            <a:ext cx="7200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159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5AA9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Благодарим за внимание!</a:t>
            </a:r>
            <a:endParaRPr lang="ru-RU" altLang="ru-RU" sz="2400" b="1" dirty="0">
              <a:solidFill>
                <a:srgbClr val="005AA9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EADA30-55B3-401E-AD1A-0388A54ACFC0}" type="slidenum">
              <a:rPr lang="ru-RU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8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497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2341</TotalTime>
  <Words>534</Words>
  <Application>Microsoft Office PowerPoint</Application>
  <PresentationFormat>Экран (4:3)</PresentationFormat>
  <Paragraphs>72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Present_FNS2012_16-9</vt:lpstr>
      <vt:lpstr>Презентация PowerPoint</vt:lpstr>
      <vt:lpstr>Презентация PowerPoint</vt:lpstr>
      <vt:lpstr>Презентация PowerPoint</vt:lpstr>
      <vt:lpstr>Онлайн-сервис «Ваш бизнес пострадал? Получите субсидию от государства!» www.nalog.ru</vt:lpstr>
      <vt:lpstr>Презентация PowerPoint</vt:lpstr>
      <vt:lpstr>Расчет суммы субсидий</vt:lpstr>
      <vt:lpstr>ВАЖНО!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Воскобойник Виктория Олеговна</dc:creator>
  <cp:lastModifiedBy>VKS</cp:lastModifiedBy>
  <cp:revision>162</cp:revision>
  <cp:lastPrinted>2020-02-05T05:07:28Z</cp:lastPrinted>
  <dcterms:created xsi:type="dcterms:W3CDTF">2020-01-30T07:06:47Z</dcterms:created>
  <dcterms:modified xsi:type="dcterms:W3CDTF">2020-05-28T06:02:58Z</dcterms:modified>
</cp:coreProperties>
</file>