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6" r:id="rId1"/>
  </p:sldMasterIdLst>
  <p:notesMasterIdLst>
    <p:notesMasterId r:id="rId8"/>
  </p:notesMasterIdLst>
  <p:sldIdLst>
    <p:sldId id="277" r:id="rId2"/>
    <p:sldId id="295" r:id="rId3"/>
    <p:sldId id="304" r:id="rId4"/>
    <p:sldId id="306" r:id="rId5"/>
    <p:sldId id="297" r:id="rId6"/>
    <p:sldId id="303" r:id="rId7"/>
  </p:sldIdLst>
  <p:sldSz cx="9144000" cy="6858000" type="screen4x3"/>
  <p:notesSz cx="6797675" cy="9926638"/>
  <p:defaultTextStyle>
    <a:defPPr>
      <a:defRPr lang="ru-RU"/>
    </a:defPPr>
    <a:lvl1pPr marL="0" algn="l" defTabSz="91423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19" algn="l" defTabSz="91423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39" algn="l" defTabSz="91423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358" algn="l" defTabSz="91423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477" algn="l" defTabSz="91423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596" algn="l" defTabSz="91423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716" algn="l" defTabSz="91423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9835" algn="l" defTabSz="91423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6954" algn="l" defTabSz="91423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476B2"/>
    <a:srgbClr val="6666FF"/>
    <a:srgbClr val="0066FF"/>
    <a:srgbClr val="0033CC"/>
    <a:srgbClr val="F4D6AA"/>
    <a:srgbClr val="9BE5FF"/>
    <a:srgbClr val="64EAFC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6076" autoAdjust="0"/>
  </p:normalViewPr>
  <p:slideViewPr>
    <p:cSldViewPr>
      <p:cViewPr varScale="1">
        <p:scale>
          <a:sx n="78" d="100"/>
          <a:sy n="78" d="100"/>
        </p:scale>
        <p:origin x="-172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2"/>
            <a:ext cx="2945660" cy="498056"/>
          </a:xfrm>
          <a:prstGeom prst="rect">
            <a:avLst/>
          </a:prstGeom>
        </p:spPr>
        <p:txBody>
          <a:bodyPr vert="horz" lIns="92303" tIns="46150" rIns="92303" bIns="4615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7" y="12"/>
            <a:ext cx="2945660" cy="498056"/>
          </a:xfrm>
          <a:prstGeom prst="rect">
            <a:avLst/>
          </a:prstGeom>
        </p:spPr>
        <p:txBody>
          <a:bodyPr vert="horz" lIns="92303" tIns="46150" rIns="92303" bIns="46150" rtlCol="0"/>
          <a:lstStyle>
            <a:lvl1pPr algn="r">
              <a:defRPr sz="1200"/>
            </a:lvl1pPr>
          </a:lstStyle>
          <a:p>
            <a:fld id="{C931D343-E24F-442F-9E32-D065A5EBFC4B}" type="datetimeFigureOut">
              <a:rPr lang="ru-RU" smtClean="0"/>
              <a:t>10.12.2019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303" tIns="46150" rIns="92303" bIns="4615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195"/>
            <a:ext cx="5438140" cy="3908614"/>
          </a:xfrm>
          <a:prstGeom prst="rect">
            <a:avLst/>
          </a:prstGeom>
        </p:spPr>
        <p:txBody>
          <a:bodyPr vert="horz" lIns="92303" tIns="46150" rIns="92303" bIns="4615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60" cy="498055"/>
          </a:xfrm>
          <a:prstGeom prst="rect">
            <a:avLst/>
          </a:prstGeom>
        </p:spPr>
        <p:txBody>
          <a:bodyPr vert="horz" lIns="92303" tIns="46150" rIns="92303" bIns="4615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7" y="9428584"/>
            <a:ext cx="2945660" cy="498055"/>
          </a:xfrm>
          <a:prstGeom prst="rect">
            <a:avLst/>
          </a:prstGeom>
        </p:spPr>
        <p:txBody>
          <a:bodyPr vert="horz" lIns="92303" tIns="46150" rIns="92303" bIns="46150" rtlCol="0" anchor="b"/>
          <a:lstStyle>
            <a:lvl1pPr algn="r">
              <a:defRPr sz="1200"/>
            </a:lvl1pPr>
          </a:lstStyle>
          <a:p>
            <a:fld id="{9682C83A-9D3B-497B-A1B9-C50737D7CC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07055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dirty="0" smtClean="0"/>
          </a:p>
        </p:txBody>
      </p:sp>
      <p:sp>
        <p:nvSpPr>
          <p:cNvPr id="2355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1pPr>
            <a:lvl2pPr marL="747977" indent="-287685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2pPr>
            <a:lvl3pPr marL="1150736" indent="-230147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3pPr>
            <a:lvl4pPr marL="1611033" indent="-230147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4pPr>
            <a:lvl5pPr marL="2071325" indent="-230147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5pPr>
            <a:lvl6pPr marL="2531619" indent="-230147" defTabSz="104845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6pPr>
            <a:lvl7pPr marL="2991914" indent="-230147" defTabSz="104845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7pPr>
            <a:lvl8pPr marL="3452209" indent="-230147" defTabSz="104845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8pPr>
            <a:lvl9pPr marL="3912505" indent="-230147" defTabSz="104845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defTabSz="1048450" eaLnBrk="1" fontAlgn="base" hangingPunct="1">
              <a:spcBef>
                <a:spcPct val="0"/>
              </a:spcBef>
              <a:spcAft>
                <a:spcPct val="0"/>
              </a:spcAft>
            </a:pPr>
            <a:fld id="{6D8468D7-8F8A-451D-AD5C-6143CF953C14}" type="slidenum">
              <a:rPr lang="ru-RU" sz="1200">
                <a:solidFill>
                  <a:srgbClr val="000000"/>
                </a:solidFill>
                <a:latin typeface="Calibri" pitchFamily="34" charset="0"/>
              </a:rPr>
              <a:pPr defTabSz="1048450" eaLnBrk="1" fontAlgn="base" hangingPunct="1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ru-RU" sz="1200" dirty="0">
              <a:solidFill>
                <a:srgbClr val="00000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00460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82C83A-9D3B-497B-A1B9-C50737D7CC53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92951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82C83A-9D3B-497B-A1B9-C50737D7CC53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34758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82C83A-9D3B-497B-A1B9-C50737D7CC53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34758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82C83A-9D3B-497B-A1B9-C50737D7CC53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83308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82C83A-9D3B-497B-A1B9-C50737D7CC53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34758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Z:\Projects\Текущие\Проектная\FNS_2012\_БРЭНДБУК\out\PPT\3_1_present-01.jp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358" y="1428"/>
            <a:ext cx="9142642" cy="6855616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685800" y="3363691"/>
            <a:ext cx="7772400" cy="1470025"/>
          </a:xfrm>
        </p:spPr>
        <p:txBody>
          <a:bodyPr>
            <a:normAutofit/>
          </a:bodyPr>
          <a:lstStyle>
            <a:lvl1pPr>
              <a:defRPr sz="4874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ru-RU" dirty="0" smtClean="0"/>
              <a:t>НАЗВАНИЕ ПРЕЗЕНТАЦИИ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 hasCustomPrompt="1"/>
          </p:nvPr>
        </p:nvSpPr>
        <p:spPr>
          <a:xfrm>
            <a:off x="1371600" y="4865834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736" b="0">
                <a:solidFill>
                  <a:schemeClr val="bg1"/>
                </a:solidFill>
                <a:latin typeface="+mj-lt"/>
              </a:defRPr>
            </a:lvl1pPr>
            <a:lvl2pPr marL="4458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916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374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7832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290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674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206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5664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22.12.2012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374384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1967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164"/>
            </a:lvl1pPr>
            <a:lvl2pPr marL="445801" indent="0">
              <a:buNone/>
              <a:defRPr sz="2736"/>
            </a:lvl2pPr>
            <a:lvl3pPr marL="891603" indent="0">
              <a:buNone/>
              <a:defRPr sz="2309"/>
            </a:lvl3pPr>
            <a:lvl4pPr marL="1337404" indent="0">
              <a:buNone/>
              <a:defRPr sz="1967"/>
            </a:lvl4pPr>
            <a:lvl5pPr marL="1783205" indent="0">
              <a:buNone/>
              <a:defRPr sz="1967"/>
            </a:lvl5pPr>
            <a:lvl6pPr marL="2229005" indent="0">
              <a:buNone/>
              <a:defRPr sz="1967"/>
            </a:lvl6pPr>
            <a:lvl7pPr marL="2674808" indent="0">
              <a:buNone/>
              <a:defRPr sz="1967"/>
            </a:lvl7pPr>
            <a:lvl8pPr marL="3120609" indent="0">
              <a:buNone/>
              <a:defRPr sz="1967"/>
            </a:lvl8pPr>
            <a:lvl9pPr marL="3566409" indent="0">
              <a:buNone/>
              <a:defRPr sz="1967"/>
            </a:lvl9pPr>
          </a:lstStyle>
          <a:p>
            <a:r>
              <a:rPr lang="ru-RU" dirty="0" smtClean="0"/>
              <a:t>Вставка рисунка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368"/>
            </a:lvl1pPr>
            <a:lvl2pPr marL="445801" indent="0">
              <a:buNone/>
              <a:defRPr sz="1197"/>
            </a:lvl2pPr>
            <a:lvl3pPr marL="891603" indent="0">
              <a:buNone/>
              <a:defRPr sz="941"/>
            </a:lvl3pPr>
            <a:lvl4pPr marL="1337404" indent="0">
              <a:buNone/>
              <a:defRPr sz="855"/>
            </a:lvl4pPr>
            <a:lvl5pPr marL="1783205" indent="0">
              <a:buNone/>
              <a:defRPr sz="855"/>
            </a:lvl5pPr>
            <a:lvl6pPr marL="2229005" indent="0">
              <a:buNone/>
              <a:defRPr sz="855"/>
            </a:lvl6pPr>
            <a:lvl7pPr marL="2674808" indent="0">
              <a:buNone/>
              <a:defRPr sz="855"/>
            </a:lvl7pPr>
            <a:lvl8pPr marL="3120609" indent="0">
              <a:buNone/>
              <a:defRPr sz="855"/>
            </a:lvl8pPr>
            <a:lvl9pPr marL="3566409" indent="0">
              <a:buNone/>
              <a:defRPr sz="855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33697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0207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753350" y="303213"/>
            <a:ext cx="2405063" cy="64516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4988" y="303213"/>
            <a:ext cx="7065962" cy="64516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31139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96768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359" y="1914"/>
            <a:ext cx="9142643" cy="6855616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637" y="1606873"/>
            <a:ext cx="7320689" cy="4829253"/>
          </a:xfrm>
        </p:spPr>
        <p:txBody>
          <a:bodyPr/>
          <a:lstStyle>
            <a:lvl1pPr marL="310752" indent="0">
              <a:buFontTx/>
              <a:buNone/>
              <a:defRPr b="1">
                <a:latin typeface="+mj-lt"/>
              </a:defRPr>
            </a:lvl1pPr>
            <a:lvl2pPr marL="308037" indent="2715">
              <a:defRPr>
                <a:latin typeface="+mj-lt"/>
              </a:defRPr>
            </a:lvl2pPr>
            <a:lvl3pPr marL="537369" indent="-222547">
              <a:tabLst/>
              <a:defRPr>
                <a:latin typeface="+mj-lt"/>
              </a:defRPr>
            </a:lvl3pPr>
            <a:lvl4pPr marL="0" indent="308037">
              <a:lnSpc>
                <a:spcPts val="1539"/>
              </a:lnSpc>
              <a:spcBef>
                <a:spcPts val="342"/>
              </a:spcBef>
              <a:defRPr>
                <a:latin typeface="+mj-lt"/>
              </a:defRPr>
            </a:lvl4pPr>
            <a:lvl5pPr>
              <a:lnSpc>
                <a:spcPts val="1539"/>
              </a:lnSpc>
              <a:spcBef>
                <a:spcPts val="342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5926640" y="5127078"/>
            <a:ext cx="923618" cy="376853"/>
          </a:xfrm>
          <a:prstGeom prst="rect">
            <a:avLst/>
          </a:prstGeom>
          <a:noFill/>
        </p:spPr>
        <p:txBody>
          <a:bodyPr wrap="square" lIns="78164" tIns="39082" rIns="78164" bIns="39082" rtlCol="0">
            <a:noAutofit/>
          </a:bodyPr>
          <a:lstStyle/>
          <a:p>
            <a:pPr defTabSz="891603"/>
            <a:endParaRPr lang="ru-RU" sz="1796" dirty="0">
              <a:solidFill>
                <a:prstClr val="black"/>
              </a:solidFill>
            </a:endParaRPr>
          </a:p>
        </p:txBody>
      </p:sp>
      <p:sp>
        <p:nvSpPr>
          <p:cNvPr id="13" name="Заголовок 12"/>
          <p:cNvSpPr>
            <a:spLocks noGrp="1"/>
          </p:cNvSpPr>
          <p:nvPr>
            <p:ph type="title" hasCustomPrompt="1"/>
          </p:nvPr>
        </p:nvSpPr>
        <p:spPr>
          <a:xfrm>
            <a:off x="822635" y="501071"/>
            <a:ext cx="7337192" cy="1105803"/>
          </a:xfrm>
        </p:spPr>
        <p:txBody>
          <a:bodyPr/>
          <a:lstStyle>
            <a:lvl1pPr marL="0" marR="0" indent="0" defTabSz="891603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618"/>
            </a:lvl1pPr>
          </a:lstStyle>
          <a:p>
            <a:pPr marL="0" marR="0" lvl="0" indent="0" defTabSz="891603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104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01181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Z:\Projects\Текущие\Проектная\FNS_2012\_БРЭНДБУК\out\PPT\3_1_present_A4-04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2" y="472"/>
            <a:ext cx="9142643" cy="6855616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637" y="1606873"/>
            <a:ext cx="7320689" cy="4829253"/>
          </a:xfrm>
        </p:spPr>
        <p:txBody>
          <a:bodyPr/>
          <a:lstStyle>
            <a:lvl1pPr marL="310752" indent="0">
              <a:buFontTx/>
              <a:buNone/>
              <a:defRPr b="1">
                <a:latin typeface="+mj-lt"/>
              </a:defRPr>
            </a:lvl1pPr>
            <a:lvl2pPr marL="310752" indent="0">
              <a:defRPr>
                <a:latin typeface="+mj-lt"/>
              </a:defRPr>
            </a:lvl2pPr>
            <a:lvl3pPr marL="537369" indent="-222547">
              <a:defRPr>
                <a:latin typeface="+mj-lt"/>
              </a:defRPr>
            </a:lvl3pPr>
            <a:lvl4pPr marL="0" indent="308037">
              <a:defRPr>
                <a:latin typeface="+mj-lt"/>
              </a:defRPr>
            </a:lvl4pPr>
            <a:lvl5pPr marL="1226720" indent="0"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821926" y="501071"/>
            <a:ext cx="7337901" cy="1105803"/>
          </a:xfrm>
        </p:spPr>
        <p:txBody>
          <a:bodyPr/>
          <a:lstStyle>
            <a:lvl1pPr marL="0" marR="0" indent="0" defTabSz="891603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618"/>
            </a:lvl1pPr>
          </a:lstStyle>
          <a:p>
            <a:pPr marL="0" marR="0" lvl="0" indent="0" defTabSz="891603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104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20" name="Номер слайда 1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86629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2" y="2"/>
            <a:ext cx="9142643" cy="6855616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637" y="1012506"/>
            <a:ext cx="7320689" cy="2024630"/>
          </a:xfrm>
        </p:spPr>
        <p:txBody>
          <a:bodyPr anchor="t"/>
          <a:lstStyle>
            <a:lvl1pPr algn="l">
              <a:defRPr sz="3933" b="1" cap="all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22637" y="3429720"/>
            <a:ext cx="7320689" cy="3006404"/>
          </a:xfrm>
        </p:spPr>
        <p:txBody>
          <a:bodyPr anchor="t"/>
          <a:lstStyle>
            <a:lvl1pPr marL="0" indent="0">
              <a:buNone/>
              <a:defRPr sz="1967">
                <a:solidFill>
                  <a:schemeClr val="tx1">
                    <a:tint val="75000"/>
                  </a:schemeClr>
                </a:solidFill>
              </a:defRPr>
            </a:lvl1pPr>
            <a:lvl2pPr marL="445801" indent="0">
              <a:buNone/>
              <a:defRPr sz="1796">
                <a:solidFill>
                  <a:schemeClr val="tx1">
                    <a:tint val="75000"/>
                  </a:schemeClr>
                </a:solidFill>
              </a:defRPr>
            </a:lvl2pPr>
            <a:lvl3pPr marL="891603" indent="0">
              <a:buNone/>
              <a:defRPr sz="1539">
                <a:solidFill>
                  <a:schemeClr val="tx1">
                    <a:tint val="75000"/>
                  </a:schemeClr>
                </a:solidFill>
              </a:defRPr>
            </a:lvl3pPr>
            <a:lvl4pPr marL="1337404" indent="0">
              <a:buNone/>
              <a:defRPr sz="1368">
                <a:solidFill>
                  <a:schemeClr val="tx1">
                    <a:tint val="75000"/>
                  </a:schemeClr>
                </a:solidFill>
              </a:defRPr>
            </a:lvl4pPr>
            <a:lvl5pPr marL="1783205" indent="0">
              <a:buNone/>
              <a:defRPr sz="1368">
                <a:solidFill>
                  <a:schemeClr val="tx1">
                    <a:tint val="75000"/>
                  </a:schemeClr>
                </a:solidFill>
              </a:defRPr>
            </a:lvl5pPr>
            <a:lvl6pPr marL="2229005" indent="0">
              <a:buNone/>
              <a:defRPr sz="1368">
                <a:solidFill>
                  <a:schemeClr val="tx1">
                    <a:tint val="75000"/>
                  </a:schemeClr>
                </a:solidFill>
              </a:defRPr>
            </a:lvl6pPr>
            <a:lvl7pPr marL="2674808" indent="0">
              <a:buNone/>
              <a:defRPr sz="1368">
                <a:solidFill>
                  <a:schemeClr val="tx1">
                    <a:tint val="75000"/>
                  </a:schemeClr>
                </a:solidFill>
              </a:defRPr>
            </a:lvl7pPr>
            <a:lvl8pPr marL="3120609" indent="0">
              <a:buNone/>
              <a:defRPr sz="1368">
                <a:solidFill>
                  <a:schemeClr val="tx1">
                    <a:tint val="75000"/>
                  </a:schemeClr>
                </a:solidFill>
              </a:defRPr>
            </a:lvl8pPr>
            <a:lvl9pPr marL="3566409" indent="0">
              <a:buNone/>
              <a:defRPr sz="136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65526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359" y="1914"/>
            <a:ext cx="9142643" cy="6855616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635" y="501068"/>
            <a:ext cx="7337192" cy="1105804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822635" y="1606871"/>
            <a:ext cx="3620764" cy="4695797"/>
          </a:xfrm>
        </p:spPr>
        <p:txBody>
          <a:bodyPr/>
          <a:lstStyle>
            <a:lvl1pPr>
              <a:defRPr sz="2736"/>
            </a:lvl1pPr>
            <a:lvl2pPr>
              <a:defRPr sz="2309"/>
            </a:lvl2pPr>
            <a:lvl3pPr>
              <a:defRPr sz="1967"/>
            </a:lvl3pPr>
            <a:lvl4pPr>
              <a:defRPr sz="1796"/>
            </a:lvl4pPr>
            <a:lvl5pPr>
              <a:defRPr sz="1796"/>
            </a:lvl5pPr>
            <a:lvl6pPr>
              <a:defRPr sz="1796"/>
            </a:lvl6pPr>
            <a:lvl7pPr>
              <a:defRPr sz="1796"/>
            </a:lvl7pPr>
            <a:lvl8pPr>
              <a:defRPr sz="1796"/>
            </a:lvl8pPr>
            <a:lvl9pPr>
              <a:defRPr sz="1796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14931" y="1606871"/>
            <a:ext cx="3644897" cy="4695797"/>
          </a:xfrm>
        </p:spPr>
        <p:txBody>
          <a:bodyPr/>
          <a:lstStyle>
            <a:lvl1pPr>
              <a:defRPr sz="2736"/>
            </a:lvl1pPr>
            <a:lvl2pPr>
              <a:defRPr sz="2309"/>
            </a:lvl2pPr>
            <a:lvl3pPr>
              <a:defRPr sz="1967"/>
            </a:lvl3pPr>
            <a:lvl4pPr>
              <a:defRPr sz="1796"/>
            </a:lvl4pPr>
            <a:lvl5pPr>
              <a:defRPr sz="1796"/>
            </a:lvl5pPr>
            <a:lvl6pPr>
              <a:defRPr sz="1796"/>
            </a:lvl6pPr>
            <a:lvl7pPr>
              <a:defRPr sz="1796"/>
            </a:lvl7pPr>
            <a:lvl8pPr>
              <a:defRPr sz="1796"/>
            </a:lvl8pPr>
            <a:lvl9pPr>
              <a:defRPr sz="1796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74761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635" y="501067"/>
            <a:ext cx="7864166" cy="1105804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22636" y="1606871"/>
            <a:ext cx="3674753" cy="568003"/>
          </a:xfrm>
        </p:spPr>
        <p:txBody>
          <a:bodyPr anchor="b"/>
          <a:lstStyle>
            <a:lvl1pPr marL="0" indent="0">
              <a:buNone/>
              <a:defRPr sz="2309" b="1"/>
            </a:lvl1pPr>
            <a:lvl2pPr marL="445801" indent="0">
              <a:buNone/>
              <a:defRPr sz="1967" b="1"/>
            </a:lvl2pPr>
            <a:lvl3pPr marL="891603" indent="0">
              <a:buNone/>
              <a:defRPr sz="1796" b="1"/>
            </a:lvl3pPr>
            <a:lvl4pPr marL="1337404" indent="0">
              <a:buNone/>
              <a:defRPr sz="1539" b="1"/>
            </a:lvl4pPr>
            <a:lvl5pPr marL="1783205" indent="0">
              <a:buNone/>
              <a:defRPr sz="1539" b="1"/>
            </a:lvl5pPr>
            <a:lvl6pPr marL="2229005" indent="0">
              <a:buNone/>
              <a:defRPr sz="1539" b="1"/>
            </a:lvl6pPr>
            <a:lvl7pPr marL="2674808" indent="0">
              <a:buNone/>
              <a:defRPr sz="1539" b="1"/>
            </a:lvl7pPr>
            <a:lvl8pPr marL="3120609" indent="0">
              <a:buNone/>
              <a:defRPr sz="1539" b="1"/>
            </a:lvl8pPr>
            <a:lvl9pPr marL="3566409" indent="0">
              <a:buNone/>
              <a:defRPr sz="1539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822636" y="2174876"/>
            <a:ext cx="3674753" cy="4261248"/>
          </a:xfrm>
        </p:spPr>
        <p:txBody>
          <a:bodyPr/>
          <a:lstStyle>
            <a:lvl1pPr>
              <a:defRPr sz="2309"/>
            </a:lvl1pPr>
            <a:lvl2pPr>
              <a:defRPr sz="1967"/>
            </a:lvl2pPr>
            <a:lvl3pPr>
              <a:defRPr sz="1796"/>
            </a:lvl3pPr>
            <a:lvl4pPr>
              <a:defRPr sz="1539"/>
            </a:lvl4pPr>
            <a:lvl5pPr>
              <a:defRPr sz="1539"/>
            </a:lvl5pPr>
            <a:lvl6pPr>
              <a:defRPr sz="1539"/>
            </a:lvl6pPr>
            <a:lvl7pPr>
              <a:defRPr sz="1539"/>
            </a:lvl7pPr>
            <a:lvl8pPr>
              <a:defRPr sz="1539"/>
            </a:lvl8pPr>
            <a:lvl9pPr>
              <a:defRPr sz="1539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572003" y="1606871"/>
            <a:ext cx="3587825" cy="568003"/>
          </a:xfrm>
        </p:spPr>
        <p:txBody>
          <a:bodyPr anchor="b"/>
          <a:lstStyle>
            <a:lvl1pPr marL="0" indent="0">
              <a:buNone/>
              <a:defRPr sz="2309" b="1"/>
            </a:lvl1pPr>
            <a:lvl2pPr marL="445801" indent="0">
              <a:buNone/>
              <a:defRPr sz="1967" b="1"/>
            </a:lvl2pPr>
            <a:lvl3pPr marL="891603" indent="0">
              <a:buNone/>
              <a:defRPr sz="1796" b="1"/>
            </a:lvl3pPr>
            <a:lvl4pPr marL="1337404" indent="0">
              <a:buNone/>
              <a:defRPr sz="1539" b="1"/>
            </a:lvl4pPr>
            <a:lvl5pPr marL="1783205" indent="0">
              <a:buNone/>
              <a:defRPr sz="1539" b="1"/>
            </a:lvl5pPr>
            <a:lvl6pPr marL="2229005" indent="0">
              <a:buNone/>
              <a:defRPr sz="1539" b="1"/>
            </a:lvl6pPr>
            <a:lvl7pPr marL="2674808" indent="0">
              <a:buNone/>
              <a:defRPr sz="1539" b="1"/>
            </a:lvl7pPr>
            <a:lvl8pPr marL="3120609" indent="0">
              <a:buNone/>
              <a:defRPr sz="1539" b="1"/>
            </a:lvl8pPr>
            <a:lvl9pPr marL="3566409" indent="0">
              <a:buNone/>
              <a:defRPr sz="1539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572003" y="2188098"/>
            <a:ext cx="3587825" cy="4248026"/>
          </a:xfrm>
        </p:spPr>
        <p:txBody>
          <a:bodyPr/>
          <a:lstStyle>
            <a:lvl1pPr>
              <a:defRPr sz="2309"/>
            </a:lvl1pPr>
            <a:lvl2pPr>
              <a:defRPr sz="1967"/>
            </a:lvl2pPr>
            <a:lvl3pPr>
              <a:defRPr sz="1796"/>
            </a:lvl3pPr>
            <a:lvl4pPr>
              <a:defRPr sz="1539"/>
            </a:lvl4pPr>
            <a:lvl5pPr>
              <a:defRPr sz="1539"/>
            </a:lvl5pPr>
            <a:lvl6pPr>
              <a:defRPr sz="1539"/>
            </a:lvl6pPr>
            <a:lvl7pPr>
              <a:defRPr sz="1539"/>
            </a:lvl7pPr>
            <a:lvl8pPr>
              <a:defRPr sz="1539"/>
            </a:lvl8pPr>
            <a:lvl9pPr>
              <a:defRPr sz="1539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13" name="Нижний колонтитул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32749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359" y="1914"/>
            <a:ext cx="9142643" cy="6855616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635" y="501068"/>
            <a:ext cx="7864166" cy="1105804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13" name="Нижний колонтитул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31106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191048" y="5872591"/>
            <a:ext cx="567428" cy="653106"/>
          </a:xfrm>
          <a:prstGeom prst="rect">
            <a:avLst/>
          </a:prstGeom>
        </p:spPr>
        <p:txBody>
          <a:bodyPr vert="horz" lIns="104269" tIns="52135" rIns="104269" bIns="52135" rtlCol="0" anchor="ctr">
            <a:normAutofit/>
          </a:bodyPr>
          <a:lstStyle>
            <a:lvl1pPr algn="ctr">
              <a:defRPr sz="2309" i="0">
                <a:solidFill>
                  <a:schemeClr val="bg1"/>
                </a:solidFill>
                <a:latin typeface="+mj-lt"/>
              </a:defRPr>
            </a:lvl1pPr>
          </a:lstStyle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1951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3" y="273050"/>
            <a:ext cx="3008313" cy="1162050"/>
          </a:xfrm>
        </p:spPr>
        <p:txBody>
          <a:bodyPr anchor="b"/>
          <a:lstStyle>
            <a:lvl1pPr algn="l">
              <a:defRPr sz="1967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164"/>
            </a:lvl1pPr>
            <a:lvl2pPr>
              <a:defRPr sz="2736"/>
            </a:lvl2pPr>
            <a:lvl3pPr>
              <a:defRPr sz="2309"/>
            </a:lvl3pPr>
            <a:lvl4pPr>
              <a:defRPr sz="1967"/>
            </a:lvl4pPr>
            <a:lvl5pPr>
              <a:defRPr sz="1967"/>
            </a:lvl5pPr>
            <a:lvl6pPr>
              <a:defRPr sz="1967"/>
            </a:lvl6pPr>
            <a:lvl7pPr>
              <a:defRPr sz="1967"/>
            </a:lvl7pPr>
            <a:lvl8pPr>
              <a:defRPr sz="1967"/>
            </a:lvl8pPr>
            <a:lvl9pPr>
              <a:defRPr sz="1967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3" y="1435100"/>
            <a:ext cx="3008313" cy="4691063"/>
          </a:xfrm>
        </p:spPr>
        <p:txBody>
          <a:bodyPr/>
          <a:lstStyle>
            <a:lvl1pPr marL="0" indent="0">
              <a:buNone/>
              <a:defRPr sz="1368"/>
            </a:lvl1pPr>
            <a:lvl2pPr marL="445801" indent="0">
              <a:buNone/>
              <a:defRPr sz="1197"/>
            </a:lvl2pPr>
            <a:lvl3pPr marL="891603" indent="0">
              <a:buNone/>
              <a:defRPr sz="941"/>
            </a:lvl3pPr>
            <a:lvl4pPr marL="1337404" indent="0">
              <a:buNone/>
              <a:defRPr sz="855"/>
            </a:lvl4pPr>
            <a:lvl5pPr marL="1783205" indent="0">
              <a:buNone/>
              <a:defRPr sz="855"/>
            </a:lvl5pPr>
            <a:lvl6pPr marL="2229005" indent="0">
              <a:buNone/>
              <a:defRPr sz="855"/>
            </a:lvl6pPr>
            <a:lvl7pPr marL="2674808" indent="0">
              <a:buNone/>
              <a:defRPr sz="855"/>
            </a:lvl7pPr>
            <a:lvl8pPr marL="3120609" indent="0">
              <a:buNone/>
              <a:defRPr sz="855"/>
            </a:lvl8pPr>
            <a:lvl9pPr marL="3566409" indent="0">
              <a:buNone/>
              <a:defRPr sz="855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55803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5955" y="490023"/>
            <a:ext cx="7343873" cy="1110281"/>
          </a:xfrm>
          <a:prstGeom prst="rect">
            <a:avLst/>
          </a:prstGeom>
        </p:spPr>
        <p:txBody>
          <a:bodyPr vert="horz" lIns="104269" tIns="52135" rIns="104269" bIns="52135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15955" y="1600200"/>
            <a:ext cx="7343873" cy="4835924"/>
          </a:xfrm>
          <a:prstGeom prst="rect">
            <a:avLst/>
          </a:prstGeom>
        </p:spPr>
        <p:txBody>
          <a:bodyPr vert="horz" lIns="104269" tIns="52135" rIns="104269" bIns="52135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1" y="6356353"/>
            <a:ext cx="2133600" cy="365125"/>
          </a:xfrm>
          <a:prstGeom prst="rect">
            <a:avLst/>
          </a:prstGeom>
        </p:spPr>
        <p:txBody>
          <a:bodyPr vert="horz" lIns="104269" tIns="52135" rIns="104269" bIns="52135" rtlCol="0" anchor="ctr"/>
          <a:lstStyle>
            <a:lvl1pPr algn="l">
              <a:defRPr sz="119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891603"/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3" y="6356353"/>
            <a:ext cx="2895600" cy="365125"/>
          </a:xfrm>
          <a:prstGeom prst="rect">
            <a:avLst/>
          </a:prstGeom>
        </p:spPr>
        <p:txBody>
          <a:bodyPr vert="horz" lIns="104269" tIns="52135" rIns="104269" bIns="52135" rtlCol="0" anchor="ctr"/>
          <a:lstStyle>
            <a:lvl1pPr algn="ctr">
              <a:defRPr sz="119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891603"/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324083" y="6041425"/>
            <a:ext cx="619711" cy="631834"/>
          </a:xfrm>
          <a:prstGeom prst="rect">
            <a:avLst/>
          </a:prstGeom>
        </p:spPr>
        <p:txBody>
          <a:bodyPr vert="horz" lIns="104269" tIns="52135" rIns="104269" bIns="52135" rtlCol="0" anchor="ctr">
            <a:normAutofit/>
          </a:bodyPr>
          <a:lstStyle>
            <a:lvl1pPr algn="ctr">
              <a:lnSpc>
                <a:spcPts val="2052"/>
              </a:lnSpc>
              <a:defRPr sz="2309">
                <a:solidFill>
                  <a:schemeClr val="bg1"/>
                </a:solidFill>
              </a:defRPr>
            </a:lvl1pPr>
          </a:lstStyle>
          <a:p>
            <a:pPr defTabSz="891603"/>
            <a:fld id="{E20E89E6-FE54-4E13-859C-1FA908D70D39}" type="slidenum">
              <a:rPr lang="ru-RU" smtClean="0">
                <a:solidFill>
                  <a:prstClr val="white"/>
                </a:solidFill>
              </a:rPr>
              <a:pPr defTabSz="891603"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88279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7" r:id="rId1"/>
    <p:sldLayoutId id="2147483838" r:id="rId2"/>
    <p:sldLayoutId id="2147483839" r:id="rId3"/>
    <p:sldLayoutId id="2147483840" r:id="rId4"/>
    <p:sldLayoutId id="2147483841" r:id="rId5"/>
    <p:sldLayoutId id="2147483842" r:id="rId6"/>
    <p:sldLayoutId id="2147483843" r:id="rId7"/>
    <p:sldLayoutId id="2147483844" r:id="rId8"/>
    <p:sldLayoutId id="2147483845" r:id="rId9"/>
    <p:sldLayoutId id="2147483846" r:id="rId10"/>
    <p:sldLayoutId id="2147483847" r:id="rId11"/>
    <p:sldLayoutId id="2147483848" r:id="rId12"/>
    <p:sldLayoutId id="2147483849" r:id="rId13"/>
  </p:sldLayoutIdLst>
  <p:hf hdr="0" ftr="0" dt="0"/>
  <p:txStyles>
    <p:titleStyle>
      <a:lvl1pPr algn="l" defTabSz="891603" rtl="0" eaLnBrk="1" latinLnBrk="0" hangingPunct="1">
        <a:lnSpc>
          <a:spcPts val="4445"/>
        </a:lnSpc>
        <a:spcBef>
          <a:spcPct val="0"/>
        </a:spcBef>
        <a:buNone/>
        <a:defRPr sz="3591" b="1" i="0" kern="1200">
          <a:solidFill>
            <a:srgbClr val="005AA9"/>
          </a:solidFill>
          <a:latin typeface="+mj-lt"/>
          <a:ea typeface="+mj-ea"/>
          <a:cs typeface="+mj-cs"/>
        </a:defRPr>
      </a:lvl1pPr>
    </p:titleStyle>
    <p:bodyStyle>
      <a:lvl1pPr marL="310752" indent="0" algn="l" defTabSz="891603" rtl="0" eaLnBrk="1" latinLnBrk="0" hangingPunct="1">
        <a:spcBef>
          <a:spcPct val="20000"/>
        </a:spcBef>
        <a:buFont typeface="+mj-lt"/>
        <a:buNone/>
        <a:defRPr sz="3164" b="0" i="0" kern="1200">
          <a:solidFill>
            <a:srgbClr val="005AA9"/>
          </a:solidFill>
          <a:latin typeface="+mj-lt"/>
          <a:ea typeface="+mn-ea"/>
          <a:cs typeface="+mn-cs"/>
        </a:defRPr>
      </a:lvl1pPr>
      <a:lvl2pPr marL="310752" indent="0" algn="l" defTabSz="891603" rtl="0" eaLnBrk="1" latinLnBrk="0" hangingPunct="1">
        <a:spcBef>
          <a:spcPct val="20000"/>
        </a:spcBef>
        <a:buFont typeface="Arial" pitchFamily="34" charset="0"/>
        <a:buNone/>
        <a:defRPr sz="2052" b="0" i="0" kern="1200">
          <a:solidFill>
            <a:srgbClr val="504F53"/>
          </a:solidFill>
          <a:latin typeface="+mj-lt"/>
          <a:ea typeface="+mn-ea"/>
          <a:cs typeface="+mn-cs"/>
        </a:defRPr>
      </a:lvl2pPr>
      <a:lvl3pPr marL="609290" indent="-222547" algn="l" defTabSz="891603" rtl="0" eaLnBrk="1" latinLnBrk="0" hangingPunct="1">
        <a:spcBef>
          <a:spcPct val="20000"/>
        </a:spcBef>
        <a:buFont typeface="Arial" pitchFamily="34" charset="0"/>
        <a:buChar char="•"/>
        <a:defRPr sz="2052" b="0" i="0" kern="1200">
          <a:solidFill>
            <a:srgbClr val="504F53"/>
          </a:solidFill>
          <a:latin typeface="+mj-lt"/>
          <a:ea typeface="+mn-ea"/>
          <a:cs typeface="+mn-cs"/>
        </a:defRPr>
      </a:lvl3pPr>
      <a:lvl4pPr marL="0" indent="308037" algn="just" defTabSz="891603" rtl="0" eaLnBrk="1" latinLnBrk="0" hangingPunct="1">
        <a:lnSpc>
          <a:spcPts val="1539"/>
        </a:lnSpc>
        <a:spcBef>
          <a:spcPts val="342"/>
        </a:spcBef>
        <a:buFont typeface="Arial" pitchFamily="34" charset="0"/>
        <a:buNone/>
        <a:tabLst/>
        <a:defRPr sz="1368" b="0" i="0" kern="1200">
          <a:solidFill>
            <a:srgbClr val="504F53"/>
          </a:solidFill>
          <a:latin typeface="+mj-lt"/>
          <a:ea typeface="+mn-ea"/>
          <a:cs typeface="+mn-cs"/>
        </a:defRPr>
      </a:lvl4pPr>
      <a:lvl5pPr marL="1226720" indent="0" algn="l" defTabSz="891603" rtl="0" eaLnBrk="1" latinLnBrk="0" hangingPunct="1">
        <a:lnSpc>
          <a:spcPts val="1539"/>
        </a:lnSpc>
        <a:spcBef>
          <a:spcPts val="342"/>
        </a:spcBef>
        <a:buFont typeface="Arial" pitchFamily="34" charset="0"/>
        <a:buNone/>
        <a:defRPr sz="1197" b="0" i="0" kern="1200">
          <a:solidFill>
            <a:srgbClr val="8D8C90"/>
          </a:solidFill>
          <a:latin typeface="+mj-lt"/>
          <a:ea typeface="+mn-ea"/>
          <a:cs typeface="+mn-cs"/>
        </a:defRPr>
      </a:lvl5pPr>
      <a:lvl6pPr marL="2451907" indent="-222901" algn="l" defTabSz="891603" rtl="0" eaLnBrk="1" latinLnBrk="0" hangingPunct="1">
        <a:spcBef>
          <a:spcPct val="20000"/>
        </a:spcBef>
        <a:buFont typeface="Arial" pitchFamily="34" charset="0"/>
        <a:buChar char="•"/>
        <a:defRPr sz="1967" kern="1200">
          <a:solidFill>
            <a:schemeClr val="tx1"/>
          </a:solidFill>
          <a:latin typeface="+mn-lt"/>
          <a:ea typeface="+mn-ea"/>
          <a:cs typeface="+mn-cs"/>
        </a:defRPr>
      </a:lvl6pPr>
      <a:lvl7pPr marL="2897707" indent="-222901" algn="l" defTabSz="891603" rtl="0" eaLnBrk="1" latinLnBrk="0" hangingPunct="1">
        <a:spcBef>
          <a:spcPct val="20000"/>
        </a:spcBef>
        <a:buFont typeface="Arial" pitchFamily="34" charset="0"/>
        <a:buChar char="•"/>
        <a:defRPr sz="1967" kern="1200">
          <a:solidFill>
            <a:schemeClr val="tx1"/>
          </a:solidFill>
          <a:latin typeface="+mn-lt"/>
          <a:ea typeface="+mn-ea"/>
          <a:cs typeface="+mn-cs"/>
        </a:defRPr>
      </a:lvl7pPr>
      <a:lvl8pPr marL="3343509" indent="-222901" algn="l" defTabSz="891603" rtl="0" eaLnBrk="1" latinLnBrk="0" hangingPunct="1">
        <a:spcBef>
          <a:spcPct val="20000"/>
        </a:spcBef>
        <a:buFont typeface="Arial" pitchFamily="34" charset="0"/>
        <a:buChar char="•"/>
        <a:defRPr sz="1967" kern="1200">
          <a:solidFill>
            <a:schemeClr val="tx1"/>
          </a:solidFill>
          <a:latin typeface="+mn-lt"/>
          <a:ea typeface="+mn-ea"/>
          <a:cs typeface="+mn-cs"/>
        </a:defRPr>
      </a:lvl8pPr>
      <a:lvl9pPr marL="3789311" indent="-222901" algn="l" defTabSz="891603" rtl="0" eaLnBrk="1" latinLnBrk="0" hangingPunct="1">
        <a:spcBef>
          <a:spcPct val="20000"/>
        </a:spcBef>
        <a:buFont typeface="Arial" pitchFamily="34" charset="0"/>
        <a:buChar char="•"/>
        <a:defRPr sz="19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891603" rtl="0" eaLnBrk="1" latinLnBrk="0" hangingPunct="1">
        <a:defRPr sz="1796" kern="1200">
          <a:solidFill>
            <a:schemeClr val="tx1"/>
          </a:solidFill>
          <a:latin typeface="+mn-lt"/>
          <a:ea typeface="+mn-ea"/>
          <a:cs typeface="+mn-cs"/>
        </a:defRPr>
      </a:lvl1pPr>
      <a:lvl2pPr marL="445801" algn="l" defTabSz="891603" rtl="0" eaLnBrk="1" latinLnBrk="0" hangingPunct="1">
        <a:defRPr sz="1796" kern="1200">
          <a:solidFill>
            <a:schemeClr val="tx1"/>
          </a:solidFill>
          <a:latin typeface="+mn-lt"/>
          <a:ea typeface="+mn-ea"/>
          <a:cs typeface="+mn-cs"/>
        </a:defRPr>
      </a:lvl2pPr>
      <a:lvl3pPr marL="891603" algn="l" defTabSz="891603" rtl="0" eaLnBrk="1" latinLnBrk="0" hangingPunct="1">
        <a:defRPr sz="1796" kern="1200">
          <a:solidFill>
            <a:schemeClr val="tx1"/>
          </a:solidFill>
          <a:latin typeface="+mn-lt"/>
          <a:ea typeface="+mn-ea"/>
          <a:cs typeface="+mn-cs"/>
        </a:defRPr>
      </a:lvl3pPr>
      <a:lvl4pPr marL="1337404" algn="l" defTabSz="891603" rtl="0" eaLnBrk="1" latinLnBrk="0" hangingPunct="1">
        <a:defRPr sz="1796" kern="1200">
          <a:solidFill>
            <a:schemeClr val="tx1"/>
          </a:solidFill>
          <a:latin typeface="+mn-lt"/>
          <a:ea typeface="+mn-ea"/>
          <a:cs typeface="+mn-cs"/>
        </a:defRPr>
      </a:lvl4pPr>
      <a:lvl5pPr marL="1783205" algn="l" defTabSz="891603" rtl="0" eaLnBrk="1" latinLnBrk="0" hangingPunct="1">
        <a:defRPr sz="1796" kern="1200">
          <a:solidFill>
            <a:schemeClr val="tx1"/>
          </a:solidFill>
          <a:latin typeface="+mn-lt"/>
          <a:ea typeface="+mn-ea"/>
          <a:cs typeface="+mn-cs"/>
        </a:defRPr>
      </a:lvl5pPr>
      <a:lvl6pPr marL="2229005" algn="l" defTabSz="891603" rtl="0" eaLnBrk="1" latinLnBrk="0" hangingPunct="1">
        <a:defRPr sz="1796" kern="1200">
          <a:solidFill>
            <a:schemeClr val="tx1"/>
          </a:solidFill>
          <a:latin typeface="+mn-lt"/>
          <a:ea typeface="+mn-ea"/>
          <a:cs typeface="+mn-cs"/>
        </a:defRPr>
      </a:lvl6pPr>
      <a:lvl7pPr marL="2674808" algn="l" defTabSz="891603" rtl="0" eaLnBrk="1" latinLnBrk="0" hangingPunct="1">
        <a:defRPr sz="1796" kern="1200">
          <a:solidFill>
            <a:schemeClr val="tx1"/>
          </a:solidFill>
          <a:latin typeface="+mn-lt"/>
          <a:ea typeface="+mn-ea"/>
          <a:cs typeface="+mn-cs"/>
        </a:defRPr>
      </a:lvl7pPr>
      <a:lvl8pPr marL="3120609" algn="l" defTabSz="891603" rtl="0" eaLnBrk="1" latinLnBrk="0" hangingPunct="1">
        <a:defRPr sz="1796" kern="1200">
          <a:solidFill>
            <a:schemeClr val="tx1"/>
          </a:solidFill>
          <a:latin typeface="+mn-lt"/>
          <a:ea typeface="+mn-ea"/>
          <a:cs typeface="+mn-cs"/>
        </a:defRPr>
      </a:lvl8pPr>
      <a:lvl9pPr marL="3566409" algn="l" defTabSz="891603" rtl="0" eaLnBrk="1" latinLnBrk="0" hangingPunct="1">
        <a:defRPr sz="179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consultantplus://offline/ref=753E8F950F277E3B68E7AD912A23F67117F8A0272D075578DBB30B02E55DF0467E803E5F43E340C19DCB70165A27BA4081AE69CB655DDA00hDUFA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hyperlink" Target="consultantplus://offline/ref=753E8F950F277E3B68E7AD912A23F67117F8A0272D075578DBB30B02E55DF0467E803E5945E940CDCB9160121373B35F84B176C87B5EhDU3A" TargetMode="External"/><Relationship Id="rId4" Type="http://schemas.openxmlformats.org/officeDocument/2006/relationships/hyperlink" Target="consultantplus://offline/ref=753E8F950F277E3B68E7AD912A23F67117F8A0272D075578DBB30B02E55DF0467E803E5F43E342C49CCB70165A27BA4081AE69CB655DDA00hDUFA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4"/>
          <p:cNvSpPr txBox="1">
            <a:spLocks noChangeArrowheads="1"/>
          </p:cNvSpPr>
          <p:nvPr/>
        </p:nvSpPr>
        <p:spPr bwMode="auto">
          <a:xfrm>
            <a:off x="1980633" y="2420888"/>
            <a:ext cx="5240956" cy="448273"/>
          </a:xfrm>
          <a:prstGeom prst="rect">
            <a:avLst/>
          </a:prstGeom>
          <a:noFill/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78177" tIns="39089" rIns="78177" bIns="39089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1038225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1038225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1038225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1038225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defTabSz="891603" eaLnBrk="1" hangingPunct="1"/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cs typeface="Arial" pitchFamily="34" charset="0"/>
              </a:rPr>
              <a:t>Федеральная налоговая служба</a:t>
            </a:r>
            <a:endParaRPr lang="ru-RU" sz="2400" b="1" dirty="0">
              <a:solidFill>
                <a:schemeClr val="accent1">
                  <a:lumMod val="75000"/>
                </a:schemeClr>
              </a:solidFill>
              <a:cs typeface="Arial" pitchFamily="34" charset="0"/>
            </a:endParaRPr>
          </a:p>
        </p:txBody>
      </p:sp>
      <p:sp>
        <p:nvSpPr>
          <p:cNvPr id="11" name="TextBox 42"/>
          <p:cNvSpPr txBox="1">
            <a:spLocks noChangeArrowheads="1"/>
          </p:cNvSpPr>
          <p:nvPr/>
        </p:nvSpPr>
        <p:spPr bwMode="auto">
          <a:xfrm>
            <a:off x="1518332" y="3741555"/>
            <a:ext cx="6264696" cy="2294933"/>
          </a:xfrm>
          <a:prstGeom prst="rect">
            <a:avLst/>
          </a:prstGeom>
          <a:noFill/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78177" tIns="39089" rIns="78177" bIns="39089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1038225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1038225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1038225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1038225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defTabSz="891603" eaLnBrk="1" hangingPunct="1"/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«Актуальные вопросы по специальным налоговым режимам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 в связи с внесением изменений Федеральным законом от 29.09.2019 № 325-ФЗ в гл. 26.3, 26.5 Налогового кодекса Российской Федерации»</a:t>
            </a:r>
          </a:p>
          <a:p>
            <a:pPr algn="ctr" defTabSz="891603" eaLnBrk="1" hangingPunct="1"/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2019</a:t>
            </a:r>
            <a:endParaRPr lang="ru-RU" sz="2400" b="1" dirty="0">
              <a:solidFill>
                <a:schemeClr val="accent1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  <p:pic>
        <p:nvPicPr>
          <p:cNvPr id="10243" name="Рисунок 6" descr="C:\Users\panova_ea\Desktop\ФНС\Новая папка\word\jpg\true-logo-FN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3" y="320884"/>
            <a:ext cx="1786415" cy="1770877"/>
          </a:xfrm>
          <a:prstGeom prst="rect">
            <a:avLst/>
          </a:prstGeom>
          <a:noFill/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2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9332" y="4704356"/>
            <a:ext cx="485979" cy="18312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41200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11560" y="1052736"/>
            <a:ext cx="8064895" cy="5472608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</a:pPr>
            <a:r>
              <a:rPr lang="ru-RU" sz="1600" dirty="0" smtClean="0">
                <a:solidFill>
                  <a:schemeClr val="tx1"/>
                </a:solidFill>
                <a:latin typeface="Arial Narrow" panose="020B0606020202030204" pitchFamily="34" charset="0"/>
                <a:ea typeface="Trebuchet MS"/>
                <a:cs typeface="Times New Roman" panose="02020603050405020304" pitchFamily="18" charset="0"/>
                <a:sym typeface="Trebuchet MS"/>
              </a:rPr>
              <a:t>С 1 января 2020 года для целей применения ЕНВД и ПСН не признается розничной торговлей реализация </a:t>
            </a:r>
            <a:r>
              <a:rPr lang="ru-RU" sz="1600" dirty="0">
                <a:solidFill>
                  <a:schemeClr val="tx1"/>
                </a:solidFill>
                <a:latin typeface="Arial Narrow" panose="020B0606020202030204" pitchFamily="34" charset="0"/>
                <a:ea typeface="Trebuchet MS"/>
                <a:cs typeface="Times New Roman" panose="02020603050405020304" pitchFamily="18" charset="0"/>
                <a:sym typeface="Trebuchet MS"/>
              </a:rPr>
              <a:t>товаров, </a:t>
            </a:r>
            <a:r>
              <a:rPr lang="ru-RU" sz="1600" dirty="0">
                <a:solidFill>
                  <a:schemeClr val="tx1"/>
                </a:solidFill>
                <a:latin typeface="Arial Narrow" panose="020B0606020202030204" pitchFamily="34" charset="0"/>
                <a:ea typeface="Trebuchet MS"/>
                <a:cs typeface="Times New Roman" panose="02020603050405020304" pitchFamily="18" charset="0"/>
              </a:rPr>
              <a:t>подлежащих обязательной маркировке средствами </a:t>
            </a:r>
            <a:r>
              <a:rPr lang="ru-RU" sz="1600" dirty="0" smtClean="0">
                <a:solidFill>
                  <a:schemeClr val="tx1"/>
                </a:solidFill>
                <a:latin typeface="Arial Narrow" panose="020B0606020202030204" pitchFamily="34" charset="0"/>
                <a:ea typeface="Trebuchet MS"/>
                <a:cs typeface="Times New Roman" panose="02020603050405020304" pitchFamily="18" charset="0"/>
              </a:rPr>
              <a:t>идентификации</a:t>
            </a:r>
            <a:r>
              <a:rPr lang="en-US" sz="1600" dirty="0">
                <a:solidFill>
                  <a:schemeClr val="tx1"/>
                </a:solidFill>
                <a:latin typeface="Arial Narrow" panose="020B0606020202030204" pitchFamily="34" charset="0"/>
                <a:ea typeface="Trebuchet MS"/>
                <a:cs typeface="Times New Roman" panose="02020603050405020304" pitchFamily="18" charset="0"/>
              </a:rPr>
              <a:t> </a:t>
            </a:r>
            <a:r>
              <a:rPr lang="en-US" sz="1600" dirty="0" smtClean="0">
                <a:solidFill>
                  <a:schemeClr val="tx1"/>
                </a:solidFill>
                <a:latin typeface="Arial Narrow" panose="020B0606020202030204" pitchFamily="34" charset="0"/>
                <a:ea typeface="Trebuchet MS"/>
                <a:cs typeface="Times New Roman" panose="02020603050405020304" pitchFamily="18" charset="0"/>
              </a:rPr>
              <a:t>(</a:t>
            </a:r>
            <a:r>
              <a:rPr lang="ru-RU" sz="1600" dirty="0" smtClean="0">
                <a:solidFill>
                  <a:schemeClr val="tx1"/>
                </a:solidFill>
                <a:latin typeface="Arial Narrow" panose="020B0606020202030204" pitchFamily="34" charset="0"/>
                <a:ea typeface="Trebuchet MS"/>
                <a:cs typeface="Times New Roman" panose="02020603050405020304" pitchFamily="18" charset="0"/>
              </a:rPr>
              <a:t>главы 26.3, 26.5 НК РФ в редакции Федерального закона от 29.09.2019 № 325-ФЗ)</a:t>
            </a:r>
            <a:r>
              <a:rPr lang="ru-RU" sz="1600" dirty="0" smtClean="0">
                <a:solidFill>
                  <a:schemeClr val="tx1"/>
                </a:solidFill>
                <a:latin typeface="Arial Narrow" panose="020B0606020202030204" pitchFamily="34" charset="0"/>
                <a:ea typeface="Trebuchet MS"/>
                <a:cs typeface="Times New Roman" panose="02020603050405020304" pitchFamily="18" charset="0"/>
                <a:sym typeface="Trebuchet MS"/>
              </a:rPr>
              <a:t>:</a:t>
            </a:r>
            <a:endParaRPr lang="ru-RU" sz="1600" dirty="0">
              <a:solidFill>
                <a:schemeClr val="tx1"/>
              </a:solidFill>
              <a:latin typeface="Arial Narrow" panose="020B0606020202030204" pitchFamily="34" charset="0"/>
              <a:ea typeface="Trebuchet MS"/>
              <a:cs typeface="Times New Roman" panose="02020603050405020304" pitchFamily="18" charset="0"/>
              <a:sym typeface="Trebuchet MS"/>
            </a:endParaRPr>
          </a:p>
          <a:p>
            <a:pPr>
              <a:spcBef>
                <a:spcPts val="400"/>
              </a:spcBef>
              <a:spcAft>
                <a:spcPts val="1200"/>
              </a:spcAft>
            </a:pPr>
            <a:r>
              <a:rPr lang="ru-RU" sz="1400" b="0" dirty="0" smtClean="0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- лекарственных </a:t>
            </a:r>
            <a:r>
              <a:rPr lang="ru-RU" sz="1400" b="0" dirty="0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препаратов;</a:t>
            </a:r>
          </a:p>
          <a:p>
            <a:pPr>
              <a:spcBef>
                <a:spcPts val="400"/>
              </a:spcBef>
              <a:spcAft>
                <a:spcPts val="1200"/>
              </a:spcAft>
            </a:pPr>
            <a:r>
              <a:rPr lang="ru-RU" sz="1400" b="0" dirty="0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- обувных товаров;</a:t>
            </a:r>
          </a:p>
          <a:p>
            <a:pPr>
              <a:spcBef>
                <a:spcPts val="400"/>
              </a:spcBef>
              <a:spcAft>
                <a:spcPts val="1200"/>
              </a:spcAft>
            </a:pPr>
            <a:r>
              <a:rPr lang="ru-RU" sz="1400" b="0" dirty="0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- изделий из натурального меха,</a:t>
            </a:r>
          </a:p>
          <a:p>
            <a:pPr>
              <a:spcBef>
                <a:spcPts val="400"/>
              </a:spcBef>
            </a:pPr>
            <a:r>
              <a:rPr lang="ru-RU" sz="1100" b="0" dirty="0" smtClean="0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Нормативная </a:t>
            </a:r>
            <a:r>
              <a:rPr lang="ru-RU" sz="1100" b="0" dirty="0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информация:</a:t>
            </a:r>
          </a:p>
          <a:p>
            <a:pPr>
              <a:spcBef>
                <a:spcPts val="400"/>
              </a:spcBef>
              <a:spcAft>
                <a:spcPts val="1200"/>
              </a:spcAft>
            </a:pPr>
            <a:r>
              <a:rPr lang="ru-RU" sz="1100" b="0" dirty="0" smtClean="0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Постановление </a:t>
            </a:r>
            <a:r>
              <a:rPr lang="ru-RU" sz="1100" b="0" dirty="0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Правительства РФ от 24.01.2017 № </a:t>
            </a:r>
            <a:r>
              <a:rPr lang="ru-RU" sz="1100" b="0" dirty="0" smtClean="0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62 </a:t>
            </a:r>
            <a:r>
              <a:rPr lang="ru-RU" sz="1100" b="0" dirty="0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"О проведении эксперимента по маркировке контрольными (идентификационными) знаками и мониторингу за оборотом отдельных видов лекарственных препаратов для медицинского </a:t>
            </a:r>
            <a:r>
              <a:rPr lang="ru-RU" sz="1100" b="0" dirty="0" smtClean="0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применения«;</a:t>
            </a:r>
            <a:endParaRPr lang="ru-RU" sz="1100" b="0" dirty="0">
              <a:solidFill>
                <a:schemeClr val="tx1"/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400"/>
              </a:spcBef>
              <a:spcAft>
                <a:spcPts val="1200"/>
              </a:spcAft>
            </a:pPr>
            <a:r>
              <a:rPr lang="ru-RU" sz="1100" b="0" dirty="0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 </a:t>
            </a:r>
            <a:r>
              <a:rPr lang="ru-RU" sz="1100" b="0" dirty="0" smtClean="0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Постановление </a:t>
            </a:r>
            <a:r>
              <a:rPr lang="ru-RU" sz="1100" b="0" dirty="0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Правительства РФ от 11.08.2016 № 787 </a:t>
            </a:r>
            <a:r>
              <a:rPr lang="ru-RU" sz="1100" b="0" dirty="0" smtClean="0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"</a:t>
            </a:r>
            <a:r>
              <a:rPr lang="ru-RU" sz="1100" b="0" dirty="0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О реализации пилотного проекта по введению маркировки товаров контрольными (идентификационными) знаками по товарной позиции "Предметы одежды, принадлежности к одежде и прочие изделия</a:t>
            </a:r>
            <a:r>
              <a:rPr lang="ru-RU" sz="1100" b="0" dirty="0" smtClean="0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,………»;</a:t>
            </a:r>
            <a:endParaRPr lang="ru-RU" sz="1100" b="0" dirty="0">
              <a:solidFill>
                <a:schemeClr val="tx1"/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400"/>
              </a:spcBef>
              <a:spcAft>
                <a:spcPts val="1200"/>
              </a:spcAft>
            </a:pPr>
            <a:r>
              <a:rPr lang="ru-RU" sz="1100" b="0" dirty="0" smtClean="0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Распоряжение </a:t>
            </a:r>
            <a:r>
              <a:rPr lang="ru-RU" sz="1100" b="0" dirty="0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Правительства РФ от 28.04.2018 № 792-р </a:t>
            </a:r>
            <a:r>
              <a:rPr lang="ru-RU" sz="1100" b="0" dirty="0" smtClean="0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«Об </a:t>
            </a:r>
            <a:r>
              <a:rPr lang="ru-RU" sz="1100" b="0" dirty="0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утверждении перечня отдельных товаров, подлежащих обязательной маркировке средствами </a:t>
            </a:r>
            <a:r>
              <a:rPr lang="ru-RU" sz="1100" b="0" dirty="0" smtClean="0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идентификации»</a:t>
            </a:r>
            <a:endParaRPr lang="ru-RU" sz="1100" b="0" dirty="0">
              <a:solidFill>
                <a:schemeClr val="tx1"/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400"/>
              </a:spcBef>
              <a:spcAft>
                <a:spcPts val="1200"/>
              </a:spcAft>
            </a:pPr>
            <a:r>
              <a:rPr lang="ru-RU" sz="1100" b="0" dirty="0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Постановление Правительства РФ от 05.07.2019 </a:t>
            </a:r>
            <a:r>
              <a:rPr lang="ru-RU" sz="1100" b="0" dirty="0" smtClean="0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№ 860  "</a:t>
            </a:r>
            <a:r>
              <a:rPr lang="ru-RU" sz="1100" b="0" dirty="0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Об утверждении Правил маркировки обувных товаров средствами идентификации и особенностях внедрения государственной информационной системы мониторинга за оборотом товаров, подлежащих обязательной маркировке средствами идентификации, в отношении обувных товаров"</a:t>
            </a:r>
          </a:p>
          <a:p>
            <a:endParaRPr lang="ru-RU" sz="6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22634" y="501071"/>
            <a:ext cx="7853821" cy="695681"/>
          </a:xfrm>
        </p:spPr>
        <p:txBody>
          <a:bodyPr>
            <a:normAutofit fontScale="90000"/>
          </a:bodyPr>
          <a:lstStyle/>
          <a:p>
            <a:pPr lvl="0" algn="ctr"/>
            <a:r>
              <a:rPr lang="ru-RU" sz="2400" dirty="0" smtClean="0">
                <a:solidFill>
                  <a:schemeClr val="dk1"/>
                </a:solidFill>
                <a:latin typeface="Arial Narrow" panose="020B0606020202030204" pitchFamily="34" charset="0"/>
                <a:ea typeface="Trebuchet MS"/>
                <a:cs typeface="Times New Roman" panose="02020603050405020304" pitchFamily="18" charset="0"/>
                <a:sym typeface="Trebuchet MS"/>
              </a:rPr>
              <a:t>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изменения законодательства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специальным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налоговым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режимам</a:t>
            </a:r>
            <a:r>
              <a:rPr lang="ru-RU" sz="2400" dirty="0">
                <a:solidFill>
                  <a:schemeClr val="dk1"/>
                </a:solidFill>
                <a:latin typeface="Arial Narrow" panose="020B0606020202030204" pitchFamily="34" charset="0"/>
                <a:ea typeface="Trebuchet MS"/>
                <a:cs typeface="Times New Roman" panose="02020603050405020304" pitchFamily="18" charset="0"/>
                <a:sym typeface="Trebuchet MS"/>
              </a:rPr>
              <a:t/>
            </a:r>
            <a:br>
              <a:rPr lang="ru-RU" sz="2400" dirty="0">
                <a:solidFill>
                  <a:schemeClr val="dk1"/>
                </a:solidFill>
                <a:latin typeface="Arial Narrow" panose="020B0606020202030204" pitchFamily="34" charset="0"/>
                <a:ea typeface="Trebuchet MS"/>
                <a:cs typeface="Times New Roman" panose="02020603050405020304" pitchFamily="18" charset="0"/>
                <a:sym typeface="Trebuchet MS"/>
              </a:rPr>
            </a:br>
            <a:endParaRPr lang="ru-RU" sz="2400" dirty="0">
              <a:latin typeface="Arial Narrow" panose="020B060602020203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2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6689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99593" y="404665"/>
            <a:ext cx="7560840" cy="790348"/>
          </a:xfrm>
        </p:spPr>
        <p:txBody>
          <a:bodyPr>
            <a:normAutofit fontScale="90000"/>
          </a:bodyPr>
          <a:lstStyle/>
          <a:p>
            <a:pPr lvl="0" algn="ctr"/>
            <a:r>
              <a:rPr lang="ru-RU" sz="2400" dirty="0">
                <a:solidFill>
                  <a:schemeClr val="dk1"/>
                </a:solidFill>
                <a:latin typeface="Arial Narrow" panose="020B0606020202030204" pitchFamily="34" charset="0"/>
                <a:ea typeface="Trebuchet MS"/>
                <a:cs typeface="Times New Roman" panose="02020603050405020304" pitchFamily="18" charset="0"/>
                <a:sym typeface="Trebuchet MS"/>
              </a:rPr>
              <a:t/>
            </a:r>
            <a:br>
              <a:rPr lang="ru-RU" sz="2400" dirty="0">
                <a:solidFill>
                  <a:schemeClr val="dk1"/>
                </a:solidFill>
                <a:latin typeface="Arial Narrow" panose="020B0606020202030204" pitchFamily="34" charset="0"/>
                <a:ea typeface="Trebuchet MS"/>
                <a:cs typeface="Times New Roman" panose="02020603050405020304" pitchFamily="18" charset="0"/>
                <a:sym typeface="Trebuchet MS"/>
              </a:rPr>
            </a:br>
            <a:endParaRPr lang="ru-RU" sz="2400" dirty="0">
              <a:latin typeface="Arial Narrow" panose="020B060602020203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3</a:t>
            </a:fld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259632" y="548681"/>
            <a:ext cx="698477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/>
              <a:t>Совмещение </a:t>
            </a:r>
            <a:r>
              <a:rPr lang="ru-RU" sz="2400" b="1" dirty="0"/>
              <a:t>режимов </a:t>
            </a:r>
            <a:r>
              <a:rPr lang="ru-RU" sz="2400" b="1" dirty="0" smtClean="0"/>
              <a:t>налогообложения</a:t>
            </a:r>
            <a:endParaRPr lang="ru-RU" sz="2400" b="1" dirty="0">
              <a:latin typeface="Arial"/>
            </a:endParaRPr>
          </a:p>
          <a:p>
            <a:endParaRPr lang="ru-RU" dirty="0"/>
          </a:p>
        </p:txBody>
      </p:sp>
      <p:graphicFrame>
        <p:nvGraphicFramePr>
          <p:cNvPr id="9" name="Объект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76275468"/>
              </p:ext>
            </p:extLst>
          </p:nvPr>
        </p:nvGraphicFramePr>
        <p:xfrm>
          <a:off x="683568" y="1287345"/>
          <a:ext cx="7704856" cy="265531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014541"/>
                <a:gridCol w="3690315"/>
              </a:tblGrid>
              <a:tr h="37596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</a:rPr>
                        <a:t>Индивидуальные предприниматели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</a:rPr>
                        <a:t>Юридические лица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77548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</a:rPr>
                        <a:t>Общий режим налогообложения (НДФЛ)+ЕНВД+ПСН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</a:rPr>
                        <a:t>Общий режим налогообложения (налог на прибыль)+ЕНВД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519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</a:rPr>
                        <a:t>Упрощенная система  налогообложения (УСН)+ЕНВД+ПСН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</a:rPr>
                        <a:t>Упрощенная система  налогообложения (УСН)+ЕНВД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519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</a:rPr>
                        <a:t>ЕНВД+ПСН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3" name="Прямоугольник 12"/>
          <p:cNvSpPr/>
          <p:nvPr/>
        </p:nvSpPr>
        <p:spPr>
          <a:xfrm>
            <a:off x="820081" y="5342648"/>
            <a:ext cx="720013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/>
              <a:t>НЕЛЬЗЯ совмещать общий режим налогообложения </a:t>
            </a:r>
            <a:endParaRPr lang="en-US" sz="2000" b="1" dirty="0" smtClean="0"/>
          </a:p>
          <a:p>
            <a:pPr algn="ctr"/>
            <a:r>
              <a:rPr lang="ru-RU" sz="2000" b="1" dirty="0" smtClean="0"/>
              <a:t>с </a:t>
            </a:r>
            <a:r>
              <a:rPr lang="ru-RU" sz="2000" b="1" dirty="0"/>
              <a:t>УСН, с ЕСХН!!!</a:t>
            </a:r>
          </a:p>
        </p:txBody>
      </p:sp>
    </p:spTree>
    <p:extLst>
      <p:ext uri="{BB962C8B-B14F-4D97-AF65-F5344CB8AC3E}">
        <p14:creationId xmlns:p14="http://schemas.microsoft.com/office/powerpoint/2010/main" val="3585401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99593" y="404665"/>
            <a:ext cx="7560840" cy="790348"/>
          </a:xfrm>
        </p:spPr>
        <p:txBody>
          <a:bodyPr>
            <a:normAutofit fontScale="90000"/>
          </a:bodyPr>
          <a:lstStyle/>
          <a:p>
            <a:pPr lvl="0" algn="ctr"/>
            <a:r>
              <a:rPr lang="ru-RU" sz="2400" dirty="0">
                <a:solidFill>
                  <a:schemeClr val="dk1"/>
                </a:solidFill>
                <a:latin typeface="Arial Narrow" panose="020B0606020202030204" pitchFamily="34" charset="0"/>
                <a:ea typeface="Trebuchet MS"/>
                <a:cs typeface="Times New Roman" panose="02020603050405020304" pitchFamily="18" charset="0"/>
                <a:sym typeface="Trebuchet MS"/>
              </a:rPr>
              <a:t/>
            </a:r>
            <a:br>
              <a:rPr lang="ru-RU" sz="2400" dirty="0">
                <a:solidFill>
                  <a:schemeClr val="dk1"/>
                </a:solidFill>
                <a:latin typeface="Arial Narrow" panose="020B0606020202030204" pitchFamily="34" charset="0"/>
                <a:ea typeface="Trebuchet MS"/>
                <a:cs typeface="Times New Roman" panose="02020603050405020304" pitchFamily="18" charset="0"/>
                <a:sym typeface="Trebuchet MS"/>
              </a:rPr>
            </a:br>
            <a:endParaRPr lang="ru-RU" sz="2400" dirty="0">
              <a:latin typeface="Arial Narrow" panose="020B060602020203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4</a:t>
            </a:fld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259632" y="548681"/>
            <a:ext cx="698477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/>
              <a:t>Формы уведомлений и сроки подачи в налоговые органы</a:t>
            </a:r>
            <a:endParaRPr lang="ru-RU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759805" y="1379678"/>
            <a:ext cx="7320689" cy="4785625"/>
          </a:xfrm>
        </p:spPr>
        <p:txBody>
          <a:bodyPr>
            <a:normAutofit fontScale="47500" lnSpcReduction="20000"/>
          </a:bodyPr>
          <a:lstStyle/>
          <a:p>
            <a:pPr algn="just"/>
            <a:r>
              <a:rPr lang="ru-RU" dirty="0">
                <a:solidFill>
                  <a:schemeClr val="tx1"/>
                </a:solidFill>
              </a:rPr>
              <a:t>Снятие с учета налогоплательщика ЕНВД при переходе на иной режим налогообложения осуществляется на основании заявления, представленного в налоговый орган в течение пяти дней  со дня прекращения предпринимательской деятельности, облагаемой ЕНВД, или со дня перехода на иной режим налогообложения (п. 3 ст. 346.28 НК РФ)</a:t>
            </a:r>
          </a:p>
          <a:p>
            <a:pPr algn="just"/>
            <a:endParaRPr lang="ru-RU" dirty="0"/>
          </a:p>
          <a:p>
            <a:pPr algn="just"/>
            <a:r>
              <a:rPr lang="ru-RU" dirty="0"/>
              <a:t>Форма заявления о снятии с учета организации в качестве налогоплательщика ЕНВД - форма </a:t>
            </a:r>
            <a:r>
              <a:rPr lang="en-US" dirty="0"/>
              <a:t>N </a:t>
            </a:r>
            <a:r>
              <a:rPr lang="ru-RU" dirty="0"/>
              <a:t>ЕНВД-3 ;</a:t>
            </a:r>
          </a:p>
          <a:p>
            <a:pPr algn="just"/>
            <a:r>
              <a:rPr lang="ru-RU" dirty="0"/>
              <a:t>Форма заявления о снятии с учета индивидуального предпринимателя в качестве налогоплательщика ЕНВД - форма </a:t>
            </a:r>
            <a:r>
              <a:rPr lang="en-US" dirty="0"/>
              <a:t>N </a:t>
            </a:r>
            <a:r>
              <a:rPr lang="ru-RU" dirty="0"/>
              <a:t>ЕНВД-4 </a:t>
            </a:r>
          </a:p>
          <a:p>
            <a:pPr algn="just"/>
            <a:r>
              <a:rPr lang="ru-RU" dirty="0"/>
              <a:t>Формы заявлений  утверждены Приказом ФНС России от 11.12.2012 </a:t>
            </a:r>
            <a:r>
              <a:rPr lang="en-US" dirty="0"/>
              <a:t>N </a:t>
            </a:r>
            <a:r>
              <a:rPr lang="ru-RU" dirty="0"/>
              <a:t>ММВ-7-6/941@.</a:t>
            </a:r>
          </a:p>
          <a:p>
            <a:pPr algn="just"/>
            <a:endParaRPr lang="ru-RU" dirty="0"/>
          </a:p>
          <a:p>
            <a:pPr algn="just"/>
            <a:r>
              <a:rPr lang="ru-RU" dirty="0">
                <a:solidFill>
                  <a:schemeClr val="tx1"/>
                </a:solidFill>
              </a:rPr>
              <a:t>При переходе на УСН необходимо подать в налоговый орган уведомление о переходе в срок не позднее 31 декабря календарного года, предшествующего календарному году, начиная с которого они переходят на упрощенную систему налогообложения (п. 1 ст. 346.13 НК РФ).</a:t>
            </a:r>
          </a:p>
          <a:p>
            <a:pPr algn="just"/>
            <a:endParaRPr lang="ru-RU" dirty="0"/>
          </a:p>
          <a:p>
            <a:pPr algn="just"/>
            <a:r>
              <a:rPr lang="ru-RU" dirty="0"/>
              <a:t>Форма уведомления о переходе на УСН - форма </a:t>
            </a:r>
            <a:r>
              <a:rPr lang="en-US" dirty="0"/>
              <a:t>N 26.2-1 (</a:t>
            </a:r>
            <a:r>
              <a:rPr lang="ru-RU" dirty="0"/>
              <a:t>КНД 1150001)  </a:t>
            </a:r>
            <a:r>
              <a:rPr lang="ru-RU" dirty="0" smtClean="0"/>
              <a:t>- утверждена Приказом ФНС России от 02.11.2012 </a:t>
            </a:r>
            <a:r>
              <a:rPr lang="en-US" dirty="0" smtClean="0"/>
              <a:t>N </a:t>
            </a:r>
            <a:r>
              <a:rPr lang="ru-RU" dirty="0" smtClean="0"/>
              <a:t>ММВ-7-3/829@.</a:t>
            </a:r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6701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83568" y="1196753"/>
            <a:ext cx="7640515" cy="5184576"/>
          </a:xfrm>
        </p:spPr>
        <p:txBody>
          <a:bodyPr>
            <a:normAutofit/>
          </a:bodyPr>
          <a:lstStyle/>
          <a:p>
            <a:pPr>
              <a:lnSpc>
                <a:spcPct val="170000"/>
              </a:lnSpc>
              <a:spcBef>
                <a:spcPts val="0"/>
              </a:spcBef>
              <a:spcAft>
                <a:spcPts val="1200"/>
              </a:spcAft>
            </a:pPr>
            <a:endParaRPr lang="ru-RU" sz="2400" b="0" dirty="0">
              <a:solidFill>
                <a:schemeClr val="tx1"/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endParaRPr lang="ru-RU" sz="1200" dirty="0" smtClean="0"/>
          </a:p>
          <a:p>
            <a:endParaRPr lang="ru-RU" sz="1200" dirty="0"/>
          </a:p>
          <a:p>
            <a:endParaRPr lang="ru-RU" sz="1200" dirty="0" smtClean="0"/>
          </a:p>
          <a:p>
            <a:endParaRPr lang="ru-RU" sz="20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22634" y="501071"/>
            <a:ext cx="7853821" cy="695681"/>
          </a:xfrm>
        </p:spPr>
        <p:txBody>
          <a:bodyPr>
            <a:normAutofit fontScale="90000"/>
          </a:bodyPr>
          <a:lstStyle/>
          <a:p>
            <a:pPr lvl="0" algn="ctr"/>
            <a:r>
              <a:rPr lang="ru-RU" sz="2400" dirty="0">
                <a:solidFill>
                  <a:schemeClr val="dk1"/>
                </a:solidFill>
                <a:latin typeface="Arial Narrow" panose="020B0606020202030204" pitchFamily="34" charset="0"/>
                <a:ea typeface="Trebuchet MS"/>
                <a:cs typeface="Times New Roman" panose="02020603050405020304" pitchFamily="18" charset="0"/>
                <a:sym typeface="Trebuchet MS"/>
              </a:rPr>
              <a:t> </a:t>
            </a:r>
            <a:r>
              <a:rPr lang="ru-RU" sz="2400" dirty="0" smtClean="0">
                <a:solidFill>
                  <a:schemeClr val="dk1"/>
                </a:solidFill>
                <a:latin typeface="Arial Narrow" panose="020B0606020202030204" pitchFamily="34" charset="0"/>
                <a:ea typeface="Trebuchet MS"/>
                <a:cs typeface="Times New Roman" panose="02020603050405020304" pitchFamily="18" charset="0"/>
                <a:sym typeface="Trebuchet MS"/>
              </a:rPr>
              <a:t>Ограничения  по УСН</a:t>
            </a:r>
            <a:br>
              <a:rPr lang="ru-RU" sz="2400" dirty="0" smtClean="0">
                <a:solidFill>
                  <a:schemeClr val="dk1"/>
                </a:solidFill>
                <a:latin typeface="Arial Narrow" panose="020B0606020202030204" pitchFamily="34" charset="0"/>
                <a:ea typeface="Trebuchet MS"/>
                <a:cs typeface="Times New Roman" panose="02020603050405020304" pitchFamily="18" charset="0"/>
                <a:sym typeface="Trebuchet MS"/>
              </a:rPr>
            </a:br>
            <a:r>
              <a:rPr lang="ru-RU" sz="1600" dirty="0" smtClean="0">
                <a:solidFill>
                  <a:schemeClr val="dk1"/>
                </a:solidFill>
                <a:latin typeface="Arial Narrow" panose="020B0606020202030204" pitchFamily="34" charset="0"/>
                <a:ea typeface="Trebuchet MS"/>
                <a:cs typeface="Times New Roman" panose="02020603050405020304" pitchFamily="18" charset="0"/>
                <a:sym typeface="Trebuchet MS"/>
              </a:rPr>
              <a:t>(ст. 346.12 НК РФ)</a:t>
            </a:r>
            <a:r>
              <a:rPr lang="ru-RU" sz="2400" dirty="0" smtClean="0">
                <a:solidFill>
                  <a:schemeClr val="dk1"/>
                </a:solidFill>
                <a:latin typeface="Arial Narrow" panose="020B0606020202030204" pitchFamily="34" charset="0"/>
                <a:ea typeface="Trebuchet MS"/>
                <a:cs typeface="Times New Roman" panose="02020603050405020304" pitchFamily="18" charset="0"/>
                <a:sym typeface="Trebuchet MS"/>
              </a:rPr>
              <a:t/>
            </a:r>
            <a:br>
              <a:rPr lang="ru-RU" sz="2400" dirty="0" smtClean="0">
                <a:solidFill>
                  <a:schemeClr val="dk1"/>
                </a:solidFill>
                <a:latin typeface="Arial Narrow" panose="020B0606020202030204" pitchFamily="34" charset="0"/>
                <a:ea typeface="Trebuchet MS"/>
                <a:cs typeface="Times New Roman" panose="02020603050405020304" pitchFamily="18" charset="0"/>
                <a:sym typeface="Trebuchet MS"/>
              </a:rPr>
            </a:br>
            <a:endParaRPr lang="ru-RU" sz="2400" dirty="0">
              <a:latin typeface="Arial Narrow" panose="020B060602020203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5</a:t>
            </a:fld>
            <a:endParaRPr lang="ru-RU" dirty="0">
              <a:solidFill>
                <a:prstClr val="white"/>
              </a:solidFill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4011673"/>
              </p:ext>
            </p:extLst>
          </p:nvPr>
        </p:nvGraphicFramePr>
        <p:xfrm>
          <a:off x="683568" y="1124744"/>
          <a:ext cx="7632848" cy="489654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632848"/>
              </a:tblGrid>
              <a:tr h="748884">
                <a:tc>
                  <a:txBody>
                    <a:bodyPr/>
                    <a:lstStyle/>
                    <a:p>
                      <a:pPr marL="0" indent="0" algn="l">
                        <a:spcAft>
                          <a:spcPts val="0"/>
                        </a:spcAft>
                        <a:buFont typeface="Wingdings" pitchFamily="2" charset="2"/>
                        <a:buNone/>
                      </a:pPr>
                      <a:endParaRPr lang="ru-RU" sz="1600" b="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285750" indent="-285750" algn="l">
                        <a:spcAft>
                          <a:spcPts val="0"/>
                        </a:spcAft>
                        <a:buFont typeface="Wingdings" pitchFamily="2" charset="2"/>
                        <a:buChar char="§"/>
                      </a:pPr>
                      <a:r>
                        <a:rPr lang="ru-RU" sz="1600" b="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</a:rPr>
                        <a:t>Для перехода </a:t>
                      </a:r>
                      <a:r>
                        <a:rPr lang="ru-RU" sz="1600" b="0" dirty="0" smtClean="0">
                          <a:solidFill>
                            <a:schemeClr val="tx1"/>
                          </a:solidFill>
                          <a:effectLst/>
                        </a:rPr>
                        <a:t>на </a:t>
                      </a: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</a:rPr>
                        <a:t>УСН с 2020 г. доходы за 9 месяцев 2019 </a:t>
                      </a:r>
                      <a:r>
                        <a:rPr lang="ru-RU" sz="1600" b="0" baseline="0" dirty="0" smtClean="0">
                          <a:solidFill>
                            <a:schemeClr val="tx1"/>
                          </a:solidFill>
                          <a:effectLst/>
                        </a:rPr>
                        <a:t> г. </a:t>
                      </a:r>
                      <a:r>
                        <a:rPr lang="ru-RU" sz="1600" b="0" dirty="0" smtClean="0">
                          <a:solidFill>
                            <a:schemeClr val="tx1"/>
                          </a:solidFill>
                          <a:effectLst/>
                        </a:rPr>
                        <a:t>более </a:t>
                      </a: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</a:rPr>
                        <a:t>112,5 млн руб</a:t>
                      </a: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91276">
                <a:tc>
                  <a:txBody>
                    <a:bodyPr/>
                    <a:lstStyle/>
                    <a:p>
                      <a:pPr marL="285750" indent="-285750" algn="l">
                        <a:spcAft>
                          <a:spcPts val="0"/>
                        </a:spcAft>
                        <a:buFont typeface="Wingdings" pitchFamily="2" charset="2"/>
                        <a:buChar char="§"/>
                      </a:pPr>
                      <a:r>
                        <a:rPr lang="ru-RU" sz="1600" b="0" dirty="0" smtClean="0">
                          <a:solidFill>
                            <a:schemeClr val="tx1"/>
                          </a:solidFill>
                          <a:effectLst/>
                        </a:rPr>
                        <a:t>Бухгалтерская </a:t>
                      </a: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</a:rPr>
                        <a:t>остаточная стоимость ОС </a:t>
                      </a:r>
                      <a:r>
                        <a:rPr lang="ru-RU" sz="1600" b="0" dirty="0" smtClean="0">
                          <a:solidFill>
                            <a:schemeClr val="tx1"/>
                          </a:solidFill>
                          <a:effectLst/>
                        </a:rPr>
                        <a:t>более </a:t>
                      </a: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</a:rPr>
                        <a:t>150 млн руб</a:t>
                      </a: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91276">
                <a:tc>
                  <a:txBody>
                    <a:bodyPr/>
                    <a:lstStyle/>
                    <a:p>
                      <a:pPr marL="285750" indent="-285750" algn="l">
                        <a:spcAft>
                          <a:spcPts val="0"/>
                        </a:spcAft>
                        <a:buFont typeface="Wingdings" pitchFamily="2" charset="2"/>
                        <a:buChar char="§"/>
                      </a:pPr>
                      <a:r>
                        <a:rPr lang="ru-RU" sz="1600" b="0" dirty="0" smtClean="0">
                          <a:solidFill>
                            <a:schemeClr val="tx1"/>
                          </a:solidFill>
                          <a:effectLst/>
                        </a:rPr>
                        <a:t>Средняя </a:t>
                      </a: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</a:rPr>
                        <a:t>численность работников </a:t>
                      </a:r>
                      <a:r>
                        <a:rPr lang="ru-RU" sz="1600" b="0" dirty="0" smtClean="0">
                          <a:solidFill>
                            <a:schemeClr val="tx1"/>
                          </a:solidFill>
                          <a:effectLst/>
                        </a:rPr>
                        <a:t> более </a:t>
                      </a: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</a:rPr>
                        <a:t>100 человек</a:t>
                      </a: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91276">
                <a:tc>
                  <a:txBody>
                    <a:bodyPr/>
                    <a:lstStyle/>
                    <a:p>
                      <a:pPr marL="285750" indent="-285750" algn="l">
                        <a:spcAft>
                          <a:spcPts val="0"/>
                        </a:spcAft>
                        <a:buFont typeface="Wingdings" pitchFamily="2" charset="2"/>
                        <a:buChar char="§"/>
                      </a:pPr>
                      <a:r>
                        <a:rPr lang="ru-RU" sz="1600" b="0" dirty="0" smtClean="0">
                          <a:solidFill>
                            <a:schemeClr val="tx1"/>
                          </a:solidFill>
                          <a:effectLst/>
                        </a:rPr>
                        <a:t>Максимальная </a:t>
                      </a: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</a:rPr>
                        <a:t>доля других организаций в уставном капитале </a:t>
                      </a:r>
                      <a:r>
                        <a:rPr lang="ru-RU" sz="1600" b="0" dirty="0" smtClean="0">
                          <a:solidFill>
                            <a:schemeClr val="tx1"/>
                          </a:solidFill>
                          <a:effectLst/>
                        </a:rPr>
                        <a:t> более </a:t>
                      </a:r>
                      <a:r>
                        <a:rPr lang="ru-RU" sz="1600" b="1" dirty="0" smtClean="0">
                          <a:solidFill>
                            <a:schemeClr val="tx1"/>
                          </a:solidFill>
                          <a:effectLst/>
                        </a:rPr>
                        <a:t>25</a:t>
                      </a: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</a:rPr>
                        <a:t>%.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036916">
                <a:tc>
                  <a:txBody>
                    <a:bodyPr/>
                    <a:lstStyle/>
                    <a:p>
                      <a:pPr marL="285750" indent="-285750" algn="l">
                        <a:spcAft>
                          <a:spcPts val="0"/>
                        </a:spcAft>
                        <a:buFont typeface="Wingdings" pitchFamily="2" charset="2"/>
                        <a:buChar char="§"/>
                      </a:pPr>
                      <a:r>
                        <a:rPr lang="ru-RU" sz="1600" b="0" dirty="0" smtClean="0">
                          <a:solidFill>
                            <a:schemeClr val="tx1"/>
                          </a:solidFill>
                          <a:effectLst/>
                        </a:rPr>
                        <a:t>У </a:t>
                      </a: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</a:rPr>
                        <a:t>организации </a:t>
                      </a:r>
                      <a:r>
                        <a:rPr lang="ru-RU" sz="1600" b="0" dirty="0" smtClean="0">
                          <a:solidFill>
                            <a:schemeClr val="tx1"/>
                          </a:solidFill>
                          <a:effectLst/>
                        </a:rPr>
                        <a:t>есть  филиалы. </a:t>
                      </a: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</a:rPr>
                        <a:t>При наличии других обособленных подразделений, в том числе представительств, УСН применять можно.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036916">
                <a:tc>
                  <a:txBody>
                    <a:bodyPr/>
                    <a:lstStyle/>
                    <a:p>
                      <a:pPr marL="285750" indent="-285750" algn="l">
                        <a:spcAft>
                          <a:spcPts val="0"/>
                        </a:spcAft>
                        <a:buFont typeface="Wingdings" pitchFamily="2" charset="2"/>
                        <a:buChar char="§"/>
                      </a:pPr>
                      <a:r>
                        <a:rPr lang="ru-RU" sz="1600" b="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</a:rPr>
                        <a:t>УСН запрещено применять бюджетным и казенным учреждениям, банкам, ломбардам и некоторым другим организациям (п. 3 ст. 346.12 НК РФ).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0478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79205640"/>
              </p:ext>
            </p:extLst>
          </p:nvPr>
        </p:nvGraphicFramePr>
        <p:xfrm>
          <a:off x="683568" y="2276873"/>
          <a:ext cx="7722132" cy="311200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128131"/>
                <a:gridCol w="3594001"/>
              </a:tblGrid>
              <a:tr h="77421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</a:rPr>
                        <a:t>Налог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370" marR="39370" marT="64770" marB="647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</a:rPr>
                        <a:t>Величина </a:t>
                      </a:r>
                      <a:r>
                        <a:rPr lang="ru-RU" sz="2000" b="1" dirty="0" smtClean="0">
                          <a:solidFill>
                            <a:schemeClr val="tx1"/>
                          </a:solidFill>
                          <a:effectLst/>
                        </a:rPr>
                        <a:t>коэффициента-дефлятора</a:t>
                      </a:r>
                      <a:r>
                        <a:rPr lang="ru-RU" sz="2000" b="1" baseline="0" dirty="0" smtClean="0">
                          <a:solidFill>
                            <a:schemeClr val="tx1"/>
                          </a:solidFill>
                          <a:effectLst/>
                        </a:rPr>
                        <a:t>  </a:t>
                      </a:r>
                      <a:r>
                        <a:rPr lang="ru-RU" sz="2000" b="1" dirty="0" smtClean="0">
                          <a:solidFill>
                            <a:schemeClr val="tx1"/>
                          </a:solidFill>
                          <a:effectLst/>
                        </a:rPr>
                        <a:t>на 2020 </a:t>
                      </a: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</a:rPr>
                        <a:t>год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370" marR="39370" marT="64770" marB="647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7472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Налог, уплачиваемый в рамках </a:t>
                      </a: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</a:rPr>
                        <a:t>УСН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(</a:t>
                      </a:r>
                      <a:r>
                        <a:rPr lang="ru-RU" sz="1800" u="none" strike="noStrike" dirty="0">
                          <a:solidFill>
                            <a:schemeClr val="tx1"/>
                          </a:solidFill>
                          <a:effectLst/>
                          <a:hlinkClick r:id="rId3"/>
                        </a:rPr>
                        <a:t>гл. 26.2</a:t>
                      </a: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 НК РФ)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370" marR="39370" marT="64770" marB="647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smtClean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370" marR="39370" marT="64770" marB="647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7472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Налог, уплачиваемый в рамках </a:t>
                      </a: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</a:rPr>
                        <a:t>ЕНВД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(</a:t>
                      </a:r>
                      <a:r>
                        <a:rPr lang="ru-RU" sz="1800" u="none" strike="noStrike" dirty="0">
                          <a:solidFill>
                            <a:schemeClr val="tx1"/>
                          </a:solidFill>
                          <a:effectLst/>
                          <a:hlinkClick r:id="rId4"/>
                        </a:rPr>
                        <a:t>гл. 26.3</a:t>
                      </a: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 НК РФ)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370" marR="39370" marT="64770" marB="647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2,009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370" marR="39370" marT="64770" marB="647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7472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Налог, уплачиваемый в рамках </a:t>
                      </a: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</a:rPr>
                        <a:t>ПСН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(</a:t>
                      </a:r>
                      <a:r>
                        <a:rPr lang="ru-RU" sz="1800" u="none" strike="noStrike" dirty="0">
                          <a:solidFill>
                            <a:schemeClr val="tx1"/>
                          </a:solidFill>
                          <a:effectLst/>
                          <a:hlinkClick r:id="rId5"/>
                        </a:rPr>
                        <a:t>гл. 26.5</a:t>
                      </a: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 НК РФ)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370" marR="39370" marT="64770" marB="647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1,592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370" marR="39370" marT="64770" marB="647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22634" y="501071"/>
            <a:ext cx="7853821" cy="191625"/>
          </a:xfrm>
        </p:spPr>
        <p:txBody>
          <a:bodyPr>
            <a:normAutofit fontScale="90000"/>
          </a:bodyPr>
          <a:lstStyle/>
          <a:p>
            <a:pPr lvl="0" algn="ctr"/>
            <a:r>
              <a:rPr lang="ru-RU" sz="2400" dirty="0">
                <a:solidFill>
                  <a:schemeClr val="dk1"/>
                </a:solidFill>
                <a:latin typeface="Arial Narrow" panose="020B0606020202030204" pitchFamily="34" charset="0"/>
                <a:ea typeface="Trebuchet MS"/>
                <a:cs typeface="Times New Roman" panose="02020603050405020304" pitchFamily="18" charset="0"/>
                <a:sym typeface="Trebuchet MS"/>
              </a:rPr>
              <a:t/>
            </a:r>
            <a:br>
              <a:rPr lang="ru-RU" sz="2400" dirty="0">
                <a:solidFill>
                  <a:schemeClr val="dk1"/>
                </a:solidFill>
                <a:latin typeface="Arial Narrow" panose="020B0606020202030204" pitchFamily="34" charset="0"/>
                <a:ea typeface="Trebuchet MS"/>
                <a:cs typeface="Times New Roman" panose="02020603050405020304" pitchFamily="18" charset="0"/>
                <a:sym typeface="Trebuchet MS"/>
              </a:rPr>
            </a:br>
            <a:endParaRPr lang="ru-RU" sz="2400" dirty="0">
              <a:latin typeface="Arial Narrow" panose="020B060602020203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6</a:t>
            </a:fld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17103" y="548680"/>
            <a:ext cx="7627171" cy="1440160"/>
          </a:xfrm>
          <a:prstGeom prst="rect">
            <a:avLst/>
          </a:prstGeom>
          <a:ln w="19050">
            <a:solidFill>
              <a:schemeClr val="accent1"/>
            </a:solidFill>
          </a:ln>
        </p:spPr>
        <p:txBody>
          <a:bodyPr vert="horz" wrap="none" lIns="104306" tIns="52153" rIns="104306" bIns="52153" rtlCol="0" anchor="ctr">
            <a:noAutofit/>
          </a:bodyPr>
          <a:lstStyle/>
          <a:p>
            <a:pPr algn="ctr" defTabSz="891603">
              <a:spcBef>
                <a:spcPts val="300"/>
              </a:spcBef>
            </a:pPr>
            <a:r>
              <a:rPr lang="ru-RU" sz="1600" dirty="0">
                <a:latin typeface="Arial Narrow" panose="020B0606020202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Таблица  коэффициентов-дефляторов на 2020 год </a:t>
            </a:r>
          </a:p>
          <a:p>
            <a:pPr algn="ctr" defTabSz="891603">
              <a:spcBef>
                <a:spcPts val="300"/>
              </a:spcBef>
            </a:pPr>
            <a:r>
              <a:rPr lang="ru-RU" sz="2000" b="1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(утверждено Приказом  Минэкономразвития  РФ от 21.10.2019 № 684) </a:t>
            </a:r>
          </a:p>
          <a:p>
            <a:pPr algn="just" defTabSz="891603">
              <a:spcBef>
                <a:spcPts val="300"/>
              </a:spcBef>
            </a:pPr>
            <a:endParaRPr lang="ru-RU" sz="2000" b="1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5401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9_Present_FNS2012_A4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104306" tIns="52153" rIns="104306" bIns="52153" rtlCol="0" anchor="ctr">
        <a:normAutofit/>
      </a:bodyPr>
      <a:lstStyle>
        <a:defPPr marL="0" marR="0" indent="0" algn="l" defTabSz="1043056" rtl="0" eaLnBrk="1" fontAlgn="auto" latinLnBrk="0" hangingPunct="1">
          <a:lnSpc>
            <a:spcPct val="100000"/>
          </a:lnSpc>
          <a:spcBef>
            <a:spcPct val="0"/>
          </a:spcBef>
          <a:spcAft>
            <a:spcPts val="0"/>
          </a:spcAft>
          <a:buClrTx/>
          <a:buSzTx/>
          <a:buFontTx/>
          <a:buNone/>
          <a:tabLst/>
          <a:defRPr kumimoji="0" sz="4800" b="1" i="0" u="none" strike="noStrike" kern="1200" cap="none" spc="0" normalizeH="0" baseline="0" noProof="0" dirty="0" smtClean="0">
            <a:ln>
              <a:noFill/>
            </a:ln>
            <a:solidFill>
              <a:srgbClr val="005AA9"/>
            </a:solidFill>
            <a:effectLst/>
            <a:uLnTx/>
            <a:uFillTx/>
            <a:latin typeface="+mj-lt"/>
            <a:ea typeface="+mj-ea"/>
            <a:cs typeface="+mj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10441</TotalTime>
  <Words>521</Words>
  <Application>Microsoft Office PowerPoint</Application>
  <PresentationFormat>Экран (4:3)</PresentationFormat>
  <Paragraphs>73</Paragraphs>
  <Slides>6</Slides>
  <Notes>6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9_Present_FNS2012_A4</vt:lpstr>
      <vt:lpstr>Презентация PowerPoint</vt:lpstr>
      <vt:lpstr> Основные изменения законодательства по специальным налоговым режимам </vt:lpstr>
      <vt:lpstr> </vt:lpstr>
      <vt:lpstr> </vt:lpstr>
      <vt:lpstr> Ограничения  по УСН (ст. 346.12 НК РФ) </vt:lpstr>
      <vt:lpstr>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Цели налогового консультирования</dc:title>
  <dc:creator>Коньков Андрей Юрьевич</dc:creator>
  <cp:lastModifiedBy>Коваленко Снежана Юрьевна</cp:lastModifiedBy>
  <cp:revision>293</cp:revision>
  <cp:lastPrinted>2019-12-05T02:00:52Z</cp:lastPrinted>
  <dcterms:created xsi:type="dcterms:W3CDTF">2015-03-27T13:19:33Z</dcterms:created>
  <dcterms:modified xsi:type="dcterms:W3CDTF">2019-12-10T05:01:39Z</dcterms:modified>
</cp:coreProperties>
</file>