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1" r:id="rId4"/>
    <p:sldId id="273" r:id="rId5"/>
    <p:sldId id="274" r:id="rId6"/>
    <p:sldId id="275" r:id="rId7"/>
    <p:sldId id="272" r:id="rId8"/>
    <p:sldId id="277" r:id="rId9"/>
    <p:sldId id="276" r:id="rId10"/>
    <p:sldId id="265" r:id="rId11"/>
    <p:sldId id="281" r:id="rId12"/>
    <p:sldId id="282" r:id="rId13"/>
    <p:sldId id="283" r:id="rId14"/>
    <p:sldId id="284" r:id="rId15"/>
    <p:sldId id="278" r:id="rId16"/>
    <p:sldId id="270" r:id="rId17"/>
    <p:sldId id="271" r:id="rId18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428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60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4068663"/>
            <a:ext cx="908939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ОСНОВЫ ПРИМЕНЕНИЯ СПЕЦИАЛЬНЫХ НАЛОГОВЫХ РЕЖИМОВ: УСН, ПСН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6084886"/>
            <a:ext cx="7485380" cy="720081"/>
          </a:xfrm>
        </p:spPr>
        <p:txBody>
          <a:bodyPr/>
          <a:lstStyle/>
          <a:p>
            <a:r>
              <a:rPr lang="ru-RU" dirty="0" smtClean="0"/>
              <a:t>2021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38388" y="2844527"/>
            <a:ext cx="5544616" cy="122413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УФНС России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 Забайкальскому краю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ПАТЕНТНАЯ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СИСТЕМА НАЛОГООБЛОЖЕНИЯ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1332359"/>
            <a:ext cx="8561139" cy="576376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</a:pPr>
            <a:endParaRPr lang="ru-RU" sz="1900" b="1" dirty="0" smtClean="0">
              <a:solidFill>
                <a:srgbClr val="FF0000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r>
              <a:rPr lang="ru-RU" sz="1900" b="1" dirty="0">
                <a:solidFill>
                  <a:schemeClr val="accent3">
                    <a:lumMod val="75000"/>
                  </a:schemeClr>
                </a:solidFill>
                <a:latin typeface="OpenSans-SemiBold"/>
              </a:rPr>
              <a:t>ДЛЯ КОГО: </a:t>
            </a:r>
            <a:r>
              <a:rPr lang="ru-RU" sz="2100" b="1" dirty="0">
                <a:solidFill>
                  <a:srgbClr val="031C5F"/>
                </a:solidFill>
                <a:latin typeface="OpenSans-SemiBold"/>
              </a:rPr>
              <a:t>Только для индивидуальных </a:t>
            </a:r>
            <a:r>
              <a:rPr lang="ru-RU" sz="2100" b="1" dirty="0" smtClean="0">
                <a:solidFill>
                  <a:srgbClr val="031C5F"/>
                </a:solidFill>
                <a:latin typeface="OpenSans-SemiBold"/>
              </a:rPr>
              <a:t>предпринимателей по отдельным видам деятельности.</a:t>
            </a:r>
          </a:p>
          <a:p>
            <a:pPr algn="just">
              <a:lnSpc>
                <a:spcPct val="90000"/>
              </a:lnSpc>
            </a:pPr>
            <a:r>
              <a:rPr lang="ru-RU" sz="2200" b="1" dirty="0">
                <a:solidFill>
                  <a:srgbClr val="031C5F"/>
                </a:solidFill>
                <a:latin typeface="OpenSans-SemiBold"/>
              </a:rPr>
              <a:t>На территории Забайкальского края патентная система налогообложения введена Законом Забайкальского края от 01.11.2012 № 735-ЗЗК «О патентной системе налогообложения в Забайкальском крае». </a:t>
            </a:r>
          </a:p>
          <a:p>
            <a:pPr algn="just">
              <a:lnSpc>
                <a:spcPct val="90000"/>
              </a:lnSpc>
            </a:pPr>
            <a:r>
              <a:rPr lang="ru-RU" sz="1900" b="1" dirty="0" smtClean="0">
                <a:solidFill>
                  <a:schemeClr val="accent3">
                    <a:lumMod val="75000"/>
                  </a:schemeClr>
                </a:solidFill>
                <a:latin typeface="OpenSans-SemiBold"/>
              </a:rPr>
              <a:t>НАЛОГОВАЯ </a:t>
            </a:r>
            <a:r>
              <a:rPr lang="ru-RU" sz="1900" b="1" dirty="0">
                <a:solidFill>
                  <a:schemeClr val="accent3">
                    <a:lumMod val="75000"/>
                  </a:schemeClr>
                </a:solidFill>
                <a:latin typeface="OpenSans-SemiBold"/>
              </a:rPr>
              <a:t>СТАВКА: </a:t>
            </a:r>
            <a:endParaRPr lang="ru-RU" sz="1900" b="1" dirty="0" smtClean="0">
              <a:solidFill>
                <a:schemeClr val="accent3">
                  <a:lumMod val="75000"/>
                </a:schemeClr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r>
              <a:rPr lang="ru-RU" sz="2200" b="1" dirty="0" smtClean="0">
                <a:solidFill>
                  <a:srgbClr val="FF0000"/>
                </a:solidFill>
                <a:latin typeface="OpenSans-SemiBold"/>
              </a:rPr>
              <a:t>6</a:t>
            </a:r>
            <a:r>
              <a:rPr lang="ru-RU" sz="2200" b="1" dirty="0">
                <a:solidFill>
                  <a:srgbClr val="FF0000"/>
                </a:solidFill>
                <a:latin typeface="OpenSans-SemiBold"/>
              </a:rPr>
              <a:t>%</a:t>
            </a:r>
            <a:r>
              <a:rPr lang="ru-RU" sz="2200" b="1" dirty="0">
                <a:solidFill>
                  <a:srgbClr val="031C5F"/>
                </a:solidFill>
                <a:latin typeface="OpenSans-SemiBold"/>
              </a:rPr>
              <a:t> </a:t>
            </a:r>
            <a:r>
              <a:rPr lang="ru-RU" sz="2200" b="1" dirty="0" smtClean="0">
                <a:solidFill>
                  <a:srgbClr val="031C5F"/>
                </a:solidFill>
                <a:latin typeface="OpenSans-SemiBold"/>
              </a:rPr>
              <a:t> - установлена ст. 346.50 НК РФ. </a:t>
            </a:r>
            <a:endParaRPr lang="ru-RU" sz="22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r>
              <a:rPr lang="ru-RU" sz="2200" b="1" dirty="0" smtClean="0">
                <a:solidFill>
                  <a:srgbClr val="FF0000"/>
                </a:solidFill>
                <a:latin typeface="OpenSans-SemiBold"/>
              </a:rPr>
              <a:t>0%</a:t>
            </a:r>
            <a:r>
              <a:rPr lang="ru-RU" sz="2200" b="1" dirty="0" smtClean="0">
                <a:solidFill>
                  <a:srgbClr val="031C5F"/>
                </a:solidFill>
                <a:latin typeface="OpenSans-SemiBold"/>
              </a:rPr>
              <a:t> - </a:t>
            </a:r>
            <a:r>
              <a:rPr lang="ru-RU" sz="2200" b="1" dirty="0">
                <a:solidFill>
                  <a:srgbClr val="031C5F"/>
                </a:solidFill>
                <a:latin typeface="OpenSans-SemiBold"/>
              </a:rPr>
              <a:t>установлена </a:t>
            </a:r>
            <a:r>
              <a:rPr lang="ru-RU" sz="2200" b="1" dirty="0" smtClean="0">
                <a:solidFill>
                  <a:srgbClr val="031C5F"/>
                </a:solidFill>
                <a:latin typeface="OpenSans-SemiBold"/>
              </a:rPr>
              <a:t>Законом Забайкальского края от 24.06.2015 № </a:t>
            </a:r>
            <a:r>
              <a:rPr lang="ru-RU" sz="2200" b="1" dirty="0">
                <a:solidFill>
                  <a:srgbClr val="031C5F"/>
                </a:solidFill>
                <a:latin typeface="OpenSans-SemiBold"/>
              </a:rPr>
              <a:t>1178-ЗЗК </a:t>
            </a:r>
            <a:r>
              <a:rPr lang="ru-RU" sz="2200" b="1" dirty="0" smtClean="0">
                <a:solidFill>
                  <a:srgbClr val="031C5F"/>
                </a:solidFill>
                <a:latin typeface="OpenSans-SemiBold"/>
              </a:rPr>
              <a:t>«Об </a:t>
            </a:r>
            <a:r>
              <a:rPr lang="ru-RU" sz="2200" b="1" dirty="0">
                <a:solidFill>
                  <a:srgbClr val="031C5F"/>
                </a:solidFill>
                <a:latin typeface="OpenSans-SemiBold"/>
              </a:rPr>
              <a:t>установлении налоговой ставки в размере 0 процентов для налогоплательщиков - индивидуальных предпринимателей при применении упрощенной системы налогообложения и (или) патентной системы налогообложения на территории Забайкальского края» для налогоплательщиков - индивидуальных предпринимателей, впервые зарегистрированных после вступления в силу настоящего Закона края и осуществляющих виды предпринимательской деятельности, указанные в приложении 2 к настоящему Закону края.</a:t>
            </a:r>
            <a:endParaRPr lang="ru-RU" sz="2200" b="1" u="sng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endParaRPr lang="ru-RU" sz="1900" b="1" dirty="0" smtClean="0">
              <a:solidFill>
                <a:srgbClr val="FF0000"/>
              </a:solidFill>
              <a:latin typeface="OpenSans-SemiBold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87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151216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Основные обязанности при применении ПСН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908423"/>
            <a:ext cx="8561139" cy="5187702"/>
          </a:xfrm>
        </p:spPr>
        <p:txBody>
          <a:bodyPr>
            <a:normAutofit/>
          </a:bodyPr>
          <a:lstStyle/>
          <a:p>
            <a:pPr algn="just"/>
            <a:endParaRPr lang="ru-RU" sz="3200" b="1" dirty="0" smtClean="0">
              <a:solidFill>
                <a:srgbClr val="031C5F"/>
              </a:solidFill>
              <a:latin typeface="OpenSans-SemiBold"/>
            </a:endParaRPr>
          </a:p>
          <a:p>
            <a:pPr algn="just"/>
            <a:r>
              <a:rPr lang="ru-RU" sz="3200" b="1" dirty="0" smtClean="0">
                <a:solidFill>
                  <a:srgbClr val="031C5F"/>
                </a:solidFill>
                <a:latin typeface="OpenSans-SemiBold"/>
              </a:rPr>
              <a:t>• </a:t>
            </a:r>
            <a:r>
              <a:rPr lang="ru-RU" sz="3200" b="1" dirty="0">
                <a:solidFill>
                  <a:srgbClr val="031C5F"/>
                </a:solidFill>
                <a:latin typeface="OpenSans-SemiBold"/>
              </a:rPr>
              <a:t>налог уплачивается 2 раза в год;</a:t>
            </a:r>
          </a:p>
          <a:p>
            <a:pPr algn="just"/>
            <a:endParaRPr lang="ru-RU" sz="3200" b="1" dirty="0">
              <a:solidFill>
                <a:srgbClr val="031C5F"/>
              </a:solidFill>
              <a:latin typeface="OpenSans-SemiBold"/>
            </a:endParaRPr>
          </a:p>
          <a:p>
            <a:pPr algn="just"/>
            <a:r>
              <a:rPr lang="ru-RU" sz="3200" b="1" dirty="0">
                <a:solidFill>
                  <a:srgbClr val="031C5F"/>
                </a:solidFill>
                <a:latin typeface="OpenSans-SemiBold"/>
              </a:rPr>
              <a:t>• необходимо вести книгу учета доходов (форма Книги учета доходов и порядок заполнения утверждены приказом Минфина России от 22.10.2012 № 135н.)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1566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40271"/>
            <a:ext cx="8561139" cy="9361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Ограничения при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применении ПСН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620391"/>
            <a:ext cx="8561139" cy="511256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3200" b="1" dirty="0">
                <a:solidFill>
                  <a:srgbClr val="031C5F"/>
                </a:solidFill>
                <a:latin typeface="OpenSans-SemiBold"/>
              </a:rPr>
              <a:t>•</a:t>
            </a:r>
            <a:r>
              <a:rPr lang="ru-RU" sz="3200" b="1" dirty="0">
                <a:solidFill>
                  <a:srgbClr val="FF0000"/>
                </a:solidFill>
                <a:latin typeface="OpenSans-SemiBold"/>
              </a:rPr>
              <a:t> </a:t>
            </a:r>
            <a:r>
              <a:rPr lang="ru-RU" sz="3200" b="1" dirty="0">
                <a:solidFill>
                  <a:srgbClr val="031C5F"/>
                </a:solidFill>
                <a:latin typeface="OpenSans-SemiBold"/>
              </a:rPr>
              <a:t>Средняя численность наемных работников не должна превышать за налоговый период 15 человек</a:t>
            </a:r>
            <a:r>
              <a:rPr lang="ru-RU" sz="3200" b="1" dirty="0" smtClean="0">
                <a:solidFill>
                  <a:srgbClr val="031C5F"/>
                </a:solidFill>
                <a:latin typeface="OpenSans-SemiBold"/>
              </a:rPr>
              <a:t>;</a:t>
            </a:r>
          </a:p>
          <a:p>
            <a:pPr algn="just">
              <a:lnSpc>
                <a:spcPct val="90000"/>
              </a:lnSpc>
            </a:pPr>
            <a:endParaRPr lang="ru-RU" sz="32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r>
              <a:rPr lang="ru-RU" sz="3200" b="1" dirty="0">
                <a:solidFill>
                  <a:srgbClr val="031C5F"/>
                </a:solidFill>
                <a:latin typeface="OpenSans-SemiBold"/>
              </a:rPr>
              <a:t>• Доход не превышает 60 млн. руб. в год, если </a:t>
            </a:r>
            <a:r>
              <a:rPr lang="ru-RU" sz="3200" b="1" dirty="0" smtClean="0">
                <a:solidFill>
                  <a:srgbClr val="031C5F"/>
                </a:solidFill>
                <a:latin typeface="OpenSans-SemiBold"/>
              </a:rPr>
              <a:t>налогоплательщик </a:t>
            </a:r>
            <a:r>
              <a:rPr lang="ru-RU" sz="3200" b="1" dirty="0">
                <a:solidFill>
                  <a:srgbClr val="031C5F"/>
                </a:solidFill>
                <a:latin typeface="OpenSans-SemiBold"/>
              </a:rPr>
              <a:t>применяет одновременно ПСН и УСН, при определении величины доходов,  учитываются доходы по обоим указанным режимам.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948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40271"/>
            <a:ext cx="8561139" cy="1152128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Применение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ПСН 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заменяет уплату </a:t>
            </a: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налогов: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980431"/>
            <a:ext cx="8561139" cy="511569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>
                <a:solidFill>
                  <a:srgbClr val="031C5F"/>
                </a:solidFill>
                <a:latin typeface="OpenSans-SemiBold"/>
              </a:rPr>
              <a:t>• НДФЛ в отношении доходов, являющихся объектом обложения налогом на профессиональный </a:t>
            </a:r>
            <a:r>
              <a:rPr lang="ru-RU" sz="2800" b="1" dirty="0" smtClean="0">
                <a:solidFill>
                  <a:srgbClr val="031C5F"/>
                </a:solidFill>
                <a:latin typeface="OpenSans-SemiBold"/>
              </a:rPr>
              <a:t>доход;</a:t>
            </a:r>
          </a:p>
          <a:p>
            <a:pPr algn="just">
              <a:lnSpc>
                <a:spcPct val="90000"/>
              </a:lnSpc>
            </a:pPr>
            <a:endParaRPr lang="ru-RU" sz="28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r>
              <a:rPr lang="ru-RU" sz="2800" b="1" dirty="0">
                <a:solidFill>
                  <a:srgbClr val="031C5F"/>
                </a:solidFill>
                <a:latin typeface="OpenSans-SemiBold"/>
              </a:rPr>
              <a:t>• НДС (кроме НДС при импорте товаров и НДС в качестве налогового агента</a:t>
            </a:r>
            <a:r>
              <a:rPr lang="ru-RU" sz="2800" b="1" dirty="0" smtClean="0">
                <a:solidFill>
                  <a:srgbClr val="031C5F"/>
                </a:solidFill>
                <a:latin typeface="OpenSans-SemiBold"/>
              </a:rPr>
              <a:t>);</a:t>
            </a:r>
          </a:p>
          <a:p>
            <a:pPr algn="just">
              <a:lnSpc>
                <a:spcPct val="90000"/>
              </a:lnSpc>
            </a:pPr>
            <a:endParaRPr lang="ru-RU" sz="28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r>
              <a:rPr lang="ru-RU" sz="2800" b="1" dirty="0">
                <a:solidFill>
                  <a:srgbClr val="031C5F"/>
                </a:solidFill>
                <a:latin typeface="OpenSans-SemiBold"/>
              </a:rPr>
              <a:t>• </a:t>
            </a:r>
            <a:r>
              <a:rPr lang="ru-RU" sz="2800" b="1" dirty="0" smtClean="0">
                <a:solidFill>
                  <a:srgbClr val="031C5F"/>
                </a:solidFill>
                <a:latin typeface="OpenSans-SemiBold"/>
              </a:rPr>
              <a:t>налог </a:t>
            </a:r>
            <a:r>
              <a:rPr lang="ru-RU" sz="2800" b="1" dirty="0">
                <a:solidFill>
                  <a:srgbClr val="031C5F"/>
                </a:solidFill>
                <a:latin typeface="OpenSans-SemiBold"/>
              </a:rPr>
              <a:t>на имущество (за исключением объектов недвижимости, налоговая база по которым определяется как их кадастровая стоимость)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30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612279"/>
            <a:ext cx="8561139" cy="86409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ПСН не применяется в отношении: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548383"/>
            <a:ext cx="8561139" cy="5547742"/>
          </a:xfrm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90000"/>
              </a:lnSpc>
            </a:pPr>
            <a:r>
              <a:rPr lang="ru-RU" sz="2400" b="1" dirty="0">
                <a:solidFill>
                  <a:srgbClr val="031C5F"/>
                </a:solidFill>
                <a:latin typeface="OpenSans-SemiBold"/>
              </a:rPr>
              <a:t>• предпринимательской деятельности, осуществляемой в рамках договора простого товарищества (договора о совместной деятельности) или договора доверительного управления имуществом;</a:t>
            </a:r>
          </a:p>
          <a:p>
            <a:pPr lvl="0" algn="just">
              <a:lnSpc>
                <a:spcPct val="90000"/>
              </a:lnSpc>
            </a:pPr>
            <a:r>
              <a:rPr lang="ru-RU" sz="2400" b="1" dirty="0">
                <a:solidFill>
                  <a:srgbClr val="031C5F"/>
                </a:solidFill>
                <a:latin typeface="OpenSans-SemiBold"/>
              </a:rPr>
              <a:t>• реализации товаров, не относящейся к розничной торговле: подакцизные товары, товары, подлежащие обязательной маркировке;</a:t>
            </a:r>
          </a:p>
          <a:p>
            <a:pPr lvl="0" algn="just">
              <a:lnSpc>
                <a:spcPct val="90000"/>
              </a:lnSpc>
            </a:pPr>
            <a:r>
              <a:rPr lang="ru-RU" sz="2400" b="1" dirty="0">
                <a:solidFill>
                  <a:srgbClr val="031C5F"/>
                </a:solidFill>
                <a:latin typeface="OpenSans-SemiBold"/>
              </a:rPr>
              <a:t>• розничной торговли, услуг общественного питания если площадь магазина или зала обслуживания посетителей более 150 кв. м.;</a:t>
            </a:r>
          </a:p>
          <a:p>
            <a:pPr lvl="0" algn="just">
              <a:lnSpc>
                <a:spcPct val="90000"/>
              </a:lnSpc>
            </a:pPr>
            <a:r>
              <a:rPr lang="ru-RU" sz="2400" b="1" dirty="0">
                <a:solidFill>
                  <a:srgbClr val="031C5F"/>
                </a:solidFill>
                <a:latin typeface="OpenSans-SemiBold"/>
              </a:rPr>
              <a:t>• перевозки грузов и пассажиров индивидуальными предпринимателями, имеющими на праве собственности или ином праве (пользования, владения и (или) распоряжения) более 20 автотранспортных средств, предназначенных для оказания таких услуг;</a:t>
            </a:r>
          </a:p>
          <a:p>
            <a:pPr algn="just"/>
            <a:r>
              <a:rPr lang="ru-RU" sz="2400" b="1" dirty="0">
                <a:solidFill>
                  <a:srgbClr val="031C5F"/>
                </a:solidFill>
                <a:latin typeface="OpenSans-SemiBold"/>
              </a:rPr>
              <a:t>• оптовой торговли, а также торговли, осуществляемой по договорам поставки; </a:t>
            </a:r>
          </a:p>
          <a:p>
            <a:pPr algn="just"/>
            <a:r>
              <a:rPr lang="ru-RU" sz="2400" b="1" dirty="0">
                <a:solidFill>
                  <a:srgbClr val="031C5F"/>
                </a:solidFill>
                <a:latin typeface="OpenSans-SemiBold"/>
              </a:rPr>
              <a:t>• деятельности по совершению сделок с ценными бумагами и (или) производными финансовыми инструментами, а также по оказанию кредитных и иных финансовых услуг.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969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ОСОБЕННОСТИ ПРИМЕНЕНИЯ </a:t>
            </a:r>
            <a:r>
              <a:rPr lang="ru-RU" sz="3200" dirty="0" err="1" smtClean="0">
                <a:solidFill>
                  <a:schemeClr val="accent3">
                    <a:lumMod val="75000"/>
                  </a:schemeClr>
                </a:solidFill>
              </a:rPr>
              <a:t>псн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1332359"/>
            <a:ext cx="8561139" cy="5763766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ru-RU" sz="2400" b="1" dirty="0">
                <a:solidFill>
                  <a:schemeClr val="tx2"/>
                </a:solidFill>
                <a:latin typeface="OpenSans-SemiBold"/>
              </a:rPr>
              <a:t>• Отчетность при ПСН не представляется</a:t>
            </a:r>
            <a:r>
              <a:rPr lang="ru-RU" sz="2400" b="1" dirty="0" smtClean="0">
                <a:solidFill>
                  <a:schemeClr val="tx2"/>
                </a:solidFill>
                <a:latin typeface="OpenSans-SemiBold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ru-RU" sz="2400" b="1" dirty="0">
              <a:solidFill>
                <a:schemeClr val="tx2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r>
              <a:rPr lang="ru-RU" sz="2400" b="1" dirty="0">
                <a:solidFill>
                  <a:schemeClr val="tx2"/>
                </a:solidFill>
                <a:latin typeface="OpenSans-SemiBold"/>
              </a:rPr>
              <a:t>• Патент выдается с любой даты, на период от 1 до 12 месяцев включительно в пределах календарного года</a:t>
            </a:r>
            <a:r>
              <a:rPr lang="ru-RU" sz="2400" b="1" dirty="0" smtClean="0">
                <a:solidFill>
                  <a:schemeClr val="tx2"/>
                </a:solidFill>
                <a:latin typeface="OpenSans-SemiBold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ru-RU" sz="2400" b="1" dirty="0">
              <a:solidFill>
                <a:schemeClr val="tx2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r>
              <a:rPr lang="ru-RU" sz="2400" b="1" dirty="0" smtClean="0">
                <a:solidFill>
                  <a:schemeClr val="tx2"/>
                </a:solidFill>
                <a:latin typeface="OpenSans-SemiBold"/>
              </a:rPr>
              <a:t>• Для </a:t>
            </a:r>
            <a:r>
              <a:rPr lang="ru-RU" sz="2400" b="1" dirty="0">
                <a:solidFill>
                  <a:schemeClr val="tx2"/>
                </a:solidFill>
                <a:latin typeface="OpenSans-SemiBold"/>
              </a:rPr>
              <a:t>перехода на ПСН следует подать заявление на получение патента по форме 26.5-1 в срок не позднее чем за 10 дней до начала применения ПСН. Заявление на получение патента можно подать в любой территориальный налоговый орган</a:t>
            </a:r>
            <a:r>
              <a:rPr lang="ru-RU" sz="2400" b="1" dirty="0" smtClean="0">
                <a:solidFill>
                  <a:schemeClr val="tx2"/>
                </a:solidFill>
                <a:latin typeface="OpenSans-SemiBold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ru-RU" sz="2400" b="1" dirty="0">
              <a:solidFill>
                <a:schemeClr val="tx2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r>
              <a:rPr lang="ru-RU" sz="2400" b="1" dirty="0">
                <a:solidFill>
                  <a:schemeClr val="tx2"/>
                </a:solidFill>
                <a:latin typeface="OpenSans-SemiBold"/>
              </a:rPr>
              <a:t>• Индивидуальный предприниматель вправе получить несколько патентов.</a:t>
            </a:r>
          </a:p>
          <a:p>
            <a:pPr algn="just">
              <a:lnSpc>
                <a:spcPct val="90000"/>
              </a:lnSpc>
            </a:pPr>
            <a:endParaRPr lang="ru-RU" sz="2400" b="1" dirty="0" smtClean="0">
              <a:solidFill>
                <a:srgbClr val="FF0000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endParaRPr lang="ru-RU" sz="2400" b="1" dirty="0" smtClean="0">
              <a:solidFill>
                <a:srgbClr val="FF0000"/>
              </a:solidFill>
              <a:latin typeface="OpenSans-SemiBold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987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493123"/>
          </a:xfr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OpenSans-SemiBold"/>
                <a:ea typeface="+mn-ea"/>
                <a:cs typeface="+mn-cs"/>
              </a:rPr>
              <a:t>ИЗМЕНЕНИЯ с 01.01.2021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1116335"/>
            <a:ext cx="8561139" cy="5832648"/>
          </a:xfrm>
        </p:spPr>
        <p:txBody>
          <a:bodyPr>
            <a:normAutofit/>
          </a:bodyPr>
          <a:lstStyle/>
          <a:p>
            <a:pPr algn="just"/>
            <a:r>
              <a:rPr lang="ru-RU" sz="2100" b="1" dirty="0" smtClean="0">
                <a:solidFill>
                  <a:srgbClr val="031C5F"/>
                </a:solidFill>
                <a:latin typeface="OpenSans-SemiBold"/>
              </a:rPr>
              <a:t>       </a:t>
            </a:r>
          </a:p>
          <a:p>
            <a:pPr algn="just"/>
            <a:r>
              <a:rPr lang="ru-RU" sz="2100" b="1" dirty="0" smtClean="0">
                <a:solidFill>
                  <a:srgbClr val="031C5F"/>
                </a:solidFill>
                <a:latin typeface="OpenSans-SemiBold"/>
              </a:rPr>
              <a:t>             </a:t>
            </a:r>
            <a:endParaRPr lang="ru-RU" sz="2100" b="1" dirty="0">
              <a:solidFill>
                <a:srgbClr val="031C5F"/>
              </a:solidFill>
              <a:latin typeface="OpenSans-SemiBold"/>
            </a:endParaRPr>
          </a:p>
          <a:p>
            <a:pPr algn="just"/>
            <a:endParaRPr lang="ru-RU" sz="2100" b="1" dirty="0" smtClean="0">
              <a:solidFill>
                <a:srgbClr val="031C5F"/>
              </a:solidFill>
              <a:latin typeface="OpenSans-SemiBold"/>
            </a:endParaRPr>
          </a:p>
          <a:p>
            <a:pPr algn="just"/>
            <a:r>
              <a:rPr lang="ru-RU" sz="2100" b="1" dirty="0" smtClean="0">
                <a:solidFill>
                  <a:srgbClr val="031C5F"/>
                </a:solidFill>
                <a:latin typeface="OpenSans-SemiBold"/>
              </a:rPr>
              <a:t>        </a:t>
            </a:r>
            <a:endParaRPr lang="ru-RU" sz="2100" b="1" dirty="0">
              <a:solidFill>
                <a:srgbClr val="031C5F"/>
              </a:solidFill>
              <a:latin typeface="OpenSans-SemiBold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2204" y="1044328"/>
            <a:ext cx="8856984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          Федеральным 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законом от 23 ноября 2020 г.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№ 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373-ФЗ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«О 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внесении изменений в главы 26.2 и 26.5  Налогового кодекса Российской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Федерации»  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налогоплательщикам, применяющим ПСН,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предоставлено 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право уменьшать сумму налога, исчисленную за налоговый период, на суммы страховых платежей (взносов) и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пособий.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ru-RU" b="1" dirty="0" smtClean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b="1" dirty="0">
                <a:solidFill>
                  <a:srgbClr val="031C5F"/>
                </a:solidFill>
                <a:latin typeface="OpenSans-SemiBold"/>
              </a:rPr>
              <a:t>• Налогоплательщики, производящие выплаты наемным работникам вправе уменьшить сумму налога на сумму  страховых платежей (взносов) и пособий, но не более чем на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50%;</a:t>
            </a:r>
            <a:endParaRPr lang="ru-RU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ru-RU" b="1" dirty="0" smtClean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• Налогоплательщики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, не производящие выплаты и иные вознаграждения физическим лицам, вправе уменьшить сумму налога на уплаченные страховые взносы на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ОПС 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и на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ОМС 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в размере, определенном в соответствии с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п. 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1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ст. 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430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НК РФ, в </a:t>
            </a:r>
            <a:r>
              <a:rPr lang="ru-RU" b="1" dirty="0">
                <a:solidFill>
                  <a:srgbClr val="031C5F"/>
                </a:solidFill>
                <a:latin typeface="OpenSans-SemiBold"/>
              </a:rPr>
              <a:t>том числе исчисленных в размере 1% с доходов, превышающих 300 тыс. руб. за расчетный период, без применения ограничения в виде 50% от суммы </a:t>
            </a:r>
            <a:r>
              <a:rPr lang="ru-RU" b="1" dirty="0" smtClean="0">
                <a:solidFill>
                  <a:srgbClr val="031C5F"/>
                </a:solidFill>
                <a:latin typeface="OpenSans-SemiBold"/>
              </a:rPr>
              <a:t>налога.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ru-RU" b="1" dirty="0">
              <a:solidFill>
                <a:srgbClr val="031C5F"/>
              </a:solidFill>
              <a:latin typeface="OpenSans-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801353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40271"/>
            <a:ext cx="8561139" cy="1584176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100" dirty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  <a:t>Информация о существующих режимах </a:t>
            </a:r>
            <a:r>
              <a:rPr lang="ru-RU" sz="2100" dirty="0" smtClean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  <a:t/>
            </a:r>
            <a:br>
              <a:rPr lang="ru-RU" sz="2100" dirty="0" smtClean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</a:br>
            <a:r>
              <a:rPr lang="ru-RU" sz="2100" dirty="0" smtClean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  <a:t/>
            </a:r>
            <a:br>
              <a:rPr lang="ru-RU" sz="2100" dirty="0" smtClean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</a:br>
            <a:r>
              <a:rPr lang="ru-RU" sz="2100" dirty="0" smtClean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  <a:t>налогообложения </a:t>
            </a:r>
            <a:r>
              <a:rPr lang="ru-RU" sz="2100" dirty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  <a:t>размещена на сайте ФНС </a:t>
            </a:r>
            <a:r>
              <a:rPr lang="ru-RU" sz="2100" dirty="0" smtClean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  <a:t>России</a:t>
            </a:r>
            <a:br>
              <a:rPr lang="ru-RU" sz="2100" dirty="0" smtClean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</a:br>
            <a:r>
              <a:rPr lang="ru-RU" sz="2100" dirty="0" smtClean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  <a:t> </a:t>
            </a:r>
            <a:br>
              <a:rPr lang="ru-RU" sz="2100" dirty="0" smtClean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</a:br>
            <a:r>
              <a:rPr lang="ru-RU" sz="2100" dirty="0" smtClean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  <a:t>(</a:t>
            </a:r>
            <a:r>
              <a:rPr lang="ru-RU" sz="2100" dirty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  <a:t>www.nalog.ru).</a:t>
            </a:r>
            <a:br>
              <a:rPr lang="ru-RU" sz="2100" dirty="0">
                <a:solidFill>
                  <a:srgbClr val="FF0000"/>
                </a:solidFill>
                <a:latin typeface="OpenSans-SemiBold"/>
                <a:ea typeface="+mn-ea"/>
                <a:cs typeface="+mn-cs"/>
              </a:rPr>
            </a:br>
            <a:endParaRPr lang="ru-RU" sz="2100" dirty="0">
              <a:solidFill>
                <a:srgbClr val="FF0000"/>
              </a:solidFill>
              <a:latin typeface="OpenSans-SemiBold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2340471"/>
            <a:ext cx="8561139" cy="3672408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400" b="1" dirty="0" smtClean="0">
                <a:solidFill>
                  <a:srgbClr val="031C5F"/>
                </a:solidFill>
                <a:latin typeface="OpenSans-SemiBold"/>
              </a:rPr>
              <a:t>Для </a:t>
            </a:r>
            <a:r>
              <a:rPr lang="ru-RU" sz="2400" b="1" dirty="0">
                <a:solidFill>
                  <a:srgbClr val="031C5F"/>
                </a:solidFill>
                <a:latin typeface="OpenSans-SemiBold"/>
              </a:rPr>
              <a:t>выбора оптимального налогового режима рекомендуем воспользоваться информационными сервисами, размещенными на сайте ФНС России: </a:t>
            </a:r>
            <a:endParaRPr lang="ru-RU" sz="2400" b="1" dirty="0" smtClean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endParaRPr lang="ru-RU" sz="24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r>
              <a:rPr lang="ru-RU" sz="2400" b="1" smtClean="0">
                <a:solidFill>
                  <a:srgbClr val="031C5F"/>
                </a:solidFill>
                <a:latin typeface="OpenSans-SemiBold"/>
              </a:rPr>
              <a:t>«</a:t>
            </a:r>
            <a:r>
              <a:rPr lang="ru-RU" sz="2400" b="1" dirty="0">
                <a:solidFill>
                  <a:srgbClr val="031C5F"/>
                </a:solidFill>
                <a:latin typeface="OpenSans-SemiBold"/>
              </a:rPr>
              <a:t>Налоговый калькулятор - Выбор режима налогообложения»; </a:t>
            </a:r>
            <a:endParaRPr lang="ru-RU" sz="2400" b="1" dirty="0" smtClean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endParaRPr lang="ru-RU" sz="24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90000"/>
              </a:lnSpc>
            </a:pPr>
            <a:endParaRPr lang="ru-RU" sz="2400" b="1" dirty="0">
              <a:solidFill>
                <a:srgbClr val="031C5F"/>
              </a:solidFill>
              <a:latin typeface="OpenSans-SemiBold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44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5712497"/>
              </p:ext>
            </p:extLst>
          </p:nvPr>
        </p:nvGraphicFramePr>
        <p:xfrm>
          <a:off x="1314252" y="1980430"/>
          <a:ext cx="8496944" cy="3600401"/>
        </p:xfrm>
        <a:graphic>
          <a:graphicData uri="http://schemas.openxmlformats.org/drawingml/2006/table">
            <a:tbl>
              <a:tblPr/>
              <a:tblGrid>
                <a:gridCol w="4163744"/>
                <a:gridCol w="4333200"/>
              </a:tblGrid>
              <a:tr h="10081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Индивидуальные предприниматели</a:t>
                      </a:r>
                    </a:p>
                  </a:txBody>
                  <a:tcPr marL="7150" marR="7150" marT="71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Юридические лица</a:t>
                      </a:r>
                    </a:p>
                  </a:txBody>
                  <a:tcPr marL="7150" marR="7150" marT="71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5AA9"/>
                          </a:solidFill>
                          <a:effectLst/>
                          <a:latin typeface="Calibri"/>
                        </a:rPr>
                        <a:t>Упрощенная система  налогообложения (УСН)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5AA9"/>
                          </a:solidFill>
                          <a:effectLst/>
                          <a:latin typeface="Calibri"/>
                        </a:rPr>
                        <a:t>Упрощенная система  налогообложения (УСН)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/>
                        </a:rPr>
                        <a:t>Патентная система налогообложения (ПСН)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8396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Организации </a:t>
            </a:r>
            <a:r>
              <a:rPr lang="ru-RU" sz="2000" dirty="0"/>
              <a:t>и индивидуальные предприниматели, </a:t>
            </a:r>
            <a:r>
              <a:rPr lang="ru-RU" sz="2000" dirty="0" smtClean="0"/>
              <a:t>могут применять </a:t>
            </a:r>
            <a:r>
              <a:rPr lang="ru-RU" sz="2000" dirty="0"/>
              <a:t>следующие </a:t>
            </a:r>
            <a:r>
              <a:rPr lang="ru-RU" sz="2000" dirty="0" smtClean="0"/>
              <a:t>специальные налоговые режимы </a:t>
            </a:r>
            <a:r>
              <a:rPr lang="ru-RU" sz="2000" dirty="0"/>
              <a:t>налогообложения: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УПРОЩЕННАЯ СИСТЕМА НАЛОГООБЛОЖЕНИЯ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1332359"/>
            <a:ext cx="8561139" cy="576064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sz="2000" b="1" dirty="0">
                <a:solidFill>
                  <a:srgbClr val="005AA9"/>
                </a:solidFill>
                <a:latin typeface="OpenSans-SemiBold"/>
              </a:rPr>
              <a:t>ДЛЯ КОГО: </a:t>
            </a: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применяется юридическими </a:t>
            </a: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лицами (ЮЛ) </a:t>
            </a: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и индивидуальными </a:t>
            </a: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предпринимателями (ИП). </a:t>
            </a:r>
          </a:p>
          <a:p>
            <a:pPr algn="just">
              <a:lnSpc>
                <a:spcPct val="110000"/>
              </a:lnSpc>
            </a:pP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 - Переход </a:t>
            </a: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осуществляется добровольно в уведомительном  </a:t>
            </a: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порядке.</a:t>
            </a:r>
          </a:p>
          <a:p>
            <a:pPr algn="just">
              <a:lnSpc>
                <a:spcPct val="110000"/>
              </a:lnSpc>
            </a:pP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-  Уведомление </a:t>
            </a: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следует подать </a:t>
            </a: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до </a:t>
            </a: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31 декабря 2021 ЮЛ по  месту нахождения организации, ИП по месту жительства.</a:t>
            </a:r>
          </a:p>
          <a:p>
            <a:pPr algn="just">
              <a:lnSpc>
                <a:spcPct val="110000"/>
              </a:lnSpc>
            </a:pP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- Вновь </a:t>
            </a: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зарегистрированные ИП или </a:t>
            </a: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вновь созданные </a:t>
            </a: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ЮЛ уведомление </a:t>
            </a: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подают </a:t>
            </a: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не позднее </a:t>
            </a: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30-ти </a:t>
            </a: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дней с даты постановки на </a:t>
            </a: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учет.</a:t>
            </a:r>
          </a:p>
          <a:p>
            <a:pPr>
              <a:lnSpc>
                <a:spcPct val="110000"/>
              </a:lnSpc>
            </a:pPr>
            <a:r>
              <a:rPr lang="ru-RU" sz="2000" b="1" dirty="0" smtClean="0">
                <a:solidFill>
                  <a:srgbClr val="005AA9"/>
                </a:solidFill>
                <a:latin typeface="OpenSans-SemiBold"/>
              </a:rPr>
              <a:t>ОБЪЕКТ НАЛОГООБЛОЖЕНИЯ: </a:t>
            </a:r>
          </a:p>
          <a:p>
            <a:pPr>
              <a:lnSpc>
                <a:spcPct val="11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OpenSans-SemiBold"/>
              </a:rPr>
              <a:t>- Доходы;</a:t>
            </a:r>
          </a:p>
          <a:p>
            <a:pPr>
              <a:lnSpc>
                <a:spcPct val="11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OpenSans-SemiBold"/>
              </a:rPr>
              <a:t>- Доходы, уменьшенные на величину расходов.</a:t>
            </a:r>
          </a:p>
          <a:p>
            <a:pPr algn="just">
              <a:lnSpc>
                <a:spcPct val="110000"/>
              </a:lnSpc>
            </a:pP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Выбор объекта налогообложения осуществляется самим налогоплательщиком, и может изменяться </a:t>
            </a:r>
            <a:r>
              <a:rPr lang="ru-RU" sz="2000" b="1" dirty="0" smtClean="0">
                <a:solidFill>
                  <a:srgbClr val="031C5F"/>
                </a:solidFill>
                <a:latin typeface="OpenSans-SemiBold"/>
              </a:rPr>
              <a:t>ежегодно</a:t>
            </a:r>
            <a:r>
              <a:rPr lang="ru-RU" sz="2000" b="1" dirty="0">
                <a:solidFill>
                  <a:srgbClr val="031C5F"/>
                </a:solidFill>
                <a:latin typeface="OpenSans-SemiBold"/>
              </a:rPr>
              <a:t>. Объект налогообложения может быть изменен с начала налогового периода, если налогоплательщик уведомит об этом налоговый орган до 31 декабря года, предшествующего году, в котором налогоплательщик предлагает изменить объект налогообложения. В течение налогового периода налогоплательщик не может менять объект налогообложения.</a:t>
            </a:r>
            <a:endParaRPr lang="ru-RU" sz="7200" b="1" dirty="0" smtClean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endParaRPr lang="ru-RU" sz="7200" b="1" dirty="0">
              <a:solidFill>
                <a:srgbClr val="031C5F"/>
              </a:solidFill>
              <a:latin typeface="OpenSans-SemiBold"/>
            </a:endParaRPr>
          </a:p>
          <a:p>
            <a:endParaRPr lang="ru-RU" sz="7200" b="1" dirty="0" smtClean="0">
              <a:solidFill>
                <a:srgbClr val="031C5F"/>
              </a:solidFill>
              <a:latin typeface="OpenSans-SemiBold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88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УПРОЩЕННАЯ СИСТЕМА НАЛОГООБЛОЖЕНИЯ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1332359"/>
            <a:ext cx="8561139" cy="5760640"/>
          </a:xfrm>
        </p:spPr>
        <p:txBody>
          <a:bodyPr>
            <a:normAutofit fontScale="25000" lnSpcReduction="20000"/>
          </a:bodyPr>
          <a:lstStyle/>
          <a:p>
            <a:endParaRPr lang="ru-RU" sz="7200" b="1" dirty="0" smtClean="0">
              <a:solidFill>
                <a:srgbClr val="031C5F"/>
              </a:solidFill>
              <a:latin typeface="OpenSans-SemiBold"/>
            </a:endParaRPr>
          </a:p>
          <a:p>
            <a:r>
              <a:rPr lang="ru-RU" sz="8000" b="1" dirty="0" smtClean="0">
                <a:solidFill>
                  <a:srgbClr val="005AA9"/>
                </a:solidFill>
                <a:latin typeface="OpenSans-SemiBold"/>
              </a:rPr>
              <a:t>ОСНОВНЫЕ  ОГРАНИЧЕНИЯ ПРИ ПЕРЕХОДЕ НА УСН:</a:t>
            </a:r>
          </a:p>
          <a:p>
            <a:endParaRPr lang="ru-RU" sz="8000" b="1" dirty="0" smtClean="0">
              <a:solidFill>
                <a:srgbClr val="005AA9"/>
              </a:solidFill>
              <a:latin typeface="OpenSans-SemiBold"/>
            </a:endParaRPr>
          </a:p>
          <a:p>
            <a:pPr algn="just"/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• </a:t>
            </a: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Для </a:t>
            </a:r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перехода на УСН с </a:t>
            </a: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2022 </a:t>
            </a:r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г. доходы за 9 месяцев 2021 г. не должны превышать </a:t>
            </a: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значение 116,1 </a:t>
            </a:r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млн руб. (112,5 млн руб. x </a:t>
            </a: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1,032 коэффициент-дефлятор на 2021 г.).</a:t>
            </a:r>
            <a:endParaRPr lang="ru-RU" sz="80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• Бухгалтерская </a:t>
            </a:r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остаточная стоимость ОС - максимум 150 млн руб.</a:t>
            </a:r>
          </a:p>
          <a:p>
            <a:pPr algn="just">
              <a:lnSpc>
                <a:spcPct val="110000"/>
              </a:lnSpc>
            </a:pP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• Средняя </a:t>
            </a:r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численность работников - не более </a:t>
            </a: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100 </a:t>
            </a:r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человек. </a:t>
            </a:r>
            <a:endParaRPr lang="en-US" sz="8000" b="1" dirty="0" smtClean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•</a:t>
            </a:r>
            <a:r>
              <a:rPr lang="en-US" sz="8000" b="1" dirty="0" smtClean="0">
                <a:solidFill>
                  <a:srgbClr val="031C5F"/>
                </a:solidFill>
                <a:latin typeface="OpenSans-SemiBold"/>
              </a:rPr>
              <a:t> </a:t>
            </a: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Максимальная </a:t>
            </a:r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доля других организаций в уставном капитале - 25%.</a:t>
            </a:r>
          </a:p>
          <a:p>
            <a:pPr algn="just">
              <a:lnSpc>
                <a:spcPct val="110000"/>
              </a:lnSpc>
            </a:pP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• У </a:t>
            </a:r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организации нет филиалов. При наличии представительств и других обособленных подразделений УСН применять можно</a:t>
            </a:r>
            <a:r>
              <a:rPr lang="ru-RU" sz="8000" b="1" dirty="0" smtClean="0">
                <a:solidFill>
                  <a:srgbClr val="031C5F"/>
                </a:solidFill>
                <a:latin typeface="OpenSans-SemiBold"/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• ограничения по отдельным видам деятельности (например, нельзя применять УСН при производстве подакцизных товаров и добыче полезных ископаемых, а также нотариусам и адвокатам)</a:t>
            </a:r>
          </a:p>
          <a:p>
            <a:pPr algn="just">
              <a:lnSpc>
                <a:spcPct val="110000"/>
              </a:lnSpc>
            </a:pPr>
            <a:r>
              <a:rPr lang="ru-RU" sz="8000" b="1" dirty="0">
                <a:solidFill>
                  <a:srgbClr val="031C5F"/>
                </a:solidFill>
                <a:latin typeface="OpenSans-SemiBold"/>
              </a:rPr>
              <a:t>Полный перечень ограничений прописан в п. 3 ст. 346,12 НК РФ.</a:t>
            </a:r>
          </a:p>
          <a:p>
            <a:pPr algn="just">
              <a:lnSpc>
                <a:spcPct val="110000"/>
              </a:lnSpc>
            </a:pPr>
            <a:endParaRPr lang="ru-RU" sz="8000" b="1" dirty="0">
              <a:solidFill>
                <a:srgbClr val="031C5F"/>
              </a:solidFill>
              <a:latin typeface="OpenSans-SemiBold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38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УПРОЩЕННАЯ СИСТЕМА НАЛОГООБЛОЖЕНИЯ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1332359"/>
            <a:ext cx="8561139" cy="5760640"/>
          </a:xfrm>
        </p:spPr>
        <p:txBody>
          <a:bodyPr>
            <a:normAutofit fontScale="47500" lnSpcReduction="20000"/>
          </a:bodyPr>
          <a:lstStyle/>
          <a:p>
            <a:r>
              <a:rPr lang="ru-RU" sz="5100" b="1" dirty="0" smtClean="0">
                <a:solidFill>
                  <a:srgbClr val="005AA9"/>
                </a:solidFill>
                <a:latin typeface="OpenSans-SemiBold"/>
              </a:rPr>
              <a:t>ЗАМЕНЯЕТ </a:t>
            </a:r>
            <a:r>
              <a:rPr lang="ru-RU" sz="5100" b="1" dirty="0">
                <a:solidFill>
                  <a:srgbClr val="005AA9"/>
                </a:solidFill>
                <a:latin typeface="OpenSans-SemiBold"/>
              </a:rPr>
              <a:t>НАЛОГИ</a:t>
            </a:r>
            <a:r>
              <a:rPr lang="ru-RU" sz="5100" b="1" dirty="0" smtClean="0">
                <a:solidFill>
                  <a:srgbClr val="005AA9"/>
                </a:solidFill>
                <a:latin typeface="OpenSans-SemiBold"/>
              </a:rPr>
              <a:t>:</a:t>
            </a:r>
          </a:p>
          <a:p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•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налог на прибыль - для ЮЛ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;</a:t>
            </a:r>
          </a:p>
          <a:p>
            <a:endParaRPr lang="ru-RU" sz="5800" b="1" dirty="0">
              <a:solidFill>
                <a:srgbClr val="031C5F"/>
              </a:solidFill>
              <a:latin typeface="OpenSans-SemiBold"/>
            </a:endParaRPr>
          </a:p>
          <a:p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• НДФЛ с доходов, полученных от предпринимательской деятельности - для ИП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;</a:t>
            </a:r>
          </a:p>
          <a:p>
            <a:endParaRPr lang="ru-RU" sz="5800" b="1" dirty="0">
              <a:solidFill>
                <a:srgbClr val="031C5F"/>
              </a:solidFill>
              <a:latin typeface="OpenSans-SemiBold"/>
            </a:endParaRPr>
          </a:p>
          <a:p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• НДС (кроме НДС при импорте товаров и НДС в качестве налогового</a:t>
            </a:r>
          </a:p>
          <a:p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агента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);</a:t>
            </a:r>
          </a:p>
          <a:p>
            <a:endParaRPr lang="ru-RU" sz="5800" b="1" dirty="0">
              <a:solidFill>
                <a:srgbClr val="031C5F"/>
              </a:solidFill>
              <a:latin typeface="OpenSans-SemiBold"/>
            </a:endParaRPr>
          </a:p>
          <a:p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• налог на имущество (за исключением объектов недвижимости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, налоговая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база по которым определяется как их кадастровая</a:t>
            </a:r>
          </a:p>
          <a:p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стоимость).</a:t>
            </a:r>
          </a:p>
          <a:p>
            <a:pPr algn="just">
              <a:lnSpc>
                <a:spcPct val="110000"/>
              </a:lnSpc>
            </a:pPr>
            <a:endParaRPr lang="ru-RU" sz="8000" b="1" dirty="0">
              <a:solidFill>
                <a:srgbClr val="031C5F"/>
              </a:solidFill>
              <a:latin typeface="OpenSans-SemiBold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758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УПРОЩЕННАЯ СИСТЕМА НАЛОГООБЛОЖЕНИЯ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1332359"/>
            <a:ext cx="8561139" cy="5760640"/>
          </a:xfrm>
        </p:spPr>
        <p:txBody>
          <a:bodyPr>
            <a:normAutofit fontScale="47500" lnSpcReduction="20000"/>
          </a:bodyPr>
          <a:lstStyle/>
          <a:p>
            <a:r>
              <a:rPr lang="ru-RU" sz="5100" b="1" dirty="0" smtClean="0">
                <a:solidFill>
                  <a:srgbClr val="005AA9"/>
                </a:solidFill>
                <a:latin typeface="OpenSans-SemiBold"/>
              </a:rPr>
              <a:t>ОСНОВНЫЕ ОБЯЗАННОСТИ:</a:t>
            </a:r>
          </a:p>
          <a:p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• налоговые декларации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представляются в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налоговые органы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1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раз в год, </a:t>
            </a:r>
            <a:endParaRPr lang="ru-RU" sz="5800" b="1" dirty="0" smtClean="0">
              <a:solidFill>
                <a:srgbClr val="031C5F"/>
              </a:solidFill>
              <a:latin typeface="OpenSans-SemiBold"/>
            </a:endParaRPr>
          </a:p>
          <a:p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ЮЛ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- не позднее 31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марта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следующего года за отчетным, </a:t>
            </a:r>
            <a:endParaRPr lang="ru-RU" sz="5800" b="1" dirty="0" smtClean="0">
              <a:solidFill>
                <a:srgbClr val="031C5F"/>
              </a:solidFill>
              <a:latin typeface="OpenSans-SemiBold"/>
            </a:endParaRPr>
          </a:p>
          <a:p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ИП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- не позднее 30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апреля; </a:t>
            </a:r>
          </a:p>
          <a:p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• бухгалтерская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отчетность представляется ЮЛ не позднее 31 марта  следующего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года; </a:t>
            </a:r>
          </a:p>
          <a:p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• авансовые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платежи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уплачиваются ежеквартально не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позднее 25-го числа первого месяца, следующего за истекшим отчетным периодом;</a:t>
            </a:r>
          </a:p>
          <a:p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• необходимо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вести книгу учета доходов/расходов;</a:t>
            </a:r>
          </a:p>
          <a:p>
            <a:pPr>
              <a:lnSpc>
                <a:spcPct val="110000"/>
              </a:lnSpc>
            </a:pPr>
            <a:endParaRPr lang="ru-RU" sz="8000" b="1" dirty="0">
              <a:solidFill>
                <a:srgbClr val="031C5F"/>
              </a:solidFill>
              <a:latin typeface="OpenSans-SemiBold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070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УПРОЩЕННАЯ СИСТЕМА НАЛОГООБЛОЖЕНИЯ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1332359"/>
            <a:ext cx="8561139" cy="5763766"/>
          </a:xfrm>
        </p:spPr>
        <p:txBody>
          <a:bodyPr>
            <a:normAutofit fontScale="32500" lnSpcReduction="20000"/>
          </a:bodyPr>
          <a:lstStyle/>
          <a:p>
            <a:r>
              <a:rPr lang="ru-RU" sz="5500" b="1" dirty="0" smtClean="0">
                <a:solidFill>
                  <a:srgbClr val="005AA9"/>
                </a:solidFill>
                <a:latin typeface="OpenSans-SemiBold"/>
              </a:rPr>
              <a:t>ОСНОВНЫЕ  ОГРАНИЧЕНИЯ ПРИ ПРИМЕНЕНИИ:</a:t>
            </a:r>
          </a:p>
          <a:p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• Доходы за 2021 год - не больше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150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млн руб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.;</a:t>
            </a:r>
            <a:endParaRPr lang="ru-RU" sz="5500" b="1" dirty="0">
              <a:solidFill>
                <a:srgbClr val="005AA9"/>
              </a:solidFill>
              <a:latin typeface="OpenSans-SemiBold"/>
            </a:endParaRPr>
          </a:p>
          <a:p>
            <a:pPr>
              <a:lnSpc>
                <a:spcPct val="110000"/>
              </a:lnSpc>
            </a:pP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• Численность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работников не более 100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чел.;</a:t>
            </a:r>
          </a:p>
          <a:p>
            <a:pPr>
              <a:lnSpc>
                <a:spcPct val="110000"/>
              </a:lnSpc>
            </a:pP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•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Стоимость основных средств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не более 150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млн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руб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.</a:t>
            </a:r>
          </a:p>
          <a:p>
            <a:pPr>
              <a:lnSpc>
                <a:spcPct val="110000"/>
              </a:lnSpc>
            </a:pPr>
            <a:endParaRPr lang="ru-RU" sz="2500" b="1" dirty="0" smtClean="0">
              <a:solidFill>
                <a:srgbClr val="031C5F"/>
              </a:solidFill>
              <a:latin typeface="OpenSans-SemiBold"/>
            </a:endParaRPr>
          </a:p>
          <a:p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При превышения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пороговых величин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доходов (от 150 млн. руб. до 200 млн руб.) и численности (от 100 чел.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д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о 130 чел.)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налог на УСН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уплачивается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по более высокой ставке. </a:t>
            </a:r>
            <a:endParaRPr lang="ru-RU" sz="5800" b="1" dirty="0" smtClean="0">
              <a:solidFill>
                <a:srgbClr val="031C5F"/>
              </a:solidFill>
              <a:latin typeface="OpenSans-SemiBold"/>
            </a:endParaRPr>
          </a:p>
          <a:p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В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зависимости от объекта налогообложения ставка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составит:</a:t>
            </a:r>
            <a:endParaRPr lang="ru-RU" sz="58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• 20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% - при объекте "доходы минус расходы";</a:t>
            </a:r>
          </a:p>
          <a:p>
            <a:pPr algn="just">
              <a:lnSpc>
                <a:spcPct val="110000"/>
              </a:lnSpc>
            </a:pP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• 8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% - при объекте "доходы".</a:t>
            </a:r>
          </a:p>
          <a:p>
            <a:pPr algn="just">
              <a:lnSpc>
                <a:spcPct val="110000"/>
              </a:lnSpc>
            </a:pP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(гл. 26.2 НК РФ в редакции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Федерального закона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от 31.07.2020 N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266-ФЗ).</a:t>
            </a:r>
          </a:p>
          <a:p>
            <a:pPr algn="just">
              <a:lnSpc>
                <a:spcPct val="110000"/>
              </a:lnSpc>
            </a:pPr>
            <a:endParaRPr lang="ru-RU" sz="5800" b="1" dirty="0" smtClean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• В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случае, если налогоплательщик применяет одновременно упрощенную систему налогообложения и патентную систему налогообложения, при определении величины доходов,  учитываются доходы по обоим указанным специальным налоговым режимам.</a:t>
            </a:r>
          </a:p>
          <a:p>
            <a:pPr algn="just">
              <a:lnSpc>
                <a:spcPct val="110000"/>
              </a:lnSpc>
            </a:pPr>
            <a:endParaRPr lang="ru-RU" sz="5800" b="1" dirty="0">
              <a:solidFill>
                <a:srgbClr val="031C5F"/>
              </a:solidFill>
              <a:latin typeface="OpenSans-SemiBold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544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5085" y="543473"/>
            <a:ext cx="9268159" cy="1076918"/>
          </a:xfrm>
        </p:spPr>
        <p:txBody>
          <a:bodyPr>
            <a:noAutofit/>
          </a:bodyPr>
          <a:lstStyle/>
          <a:p>
            <a:r>
              <a:rPr lang="ru-RU" sz="3500" dirty="0"/>
              <a:t>УПРОЩЕННАЯ СИСТЕМА </a:t>
            </a:r>
            <a:r>
              <a:rPr lang="ru-RU" sz="3500" dirty="0" err="1" smtClean="0"/>
              <a:t>нАЛОГООБЛОЖЕНИЯ</a:t>
            </a:r>
            <a:endParaRPr lang="ru-RU" sz="35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404367"/>
            <a:ext cx="8561139" cy="569175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80000"/>
              </a:lnSpc>
            </a:pPr>
            <a:r>
              <a:rPr lang="ru-RU" sz="1900" b="1" dirty="0">
                <a:solidFill>
                  <a:srgbClr val="005AA9"/>
                </a:solidFill>
                <a:latin typeface="OpenSans-SemiBold"/>
              </a:rPr>
              <a:t>ИНЫЕ  ОСОБЕННОСТИ</a:t>
            </a:r>
            <a:r>
              <a:rPr lang="ru-RU" sz="1900" b="1" dirty="0" smtClean="0">
                <a:solidFill>
                  <a:srgbClr val="005AA9"/>
                </a:solidFill>
                <a:latin typeface="OpenSans-SemiBold"/>
              </a:rPr>
              <a:t>:</a:t>
            </a:r>
          </a:p>
          <a:p>
            <a:pPr lvl="0">
              <a:lnSpc>
                <a:spcPct val="80000"/>
              </a:lnSpc>
            </a:pPr>
            <a:endParaRPr lang="ru-RU" sz="1900" b="1" dirty="0">
              <a:solidFill>
                <a:srgbClr val="005AA9"/>
              </a:solidFill>
              <a:latin typeface="OpenSans-SemiBold"/>
            </a:endParaRPr>
          </a:p>
          <a:p>
            <a:pPr lvl="0" algn="just">
              <a:lnSpc>
                <a:spcPct val="90000"/>
              </a:lnSpc>
            </a:pPr>
            <a:r>
              <a:rPr lang="ru-RU" sz="2100" b="1" dirty="0">
                <a:solidFill>
                  <a:srgbClr val="031C5F"/>
                </a:solidFill>
                <a:latin typeface="OpenSans-SemiBold"/>
              </a:rPr>
              <a:t>• В целях главы 26.2 НК РФ датой получения доходов признается день поступления денежных средств на счета в банках и (или) в кассу, получения иного имущества (работ, услуг) и (или) имущественных прав, а также погашения задолженности (оплаты) налогоплательщику иным способом (кассовый метод);</a:t>
            </a:r>
          </a:p>
          <a:p>
            <a:pPr lvl="0" algn="just">
              <a:lnSpc>
                <a:spcPct val="90000"/>
              </a:lnSpc>
            </a:pPr>
            <a:r>
              <a:rPr lang="ru-RU" sz="2100" b="1" dirty="0">
                <a:solidFill>
                  <a:srgbClr val="031C5F"/>
                </a:solidFill>
                <a:latin typeface="OpenSans-SemiBold"/>
              </a:rPr>
              <a:t>• ИП с объектом «доходы», имеют право уменьшать сумму налога на сумму страховых взносов, но не более чем на 50%: • ИП, которые работают одни, без наемных работников могут уменьшить налог на сумму страховых взносов без ограничений;</a:t>
            </a:r>
          </a:p>
          <a:p>
            <a:pPr lvl="0" algn="just">
              <a:lnSpc>
                <a:spcPct val="90000"/>
              </a:lnSpc>
            </a:pPr>
            <a:r>
              <a:rPr lang="ru-RU" sz="2100" b="1" dirty="0">
                <a:solidFill>
                  <a:srgbClr val="031C5F"/>
                </a:solidFill>
                <a:latin typeface="OpenSans-SemiBold"/>
              </a:rPr>
              <a:t>•  Налогоплательщики, использующие в качестве объекта налогообложения доходы, уменьшенные на величину расходов, вправе уменьшить  налоговую базу на сумму убытка предыдущих налоговых периодов,  Налогоплательщики вправе осуществлять перенос убытка на будущие налоговые периоды в течение 10 лет, следующих за тем налоговым периодом, в котором получен этот убыток.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98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62025" y="468263"/>
            <a:ext cx="8561139" cy="79208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УПРОЩЕННАЯ СИСТЕМА НАЛОГООБЛОЖЕНИЯ</a:t>
            </a:r>
            <a:endParaRPr lang="ru-RU" sz="32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962025" y="1332359"/>
            <a:ext cx="8561139" cy="5763766"/>
          </a:xfrm>
        </p:spPr>
        <p:txBody>
          <a:bodyPr>
            <a:normAutofit fontScale="32500" lnSpcReduction="20000"/>
          </a:bodyPr>
          <a:lstStyle/>
          <a:p>
            <a:endParaRPr lang="ru-RU" sz="2500" b="1" dirty="0" smtClean="0">
              <a:solidFill>
                <a:srgbClr val="031C5F"/>
              </a:solidFill>
              <a:latin typeface="OpenSans-SemiBold"/>
            </a:endParaRPr>
          </a:p>
          <a:p>
            <a:r>
              <a:rPr lang="ru-RU" sz="5500" b="1" dirty="0">
                <a:solidFill>
                  <a:srgbClr val="005AA9"/>
                </a:solidFill>
                <a:latin typeface="OpenSans-SemiBold"/>
              </a:rPr>
              <a:t>НАЛОГОВЫЕ СТАВКИ:</a:t>
            </a:r>
          </a:p>
          <a:p>
            <a:pPr algn="just">
              <a:lnSpc>
                <a:spcPct val="110000"/>
              </a:lnSpc>
            </a:pP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 •  6% при выборе объекта налогообложения «доходы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»;</a:t>
            </a:r>
            <a:endParaRPr lang="ru-RU" sz="58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• 15% при выборе объекта налогообложения «доходы-расходы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».</a:t>
            </a:r>
            <a:endParaRPr lang="ru-RU" sz="58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В соответствии со ст.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346.20 НК РФ  Законами субъектов Российской Федерации могут быть установлены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пониженные и нулевые налоговые ставки для отдельных категорий налогоплательщиков.</a:t>
            </a:r>
            <a:endParaRPr lang="ru-RU" sz="58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endParaRPr lang="ru-RU" sz="5800" b="1" dirty="0" smtClean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• Законом Забайкальского края от 04.05.2010 №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360-ЗЗК  ставка 6%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снижена для отдельных категорий до 1%, 2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%;</a:t>
            </a:r>
          </a:p>
          <a:p>
            <a:pPr algn="just">
              <a:lnSpc>
                <a:spcPct val="110000"/>
              </a:lnSpc>
            </a:pP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ставка 15% снижена для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отдельных категорий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до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5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%;</a:t>
            </a:r>
          </a:p>
          <a:p>
            <a:pPr algn="just">
              <a:lnSpc>
                <a:spcPct val="110000"/>
              </a:lnSpc>
            </a:pPr>
            <a:endParaRPr lang="ru-RU" sz="5800" b="1" dirty="0" smtClean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• Законом Забайкальского края от 24 июня 2015 года № 1178-ЗЗК0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установлена ставка 0% для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налогоплательщиков индивидуальных предпринимателей, впервые зарегистрированных после вступления в силу настоящего закона и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осуществляющих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виды деятельности, указанные в Приложении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к 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настоящему закону </a:t>
            </a:r>
            <a:r>
              <a:rPr lang="ru-RU" sz="5800" b="1" dirty="0" smtClean="0">
                <a:solidFill>
                  <a:srgbClr val="031C5F"/>
                </a:solidFill>
                <a:latin typeface="OpenSans-SemiBold"/>
              </a:rPr>
              <a:t>(</a:t>
            </a:r>
            <a:r>
              <a:rPr lang="ru-RU" sz="5800" b="1" dirty="0">
                <a:solidFill>
                  <a:srgbClr val="031C5F"/>
                </a:solidFill>
                <a:latin typeface="OpenSans-SemiBold"/>
              </a:rPr>
              <a:t>всего 53 позиции);</a:t>
            </a:r>
          </a:p>
          <a:p>
            <a:pPr algn="just">
              <a:lnSpc>
                <a:spcPct val="110000"/>
              </a:lnSpc>
            </a:pPr>
            <a:endParaRPr lang="ru-RU" sz="5800" b="1" dirty="0">
              <a:solidFill>
                <a:srgbClr val="031C5F"/>
              </a:solidFill>
              <a:latin typeface="OpenSans-SemiBold"/>
            </a:endParaRPr>
          </a:p>
          <a:p>
            <a:pPr algn="just">
              <a:lnSpc>
                <a:spcPct val="110000"/>
              </a:lnSpc>
            </a:pPr>
            <a:endParaRPr lang="ru-RU" sz="5800" b="1" dirty="0">
              <a:solidFill>
                <a:srgbClr val="031C5F"/>
              </a:solidFill>
              <a:latin typeface="OpenSans-SemiBold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539088"/>
      </p:ext>
    </p:extLst>
  </p:cSld>
  <p:clrMapOvr>
    <a:masterClrMapping/>
  </p:clrMapOvr>
</p:sld>
</file>

<file path=ppt/theme/theme1.xml><?xml version="1.0" encoding="utf-8"?>
<a:theme xmlns:a="http://schemas.openxmlformats.org/drawingml/2006/main" name="Переход с ЕНВД на иные системы налогообложен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Переход с ЕНВД на иные системы налогообложения</Template>
  <TotalTime>482</TotalTime>
  <Words>1576</Words>
  <Application>Microsoft Office PowerPoint</Application>
  <PresentationFormat>Произвольный</PresentationFormat>
  <Paragraphs>148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Переход с ЕНВД на иные системы налогообложения</vt:lpstr>
      <vt:lpstr>ОСНОВЫ ПРИМЕНЕНИЯ СПЕЦИАЛЬНЫХ НАЛОГОВЫХ РЕЖИМОВ: УСН, ПСН</vt:lpstr>
      <vt:lpstr>Организации и индивидуальные предприниматели, могут применять следующие специальные налоговые режимы налогообложения:</vt:lpstr>
      <vt:lpstr>УПРОЩЕННАЯ СИСТЕМА НАЛОГООБЛОЖЕНИЯ</vt:lpstr>
      <vt:lpstr>УПРОЩЕННАЯ СИСТЕМА НАЛОГООБЛОЖЕНИЯ</vt:lpstr>
      <vt:lpstr>УПРОЩЕННАЯ СИСТЕМА НАЛОГООБЛОЖЕНИЯ</vt:lpstr>
      <vt:lpstr>УПРОЩЕННАЯ СИСТЕМА НАЛОГООБЛОЖЕНИЯ</vt:lpstr>
      <vt:lpstr>УПРОЩЕННАЯ СИСТЕМА НАЛОГООБЛОЖЕНИЯ</vt:lpstr>
      <vt:lpstr>УПРОЩЕННАЯ СИСТЕМА нАЛОГООБЛОЖЕНИЯ</vt:lpstr>
      <vt:lpstr>УПРОЩЕННАЯ СИСТЕМА НАЛОГООБЛОЖЕНИЯ</vt:lpstr>
      <vt:lpstr>ПАТЕНТНАЯ СИСТЕМА НАЛОГООБЛОЖЕНИЯ</vt:lpstr>
      <vt:lpstr>Основные обязанности при применении ПСН</vt:lpstr>
      <vt:lpstr>Ограничения при применении ПСН</vt:lpstr>
      <vt:lpstr>Применение ПСН заменяет уплату налогов:</vt:lpstr>
      <vt:lpstr>ПСН не применяется в отношении:</vt:lpstr>
      <vt:lpstr>ОСОБЕННОСТИ ПРИМЕНЕНИЯ псн</vt:lpstr>
      <vt:lpstr>ИЗМЕНЕНИЯ с 01.01.2021</vt:lpstr>
      <vt:lpstr>Информация о существующих режимах   налогообложения размещена на сайте ФНС России   (www.nalog.ru).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НАЛОГОВЫХ РЕЖИМОВ</dc:title>
  <dc:creator>Коваленко Снежанна Юрьевна</dc:creator>
  <cp:lastModifiedBy>Коваленко Снежанна Юрьевна</cp:lastModifiedBy>
  <cp:revision>46</cp:revision>
  <dcterms:created xsi:type="dcterms:W3CDTF">2020-11-02T00:40:40Z</dcterms:created>
  <dcterms:modified xsi:type="dcterms:W3CDTF">2021-05-19T23:48:34Z</dcterms:modified>
</cp:coreProperties>
</file>