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61" r:id="rId4"/>
    <p:sldId id="273" r:id="rId5"/>
    <p:sldId id="274" r:id="rId6"/>
    <p:sldId id="275" r:id="rId7"/>
    <p:sldId id="272" r:id="rId8"/>
    <p:sldId id="277" r:id="rId9"/>
    <p:sldId id="276" r:id="rId10"/>
    <p:sldId id="265" r:id="rId11"/>
    <p:sldId id="281" r:id="rId12"/>
    <p:sldId id="282" r:id="rId13"/>
    <p:sldId id="283" r:id="rId14"/>
    <p:sldId id="284" r:id="rId15"/>
    <p:sldId id="278" r:id="rId16"/>
    <p:sldId id="270" r:id="rId17"/>
    <p:sldId id="271" r:id="rId18"/>
  </p:sldIdLst>
  <p:sldSz cx="10693400" cy="7561263"/>
  <p:notesSz cx="6858000" cy="9144000"/>
  <p:defaultTextStyle>
    <a:defPPr>
      <a:defRPr lang="ru-RU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AA9"/>
    <a:srgbClr val="8D8C90"/>
    <a:srgbClr val="504F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428" y="-96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6"/>
        <p:guide pos="6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20.05.2021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607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8" y="1574"/>
            <a:ext cx="10691812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02005" y="3708623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7" y="2108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0363" indent="3175">
              <a:defRPr>
                <a:latin typeface="+mj-lt"/>
              </a:defRPr>
            </a:lvl2pPr>
            <a:lvl3pPr marL="628650" indent="-260350">
              <a:tabLst/>
              <a:defRPr>
                <a:latin typeface="+mj-lt"/>
              </a:defRPr>
            </a:lvl3pPr>
            <a:lvl4pPr marL="0" indent="360363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930876" y="5652839"/>
            <a:ext cx="1080120" cy="41549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962026" y="552451"/>
            <a:ext cx="8580438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52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3538" indent="0">
              <a:defRPr>
                <a:latin typeface="+mj-lt"/>
              </a:defRPr>
            </a:lvl2pPr>
            <a:lvl3pPr marL="628650" indent="-260350">
              <a:defRPr>
                <a:latin typeface="+mj-lt"/>
              </a:defRPr>
            </a:lvl3pPr>
            <a:lvl4pPr marL="0" indent="360363">
              <a:defRPr>
                <a:latin typeface="+mj-lt"/>
              </a:defRPr>
            </a:lvl4pPr>
            <a:lvl5pPr marL="1435100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961196" y="552451"/>
            <a:ext cx="8581267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3781425"/>
            <a:ext cx="8561139" cy="3314700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7" y="2108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58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4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771650"/>
            <a:ext cx="4297420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5" y="2397901"/>
            <a:ext cx="4297420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1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1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7" y="2108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78975" y="6474804"/>
            <a:ext cx="663575" cy="720080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12" y="540271"/>
            <a:ext cx="8588251" cy="1224136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12" y="1764295"/>
            <a:ext cx="8588251" cy="533183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0" y="6660951"/>
            <a:ext cx="724718" cy="696626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1043056" rtl="0" eaLnBrk="1" latinLnBrk="0" hangingPunct="1">
        <a:lnSpc>
          <a:spcPts val="5200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3538" indent="0" algn="l" defTabSz="1043056" rtl="0" eaLnBrk="1" latinLnBrk="0" hangingPunct="1">
        <a:spcBef>
          <a:spcPct val="20000"/>
        </a:spcBef>
        <a:buFont typeface="+mj-lt"/>
        <a:buNone/>
        <a:defRPr sz="36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3538" indent="0" algn="l" defTabSz="1043056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2788" indent="-260350" algn="l" defTabSz="1043056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60363" algn="just" defTabSz="104305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5100" indent="0" algn="l" defTabSz="104305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4068663"/>
            <a:ext cx="9089390" cy="194421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ОСНОВЫ ПРИМЕНЕНИЯ СПЕЦИАЛЬНЫХ НАЛОГОВЫХ РЕЖИМОВ: УСН, ПСН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6084886"/>
            <a:ext cx="7485380" cy="720081"/>
          </a:xfrm>
        </p:spPr>
        <p:txBody>
          <a:bodyPr/>
          <a:lstStyle/>
          <a:p>
            <a:r>
              <a:rPr lang="ru-RU" dirty="0" smtClean="0"/>
              <a:t>2021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538388" y="2844527"/>
            <a:ext cx="5544616" cy="1224136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УФНС России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 Забайкальскому краю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962025" y="468263"/>
            <a:ext cx="8561139" cy="792088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solidFill>
                  <a:schemeClr val="accent3">
                    <a:lumMod val="75000"/>
                  </a:schemeClr>
                </a:solidFill>
              </a:rPr>
              <a:t>ПАТЕНТНАЯ </a:t>
            </a:r>
            <a:r>
              <a:rPr lang="ru-RU" sz="3200" dirty="0" smtClean="0">
                <a:solidFill>
                  <a:schemeClr val="accent3">
                    <a:lumMod val="75000"/>
                  </a:schemeClr>
                </a:solidFill>
              </a:rPr>
              <a:t>СИСТЕМА НАЛОГООБЛОЖЕНИЯ</a:t>
            </a:r>
            <a:endParaRPr lang="ru-RU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962025" y="1332359"/>
            <a:ext cx="8561139" cy="5763766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90000"/>
              </a:lnSpc>
            </a:pPr>
            <a:endParaRPr lang="ru-RU" sz="1900" b="1" dirty="0" smtClean="0">
              <a:solidFill>
                <a:srgbClr val="FF0000"/>
              </a:solidFill>
              <a:latin typeface="OpenSans-SemiBold"/>
            </a:endParaRPr>
          </a:p>
          <a:p>
            <a:pPr algn="just">
              <a:lnSpc>
                <a:spcPct val="90000"/>
              </a:lnSpc>
            </a:pPr>
            <a:r>
              <a:rPr lang="ru-RU" sz="1900" b="1" dirty="0">
                <a:solidFill>
                  <a:schemeClr val="accent3">
                    <a:lumMod val="75000"/>
                  </a:schemeClr>
                </a:solidFill>
                <a:latin typeface="OpenSans-SemiBold"/>
              </a:rPr>
              <a:t>ДЛЯ КОГО: </a:t>
            </a:r>
            <a:r>
              <a:rPr lang="ru-RU" sz="2100" b="1" dirty="0">
                <a:solidFill>
                  <a:srgbClr val="031C5F"/>
                </a:solidFill>
                <a:latin typeface="OpenSans-SemiBold"/>
              </a:rPr>
              <a:t>Только для индивидуальных </a:t>
            </a:r>
            <a:r>
              <a:rPr lang="ru-RU" sz="2100" b="1" dirty="0" smtClean="0">
                <a:solidFill>
                  <a:srgbClr val="031C5F"/>
                </a:solidFill>
                <a:latin typeface="OpenSans-SemiBold"/>
              </a:rPr>
              <a:t>предпринимателей по отдельным видам деятельности.</a:t>
            </a:r>
          </a:p>
          <a:p>
            <a:pPr algn="just">
              <a:lnSpc>
                <a:spcPct val="90000"/>
              </a:lnSpc>
            </a:pPr>
            <a:r>
              <a:rPr lang="ru-RU" sz="2200" b="1" dirty="0">
                <a:solidFill>
                  <a:srgbClr val="031C5F"/>
                </a:solidFill>
                <a:latin typeface="OpenSans-SemiBold"/>
              </a:rPr>
              <a:t>На территории Забайкальского края патентная система налогообложения введена Законом Забайкальского края от 01.11.2012 № 735-ЗЗК «О патентной системе налогообложения в Забайкальском крае». </a:t>
            </a:r>
          </a:p>
          <a:p>
            <a:pPr algn="just">
              <a:lnSpc>
                <a:spcPct val="90000"/>
              </a:lnSpc>
            </a:pPr>
            <a:r>
              <a:rPr lang="ru-RU" sz="1900" b="1" dirty="0" smtClean="0">
                <a:solidFill>
                  <a:schemeClr val="accent3">
                    <a:lumMod val="75000"/>
                  </a:schemeClr>
                </a:solidFill>
                <a:latin typeface="OpenSans-SemiBold"/>
              </a:rPr>
              <a:t>НАЛОГОВАЯ </a:t>
            </a:r>
            <a:r>
              <a:rPr lang="ru-RU" sz="1900" b="1" dirty="0">
                <a:solidFill>
                  <a:schemeClr val="accent3">
                    <a:lumMod val="75000"/>
                  </a:schemeClr>
                </a:solidFill>
                <a:latin typeface="OpenSans-SemiBold"/>
              </a:rPr>
              <a:t>СТАВКА: </a:t>
            </a:r>
            <a:endParaRPr lang="ru-RU" sz="1900" b="1" dirty="0" smtClean="0">
              <a:solidFill>
                <a:schemeClr val="accent3">
                  <a:lumMod val="75000"/>
                </a:schemeClr>
              </a:solidFill>
              <a:latin typeface="OpenSans-SemiBold"/>
            </a:endParaRPr>
          </a:p>
          <a:p>
            <a:pPr algn="just">
              <a:lnSpc>
                <a:spcPct val="90000"/>
              </a:lnSpc>
            </a:pPr>
            <a:r>
              <a:rPr lang="ru-RU" sz="2200" b="1" dirty="0" smtClean="0">
                <a:solidFill>
                  <a:srgbClr val="FF0000"/>
                </a:solidFill>
                <a:latin typeface="OpenSans-SemiBold"/>
              </a:rPr>
              <a:t>6</a:t>
            </a:r>
            <a:r>
              <a:rPr lang="ru-RU" sz="2200" b="1" dirty="0">
                <a:solidFill>
                  <a:srgbClr val="FF0000"/>
                </a:solidFill>
                <a:latin typeface="OpenSans-SemiBold"/>
              </a:rPr>
              <a:t>%</a:t>
            </a:r>
            <a:r>
              <a:rPr lang="ru-RU" sz="2200" b="1" dirty="0">
                <a:solidFill>
                  <a:srgbClr val="031C5F"/>
                </a:solidFill>
                <a:latin typeface="OpenSans-SemiBold"/>
              </a:rPr>
              <a:t> </a:t>
            </a:r>
            <a:r>
              <a:rPr lang="ru-RU" sz="2200" b="1" dirty="0" smtClean="0">
                <a:solidFill>
                  <a:srgbClr val="031C5F"/>
                </a:solidFill>
                <a:latin typeface="OpenSans-SemiBold"/>
              </a:rPr>
              <a:t> - установлена ст. 346.50 НК РФ. </a:t>
            </a:r>
            <a:endParaRPr lang="ru-RU" sz="2200" b="1" dirty="0">
              <a:solidFill>
                <a:srgbClr val="031C5F"/>
              </a:solidFill>
              <a:latin typeface="OpenSans-SemiBold"/>
            </a:endParaRPr>
          </a:p>
          <a:p>
            <a:pPr algn="just">
              <a:lnSpc>
                <a:spcPct val="90000"/>
              </a:lnSpc>
            </a:pPr>
            <a:r>
              <a:rPr lang="ru-RU" sz="2200" b="1" dirty="0" smtClean="0">
                <a:solidFill>
                  <a:srgbClr val="FF0000"/>
                </a:solidFill>
                <a:latin typeface="OpenSans-SemiBold"/>
              </a:rPr>
              <a:t>0%</a:t>
            </a:r>
            <a:r>
              <a:rPr lang="ru-RU" sz="2200" b="1" dirty="0" smtClean="0">
                <a:solidFill>
                  <a:srgbClr val="031C5F"/>
                </a:solidFill>
                <a:latin typeface="OpenSans-SemiBold"/>
              </a:rPr>
              <a:t> - </a:t>
            </a:r>
            <a:r>
              <a:rPr lang="ru-RU" sz="2200" b="1" dirty="0">
                <a:solidFill>
                  <a:srgbClr val="031C5F"/>
                </a:solidFill>
                <a:latin typeface="OpenSans-SemiBold"/>
              </a:rPr>
              <a:t>установлена </a:t>
            </a:r>
            <a:r>
              <a:rPr lang="ru-RU" sz="2200" b="1" dirty="0" smtClean="0">
                <a:solidFill>
                  <a:srgbClr val="031C5F"/>
                </a:solidFill>
                <a:latin typeface="OpenSans-SemiBold"/>
              </a:rPr>
              <a:t>Законом Забайкальского края от 24.06.2015 № </a:t>
            </a:r>
            <a:r>
              <a:rPr lang="ru-RU" sz="2200" b="1" dirty="0">
                <a:solidFill>
                  <a:srgbClr val="031C5F"/>
                </a:solidFill>
                <a:latin typeface="OpenSans-SemiBold"/>
              </a:rPr>
              <a:t>1178-ЗЗК </a:t>
            </a:r>
            <a:r>
              <a:rPr lang="ru-RU" sz="2200" b="1" dirty="0" smtClean="0">
                <a:solidFill>
                  <a:srgbClr val="031C5F"/>
                </a:solidFill>
                <a:latin typeface="OpenSans-SemiBold"/>
              </a:rPr>
              <a:t>«Об </a:t>
            </a:r>
            <a:r>
              <a:rPr lang="ru-RU" sz="2200" b="1" dirty="0">
                <a:solidFill>
                  <a:srgbClr val="031C5F"/>
                </a:solidFill>
                <a:latin typeface="OpenSans-SemiBold"/>
              </a:rPr>
              <a:t>установлении налоговой ставки в размере 0 процентов для налогоплательщиков - индивидуальных предпринимателей при применении упрощенной системы налогообложения и (или) патентной системы налогообложения на территории Забайкальского края» для налогоплательщиков - индивидуальных предпринимателей, впервые зарегистрированных после вступления в силу настоящего Закона края и осуществляющих виды предпринимательской деятельности, указанные в приложении 2 к настоящему Закону края.</a:t>
            </a:r>
            <a:endParaRPr lang="ru-RU" sz="2200" b="1" u="sng" dirty="0">
              <a:solidFill>
                <a:srgbClr val="031C5F"/>
              </a:solidFill>
              <a:latin typeface="OpenSans-SemiBold"/>
            </a:endParaRPr>
          </a:p>
          <a:p>
            <a:pPr algn="just">
              <a:lnSpc>
                <a:spcPct val="90000"/>
              </a:lnSpc>
            </a:pPr>
            <a:endParaRPr lang="ru-RU" sz="1900" b="1" dirty="0" smtClean="0">
              <a:solidFill>
                <a:srgbClr val="FF0000"/>
              </a:solidFill>
              <a:latin typeface="OpenSans-SemiBold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2874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468263"/>
            <a:ext cx="8561139" cy="1512168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Основные обязанности при применении ПСН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908423"/>
            <a:ext cx="8561139" cy="5187702"/>
          </a:xfrm>
        </p:spPr>
        <p:txBody>
          <a:bodyPr>
            <a:normAutofit/>
          </a:bodyPr>
          <a:lstStyle/>
          <a:p>
            <a:pPr algn="just"/>
            <a:endParaRPr lang="ru-RU" sz="3200" b="1" dirty="0" smtClean="0">
              <a:solidFill>
                <a:srgbClr val="031C5F"/>
              </a:solidFill>
              <a:latin typeface="OpenSans-SemiBold"/>
            </a:endParaRPr>
          </a:p>
          <a:p>
            <a:pPr algn="just"/>
            <a:r>
              <a:rPr lang="ru-RU" sz="3200" b="1" dirty="0" smtClean="0">
                <a:solidFill>
                  <a:srgbClr val="031C5F"/>
                </a:solidFill>
                <a:latin typeface="OpenSans-SemiBold"/>
              </a:rPr>
              <a:t>• </a:t>
            </a:r>
            <a:r>
              <a:rPr lang="ru-RU" sz="3200" b="1" dirty="0">
                <a:solidFill>
                  <a:srgbClr val="031C5F"/>
                </a:solidFill>
                <a:latin typeface="OpenSans-SemiBold"/>
              </a:rPr>
              <a:t>налог уплачивается 2 раза в год;</a:t>
            </a:r>
          </a:p>
          <a:p>
            <a:pPr algn="just"/>
            <a:endParaRPr lang="ru-RU" sz="3200" b="1" dirty="0">
              <a:solidFill>
                <a:srgbClr val="031C5F"/>
              </a:solidFill>
              <a:latin typeface="OpenSans-SemiBold"/>
            </a:endParaRPr>
          </a:p>
          <a:p>
            <a:pPr algn="just"/>
            <a:r>
              <a:rPr lang="ru-RU" sz="3200" b="1" dirty="0">
                <a:solidFill>
                  <a:srgbClr val="031C5F"/>
                </a:solidFill>
                <a:latin typeface="OpenSans-SemiBold"/>
              </a:rPr>
              <a:t>• необходимо вести книгу учета доходов (форма Книги учета доходов и порядок заполнения утверждены приказом Минфина России от 22.10.2012 № 135н.)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1566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540271"/>
            <a:ext cx="8561139" cy="936104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accent3">
                    <a:lumMod val="75000"/>
                  </a:schemeClr>
                </a:solidFill>
              </a:rPr>
              <a:t>Ограничения при </a:t>
            </a:r>
            <a:r>
              <a:rPr lang="ru-RU" sz="3600" dirty="0">
                <a:solidFill>
                  <a:schemeClr val="accent3">
                    <a:lumMod val="75000"/>
                  </a:schemeClr>
                </a:solidFill>
              </a:rPr>
              <a:t>применении ПСН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620391"/>
            <a:ext cx="8561139" cy="5112568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ru-RU" sz="3200" b="1" dirty="0">
                <a:solidFill>
                  <a:srgbClr val="031C5F"/>
                </a:solidFill>
                <a:latin typeface="OpenSans-SemiBold"/>
              </a:rPr>
              <a:t>•</a:t>
            </a:r>
            <a:r>
              <a:rPr lang="ru-RU" sz="3200" b="1" dirty="0">
                <a:solidFill>
                  <a:srgbClr val="FF0000"/>
                </a:solidFill>
                <a:latin typeface="OpenSans-SemiBold"/>
              </a:rPr>
              <a:t> </a:t>
            </a:r>
            <a:r>
              <a:rPr lang="ru-RU" sz="3200" b="1" dirty="0">
                <a:solidFill>
                  <a:srgbClr val="031C5F"/>
                </a:solidFill>
                <a:latin typeface="OpenSans-SemiBold"/>
              </a:rPr>
              <a:t>Средняя численность наемных работников не должна превышать за налоговый период 15 человек</a:t>
            </a:r>
            <a:r>
              <a:rPr lang="ru-RU" sz="3200" b="1" dirty="0" smtClean="0">
                <a:solidFill>
                  <a:srgbClr val="031C5F"/>
                </a:solidFill>
                <a:latin typeface="OpenSans-SemiBold"/>
              </a:rPr>
              <a:t>;</a:t>
            </a:r>
          </a:p>
          <a:p>
            <a:pPr algn="just">
              <a:lnSpc>
                <a:spcPct val="90000"/>
              </a:lnSpc>
            </a:pPr>
            <a:endParaRPr lang="ru-RU" sz="3200" b="1" dirty="0">
              <a:solidFill>
                <a:srgbClr val="031C5F"/>
              </a:solidFill>
              <a:latin typeface="OpenSans-SemiBold"/>
            </a:endParaRPr>
          </a:p>
          <a:p>
            <a:pPr algn="just">
              <a:lnSpc>
                <a:spcPct val="90000"/>
              </a:lnSpc>
            </a:pPr>
            <a:r>
              <a:rPr lang="ru-RU" sz="3200" b="1" dirty="0">
                <a:solidFill>
                  <a:srgbClr val="031C5F"/>
                </a:solidFill>
                <a:latin typeface="OpenSans-SemiBold"/>
              </a:rPr>
              <a:t>• Доход не превышает 60 млн. руб. в год, если </a:t>
            </a:r>
            <a:r>
              <a:rPr lang="ru-RU" sz="3200" b="1" dirty="0" smtClean="0">
                <a:solidFill>
                  <a:srgbClr val="031C5F"/>
                </a:solidFill>
                <a:latin typeface="OpenSans-SemiBold"/>
              </a:rPr>
              <a:t>налогоплательщик </a:t>
            </a:r>
            <a:r>
              <a:rPr lang="ru-RU" sz="3200" b="1" dirty="0">
                <a:solidFill>
                  <a:srgbClr val="031C5F"/>
                </a:solidFill>
                <a:latin typeface="OpenSans-SemiBold"/>
              </a:rPr>
              <a:t>применяет одновременно ПСН и УСН, при определении величины доходов,  учитываются доходы по обоим указанным режимам.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7948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540271"/>
            <a:ext cx="8561139" cy="1152128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solidFill>
                  <a:schemeClr val="accent3">
                    <a:lumMod val="75000"/>
                  </a:schemeClr>
                </a:solidFill>
              </a:rPr>
              <a:t>Применение </a:t>
            </a:r>
            <a:r>
              <a:rPr lang="ru-RU" sz="3600" dirty="0" smtClean="0">
                <a:solidFill>
                  <a:schemeClr val="accent3">
                    <a:lumMod val="75000"/>
                  </a:schemeClr>
                </a:solidFill>
              </a:rPr>
              <a:t>ПСН </a:t>
            </a:r>
            <a:r>
              <a:rPr lang="ru-RU" sz="3600" dirty="0">
                <a:solidFill>
                  <a:schemeClr val="accent3">
                    <a:lumMod val="75000"/>
                  </a:schemeClr>
                </a:solidFill>
              </a:rPr>
              <a:t>заменяет уплату </a:t>
            </a:r>
            <a:r>
              <a:rPr lang="ru-RU" sz="3600" dirty="0" smtClean="0">
                <a:solidFill>
                  <a:schemeClr val="accent3">
                    <a:lumMod val="75000"/>
                  </a:schemeClr>
                </a:solidFill>
              </a:rPr>
              <a:t>налогов:</a:t>
            </a:r>
            <a:endParaRPr lang="ru-RU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980431"/>
            <a:ext cx="8561139" cy="5115694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ru-RU" sz="2800" b="1" dirty="0">
                <a:solidFill>
                  <a:srgbClr val="031C5F"/>
                </a:solidFill>
                <a:latin typeface="OpenSans-SemiBold"/>
              </a:rPr>
              <a:t>• НДФЛ в отношении доходов, являющихся объектом обложения налогом на профессиональный </a:t>
            </a:r>
            <a:r>
              <a:rPr lang="ru-RU" sz="2800" b="1" dirty="0" smtClean="0">
                <a:solidFill>
                  <a:srgbClr val="031C5F"/>
                </a:solidFill>
                <a:latin typeface="OpenSans-SemiBold"/>
              </a:rPr>
              <a:t>доход;</a:t>
            </a:r>
          </a:p>
          <a:p>
            <a:pPr algn="just">
              <a:lnSpc>
                <a:spcPct val="90000"/>
              </a:lnSpc>
            </a:pPr>
            <a:endParaRPr lang="ru-RU" sz="2800" b="1" dirty="0">
              <a:solidFill>
                <a:srgbClr val="031C5F"/>
              </a:solidFill>
              <a:latin typeface="OpenSans-SemiBold"/>
            </a:endParaRPr>
          </a:p>
          <a:p>
            <a:pPr algn="just">
              <a:lnSpc>
                <a:spcPct val="90000"/>
              </a:lnSpc>
            </a:pPr>
            <a:r>
              <a:rPr lang="ru-RU" sz="2800" b="1" dirty="0">
                <a:solidFill>
                  <a:srgbClr val="031C5F"/>
                </a:solidFill>
                <a:latin typeface="OpenSans-SemiBold"/>
              </a:rPr>
              <a:t>• НДС (кроме НДС при импорте товаров и НДС в качестве налогового агента</a:t>
            </a:r>
            <a:r>
              <a:rPr lang="ru-RU" sz="2800" b="1" dirty="0" smtClean="0">
                <a:solidFill>
                  <a:srgbClr val="031C5F"/>
                </a:solidFill>
                <a:latin typeface="OpenSans-SemiBold"/>
              </a:rPr>
              <a:t>);</a:t>
            </a:r>
          </a:p>
          <a:p>
            <a:pPr algn="just">
              <a:lnSpc>
                <a:spcPct val="90000"/>
              </a:lnSpc>
            </a:pPr>
            <a:endParaRPr lang="ru-RU" sz="2800" b="1" dirty="0">
              <a:solidFill>
                <a:srgbClr val="031C5F"/>
              </a:solidFill>
              <a:latin typeface="OpenSans-SemiBold"/>
            </a:endParaRPr>
          </a:p>
          <a:p>
            <a:pPr algn="just">
              <a:lnSpc>
                <a:spcPct val="90000"/>
              </a:lnSpc>
            </a:pPr>
            <a:r>
              <a:rPr lang="ru-RU" sz="2800" b="1" dirty="0">
                <a:solidFill>
                  <a:srgbClr val="031C5F"/>
                </a:solidFill>
                <a:latin typeface="OpenSans-SemiBold"/>
              </a:rPr>
              <a:t>• </a:t>
            </a:r>
            <a:r>
              <a:rPr lang="ru-RU" sz="2800" b="1" dirty="0" smtClean="0">
                <a:solidFill>
                  <a:srgbClr val="031C5F"/>
                </a:solidFill>
                <a:latin typeface="OpenSans-SemiBold"/>
              </a:rPr>
              <a:t>налог </a:t>
            </a:r>
            <a:r>
              <a:rPr lang="ru-RU" sz="2800" b="1" dirty="0">
                <a:solidFill>
                  <a:srgbClr val="031C5F"/>
                </a:solidFill>
                <a:latin typeface="OpenSans-SemiBold"/>
              </a:rPr>
              <a:t>на имущество (за исключением объектов недвижимости, налоговая база по которым определяется как их кадастровая стоимость)</a:t>
            </a:r>
          </a:p>
          <a:p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33014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612279"/>
            <a:ext cx="8561139" cy="864096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chemeClr val="accent3">
                    <a:lumMod val="75000"/>
                  </a:schemeClr>
                </a:solidFill>
              </a:rPr>
              <a:t>ПСН не применяется в отношении: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548383"/>
            <a:ext cx="8561139" cy="5547742"/>
          </a:xfrm>
        </p:spPr>
        <p:txBody>
          <a:bodyPr>
            <a:normAutofit fontScale="85000" lnSpcReduction="10000"/>
          </a:bodyPr>
          <a:lstStyle/>
          <a:p>
            <a:pPr lvl="0" algn="just">
              <a:lnSpc>
                <a:spcPct val="90000"/>
              </a:lnSpc>
            </a:pPr>
            <a:r>
              <a:rPr lang="ru-RU" sz="2400" b="1" dirty="0">
                <a:solidFill>
                  <a:srgbClr val="031C5F"/>
                </a:solidFill>
                <a:latin typeface="OpenSans-SemiBold"/>
              </a:rPr>
              <a:t>• предпринимательской деятельности, осуществляемой в рамках договора простого товарищества (договора о совместной деятельности) или договора доверительного управления имуществом;</a:t>
            </a:r>
          </a:p>
          <a:p>
            <a:pPr lvl="0" algn="just">
              <a:lnSpc>
                <a:spcPct val="90000"/>
              </a:lnSpc>
            </a:pPr>
            <a:r>
              <a:rPr lang="ru-RU" sz="2400" b="1" dirty="0">
                <a:solidFill>
                  <a:srgbClr val="031C5F"/>
                </a:solidFill>
                <a:latin typeface="OpenSans-SemiBold"/>
              </a:rPr>
              <a:t>• реализации товаров, не относящейся к розничной торговле: подакцизные товары, товары, подлежащие обязательной маркировке;</a:t>
            </a:r>
          </a:p>
          <a:p>
            <a:pPr lvl="0" algn="just">
              <a:lnSpc>
                <a:spcPct val="90000"/>
              </a:lnSpc>
            </a:pPr>
            <a:r>
              <a:rPr lang="ru-RU" sz="2400" b="1" dirty="0">
                <a:solidFill>
                  <a:srgbClr val="031C5F"/>
                </a:solidFill>
                <a:latin typeface="OpenSans-SemiBold"/>
              </a:rPr>
              <a:t>• розничной торговли, услуг общественного питания если площадь магазина или зала обслуживания посетителей более 150 кв. м.;</a:t>
            </a:r>
          </a:p>
          <a:p>
            <a:pPr lvl="0" algn="just">
              <a:lnSpc>
                <a:spcPct val="90000"/>
              </a:lnSpc>
            </a:pPr>
            <a:r>
              <a:rPr lang="ru-RU" sz="2400" b="1" dirty="0">
                <a:solidFill>
                  <a:srgbClr val="031C5F"/>
                </a:solidFill>
                <a:latin typeface="OpenSans-SemiBold"/>
              </a:rPr>
              <a:t>• перевозки грузов и пассажиров индивидуальными предпринимателями, имеющими на праве собственности или ином праве (пользования, владения и (или) распоряжения) более 20 автотранспортных средств, предназначенных для оказания таких услуг;</a:t>
            </a:r>
          </a:p>
          <a:p>
            <a:pPr algn="just"/>
            <a:r>
              <a:rPr lang="ru-RU" sz="2400" b="1" dirty="0">
                <a:solidFill>
                  <a:srgbClr val="031C5F"/>
                </a:solidFill>
                <a:latin typeface="OpenSans-SemiBold"/>
              </a:rPr>
              <a:t>• оптовой торговли, а также торговли, осуществляемой по договорам поставки; </a:t>
            </a:r>
          </a:p>
          <a:p>
            <a:pPr algn="just"/>
            <a:r>
              <a:rPr lang="ru-RU" sz="2400" b="1" dirty="0">
                <a:solidFill>
                  <a:srgbClr val="031C5F"/>
                </a:solidFill>
                <a:latin typeface="OpenSans-SemiBold"/>
              </a:rPr>
              <a:t>• деятельности по совершению сделок с ценными бумагами и (или) производными финансовыми инструментами, а также по оказанию кредитных и иных финансовых услуг.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09690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962025" y="468263"/>
            <a:ext cx="8561139" cy="792088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accent3">
                    <a:lumMod val="75000"/>
                  </a:schemeClr>
                </a:solidFill>
              </a:rPr>
              <a:t>ОСОБЕННОСТИ ПРИМЕНЕНИЯ </a:t>
            </a:r>
            <a:r>
              <a:rPr lang="ru-RU" sz="3200" dirty="0" err="1" smtClean="0">
                <a:solidFill>
                  <a:schemeClr val="accent3">
                    <a:lumMod val="75000"/>
                  </a:schemeClr>
                </a:solidFill>
              </a:rPr>
              <a:t>псн</a:t>
            </a:r>
            <a:endParaRPr lang="ru-RU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962025" y="1332359"/>
            <a:ext cx="8561139" cy="5763766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ru-RU" sz="2400" b="1" dirty="0">
                <a:solidFill>
                  <a:schemeClr val="tx2"/>
                </a:solidFill>
                <a:latin typeface="OpenSans-SemiBold"/>
              </a:rPr>
              <a:t>• Отчетность при ПСН не представляется</a:t>
            </a:r>
            <a:r>
              <a:rPr lang="ru-RU" sz="2400" b="1" dirty="0" smtClean="0">
                <a:solidFill>
                  <a:schemeClr val="tx2"/>
                </a:solidFill>
                <a:latin typeface="OpenSans-SemiBold"/>
              </a:rPr>
              <a:t>.</a:t>
            </a:r>
          </a:p>
          <a:p>
            <a:pPr algn="just">
              <a:lnSpc>
                <a:spcPct val="90000"/>
              </a:lnSpc>
            </a:pPr>
            <a:endParaRPr lang="ru-RU" sz="2400" b="1" dirty="0">
              <a:solidFill>
                <a:schemeClr val="tx2"/>
              </a:solidFill>
              <a:latin typeface="OpenSans-SemiBold"/>
            </a:endParaRPr>
          </a:p>
          <a:p>
            <a:pPr algn="just">
              <a:lnSpc>
                <a:spcPct val="90000"/>
              </a:lnSpc>
            </a:pPr>
            <a:r>
              <a:rPr lang="ru-RU" sz="2400" b="1" dirty="0">
                <a:solidFill>
                  <a:schemeClr val="tx2"/>
                </a:solidFill>
                <a:latin typeface="OpenSans-SemiBold"/>
              </a:rPr>
              <a:t>• Патент выдается с любой даты, на период от 1 до 12 месяцев включительно в пределах календарного года</a:t>
            </a:r>
            <a:r>
              <a:rPr lang="ru-RU" sz="2400" b="1" dirty="0" smtClean="0">
                <a:solidFill>
                  <a:schemeClr val="tx2"/>
                </a:solidFill>
                <a:latin typeface="OpenSans-SemiBold"/>
              </a:rPr>
              <a:t>.</a:t>
            </a:r>
          </a:p>
          <a:p>
            <a:pPr algn="just">
              <a:lnSpc>
                <a:spcPct val="90000"/>
              </a:lnSpc>
            </a:pPr>
            <a:endParaRPr lang="ru-RU" sz="2400" b="1" dirty="0">
              <a:solidFill>
                <a:schemeClr val="tx2"/>
              </a:solidFill>
              <a:latin typeface="OpenSans-SemiBold"/>
            </a:endParaRPr>
          </a:p>
          <a:p>
            <a:pPr algn="just">
              <a:lnSpc>
                <a:spcPct val="90000"/>
              </a:lnSpc>
            </a:pPr>
            <a:r>
              <a:rPr lang="ru-RU" sz="2400" b="1" dirty="0" smtClean="0">
                <a:solidFill>
                  <a:schemeClr val="tx2"/>
                </a:solidFill>
                <a:latin typeface="OpenSans-SemiBold"/>
              </a:rPr>
              <a:t>• Для </a:t>
            </a:r>
            <a:r>
              <a:rPr lang="ru-RU" sz="2400" b="1" dirty="0">
                <a:solidFill>
                  <a:schemeClr val="tx2"/>
                </a:solidFill>
                <a:latin typeface="OpenSans-SemiBold"/>
              </a:rPr>
              <a:t>перехода на ПСН следует подать заявление на получение патента по форме 26.5-1 в срок не позднее чем за 10 дней до начала применения ПСН. Заявление на получение патента можно подать в любой территориальный налоговый орган</a:t>
            </a:r>
            <a:r>
              <a:rPr lang="ru-RU" sz="2400" b="1" dirty="0" smtClean="0">
                <a:solidFill>
                  <a:schemeClr val="tx2"/>
                </a:solidFill>
                <a:latin typeface="OpenSans-SemiBold"/>
              </a:rPr>
              <a:t>.</a:t>
            </a:r>
          </a:p>
          <a:p>
            <a:pPr algn="just">
              <a:lnSpc>
                <a:spcPct val="90000"/>
              </a:lnSpc>
            </a:pPr>
            <a:endParaRPr lang="ru-RU" sz="2400" b="1" dirty="0">
              <a:solidFill>
                <a:schemeClr val="tx2"/>
              </a:solidFill>
              <a:latin typeface="OpenSans-SemiBold"/>
            </a:endParaRPr>
          </a:p>
          <a:p>
            <a:pPr algn="just">
              <a:lnSpc>
                <a:spcPct val="90000"/>
              </a:lnSpc>
            </a:pPr>
            <a:r>
              <a:rPr lang="ru-RU" sz="2400" b="1" dirty="0">
                <a:solidFill>
                  <a:schemeClr val="tx2"/>
                </a:solidFill>
                <a:latin typeface="OpenSans-SemiBold"/>
              </a:rPr>
              <a:t>• Индивидуальный предприниматель вправе получить несколько патентов.</a:t>
            </a:r>
          </a:p>
          <a:p>
            <a:pPr algn="just">
              <a:lnSpc>
                <a:spcPct val="90000"/>
              </a:lnSpc>
            </a:pPr>
            <a:endParaRPr lang="ru-RU" sz="2400" b="1" dirty="0" smtClean="0">
              <a:solidFill>
                <a:srgbClr val="FF0000"/>
              </a:solidFill>
              <a:latin typeface="OpenSans-SemiBold"/>
            </a:endParaRPr>
          </a:p>
          <a:p>
            <a:pPr algn="just">
              <a:lnSpc>
                <a:spcPct val="90000"/>
              </a:lnSpc>
            </a:pPr>
            <a:endParaRPr lang="ru-RU" sz="2400" b="1" dirty="0" smtClean="0">
              <a:solidFill>
                <a:srgbClr val="FF0000"/>
              </a:solidFill>
              <a:latin typeface="OpenSans-SemiBold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89876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962025" y="468263"/>
            <a:ext cx="8561139" cy="493123"/>
          </a:xfrm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ru-RU" sz="2800" dirty="0">
                <a:solidFill>
                  <a:schemeClr val="accent3">
                    <a:lumMod val="75000"/>
                  </a:schemeClr>
                </a:solidFill>
                <a:latin typeface="OpenSans-SemiBold"/>
                <a:ea typeface="+mn-ea"/>
                <a:cs typeface="+mn-cs"/>
              </a:rPr>
              <a:t>ИЗМЕНЕНИЯ с 01.01.2021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962025" y="1116335"/>
            <a:ext cx="8561139" cy="5832648"/>
          </a:xfrm>
        </p:spPr>
        <p:txBody>
          <a:bodyPr>
            <a:normAutofit/>
          </a:bodyPr>
          <a:lstStyle/>
          <a:p>
            <a:pPr algn="just"/>
            <a:r>
              <a:rPr lang="ru-RU" sz="2100" b="1" dirty="0" smtClean="0">
                <a:solidFill>
                  <a:srgbClr val="031C5F"/>
                </a:solidFill>
                <a:latin typeface="OpenSans-SemiBold"/>
              </a:rPr>
              <a:t>       </a:t>
            </a:r>
          </a:p>
          <a:p>
            <a:pPr algn="just"/>
            <a:r>
              <a:rPr lang="ru-RU" sz="2100" b="1" dirty="0" smtClean="0">
                <a:solidFill>
                  <a:srgbClr val="031C5F"/>
                </a:solidFill>
                <a:latin typeface="OpenSans-SemiBold"/>
              </a:rPr>
              <a:t>             </a:t>
            </a:r>
            <a:endParaRPr lang="ru-RU" sz="2100" b="1" dirty="0">
              <a:solidFill>
                <a:srgbClr val="031C5F"/>
              </a:solidFill>
              <a:latin typeface="OpenSans-SemiBold"/>
            </a:endParaRPr>
          </a:p>
          <a:p>
            <a:pPr algn="just"/>
            <a:endParaRPr lang="ru-RU" sz="2100" b="1" dirty="0" smtClean="0">
              <a:solidFill>
                <a:srgbClr val="031C5F"/>
              </a:solidFill>
              <a:latin typeface="OpenSans-SemiBold"/>
            </a:endParaRPr>
          </a:p>
          <a:p>
            <a:pPr algn="just"/>
            <a:r>
              <a:rPr lang="ru-RU" sz="2100" b="1" dirty="0" smtClean="0">
                <a:solidFill>
                  <a:srgbClr val="031C5F"/>
                </a:solidFill>
                <a:latin typeface="OpenSans-SemiBold"/>
              </a:rPr>
              <a:t>        </a:t>
            </a:r>
            <a:endParaRPr lang="ru-RU" sz="2100" b="1" dirty="0">
              <a:solidFill>
                <a:srgbClr val="031C5F"/>
              </a:solidFill>
              <a:latin typeface="OpenSans-SemiBold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16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82204" y="1044328"/>
            <a:ext cx="8856984" cy="623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ru-RU" b="1" dirty="0" smtClean="0">
                <a:solidFill>
                  <a:srgbClr val="031C5F"/>
                </a:solidFill>
                <a:latin typeface="OpenSans-SemiBold"/>
              </a:rPr>
              <a:t>          Федеральным </a:t>
            </a:r>
            <a:r>
              <a:rPr lang="ru-RU" b="1" dirty="0">
                <a:solidFill>
                  <a:srgbClr val="031C5F"/>
                </a:solidFill>
                <a:latin typeface="OpenSans-SemiBold"/>
              </a:rPr>
              <a:t>законом от 23 ноября 2020 г. </a:t>
            </a:r>
            <a:r>
              <a:rPr lang="ru-RU" b="1" dirty="0" smtClean="0">
                <a:solidFill>
                  <a:srgbClr val="031C5F"/>
                </a:solidFill>
                <a:latin typeface="OpenSans-SemiBold"/>
              </a:rPr>
              <a:t>№ </a:t>
            </a:r>
            <a:r>
              <a:rPr lang="ru-RU" b="1" dirty="0">
                <a:solidFill>
                  <a:srgbClr val="031C5F"/>
                </a:solidFill>
                <a:latin typeface="OpenSans-SemiBold"/>
              </a:rPr>
              <a:t>373-ФЗ </a:t>
            </a:r>
            <a:r>
              <a:rPr lang="ru-RU" b="1" dirty="0" smtClean="0">
                <a:solidFill>
                  <a:srgbClr val="031C5F"/>
                </a:solidFill>
                <a:latin typeface="OpenSans-SemiBold"/>
              </a:rPr>
              <a:t>«О </a:t>
            </a:r>
            <a:r>
              <a:rPr lang="ru-RU" b="1" dirty="0">
                <a:solidFill>
                  <a:srgbClr val="031C5F"/>
                </a:solidFill>
                <a:latin typeface="OpenSans-SemiBold"/>
              </a:rPr>
              <a:t>внесении изменений в главы 26.2 и 26.5  Налогового кодекса Российской </a:t>
            </a:r>
            <a:r>
              <a:rPr lang="ru-RU" b="1" dirty="0" smtClean="0">
                <a:solidFill>
                  <a:srgbClr val="031C5F"/>
                </a:solidFill>
                <a:latin typeface="OpenSans-SemiBold"/>
              </a:rPr>
              <a:t>Федерации»  </a:t>
            </a:r>
            <a:r>
              <a:rPr lang="ru-RU" b="1" dirty="0">
                <a:solidFill>
                  <a:srgbClr val="031C5F"/>
                </a:solidFill>
                <a:latin typeface="OpenSans-SemiBold"/>
              </a:rPr>
              <a:t>налогоплательщикам, применяющим ПСН, </a:t>
            </a:r>
            <a:r>
              <a:rPr lang="ru-RU" b="1" dirty="0" smtClean="0">
                <a:solidFill>
                  <a:srgbClr val="031C5F"/>
                </a:solidFill>
                <a:latin typeface="OpenSans-SemiBold"/>
              </a:rPr>
              <a:t>предоставлено </a:t>
            </a:r>
            <a:r>
              <a:rPr lang="ru-RU" b="1" dirty="0">
                <a:solidFill>
                  <a:srgbClr val="031C5F"/>
                </a:solidFill>
                <a:latin typeface="OpenSans-SemiBold"/>
              </a:rPr>
              <a:t>право уменьшать сумму налога, исчисленную за налоговый период, на суммы страховых платежей (взносов) и </a:t>
            </a:r>
            <a:r>
              <a:rPr lang="ru-RU" b="1" dirty="0" smtClean="0">
                <a:solidFill>
                  <a:srgbClr val="031C5F"/>
                </a:solidFill>
                <a:latin typeface="OpenSans-SemiBold"/>
              </a:rPr>
              <a:t>пособий.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ru-RU" b="1" dirty="0" smtClean="0">
              <a:solidFill>
                <a:srgbClr val="031C5F"/>
              </a:solidFill>
              <a:latin typeface="OpenSans-SemiBold"/>
            </a:endParaRPr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ru-RU" b="1" dirty="0">
                <a:solidFill>
                  <a:srgbClr val="031C5F"/>
                </a:solidFill>
                <a:latin typeface="OpenSans-SemiBold"/>
              </a:rPr>
              <a:t>• Налогоплательщики, производящие выплаты наемным работникам вправе уменьшить сумму налога на сумму  страховых платежей (взносов) и пособий, но не более чем на </a:t>
            </a:r>
            <a:r>
              <a:rPr lang="ru-RU" b="1" dirty="0" smtClean="0">
                <a:solidFill>
                  <a:srgbClr val="031C5F"/>
                </a:solidFill>
                <a:latin typeface="OpenSans-SemiBold"/>
              </a:rPr>
              <a:t>50%;</a:t>
            </a:r>
            <a:endParaRPr lang="ru-RU" b="1" dirty="0">
              <a:solidFill>
                <a:srgbClr val="031C5F"/>
              </a:solidFill>
              <a:latin typeface="OpenSans-SemiBold"/>
            </a:endParaRPr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ru-RU" b="1" dirty="0" smtClean="0">
              <a:solidFill>
                <a:srgbClr val="031C5F"/>
              </a:solidFill>
              <a:latin typeface="OpenSans-SemiBold"/>
            </a:endParaRPr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ru-RU" b="1" dirty="0" smtClean="0">
                <a:solidFill>
                  <a:srgbClr val="031C5F"/>
                </a:solidFill>
                <a:latin typeface="OpenSans-SemiBold"/>
              </a:rPr>
              <a:t>• Налогоплательщики</a:t>
            </a:r>
            <a:r>
              <a:rPr lang="ru-RU" b="1" dirty="0">
                <a:solidFill>
                  <a:srgbClr val="031C5F"/>
                </a:solidFill>
                <a:latin typeface="OpenSans-SemiBold"/>
              </a:rPr>
              <a:t>, не производящие выплаты и иные вознаграждения физическим лицам, вправе уменьшить сумму налога на уплаченные страховые взносы на </a:t>
            </a:r>
            <a:r>
              <a:rPr lang="ru-RU" b="1" dirty="0" smtClean="0">
                <a:solidFill>
                  <a:srgbClr val="031C5F"/>
                </a:solidFill>
                <a:latin typeface="OpenSans-SemiBold"/>
              </a:rPr>
              <a:t>ОПС </a:t>
            </a:r>
            <a:r>
              <a:rPr lang="ru-RU" b="1" dirty="0">
                <a:solidFill>
                  <a:srgbClr val="031C5F"/>
                </a:solidFill>
                <a:latin typeface="OpenSans-SemiBold"/>
              </a:rPr>
              <a:t>и на </a:t>
            </a:r>
            <a:r>
              <a:rPr lang="ru-RU" b="1" dirty="0" smtClean="0">
                <a:solidFill>
                  <a:srgbClr val="031C5F"/>
                </a:solidFill>
                <a:latin typeface="OpenSans-SemiBold"/>
              </a:rPr>
              <a:t>ОМС </a:t>
            </a:r>
            <a:r>
              <a:rPr lang="ru-RU" b="1" dirty="0">
                <a:solidFill>
                  <a:srgbClr val="031C5F"/>
                </a:solidFill>
                <a:latin typeface="OpenSans-SemiBold"/>
              </a:rPr>
              <a:t>в размере, определенном в соответствии с </a:t>
            </a:r>
            <a:r>
              <a:rPr lang="ru-RU" b="1" dirty="0" smtClean="0">
                <a:solidFill>
                  <a:srgbClr val="031C5F"/>
                </a:solidFill>
                <a:latin typeface="OpenSans-SemiBold"/>
              </a:rPr>
              <a:t>п. </a:t>
            </a:r>
            <a:r>
              <a:rPr lang="ru-RU" b="1" dirty="0">
                <a:solidFill>
                  <a:srgbClr val="031C5F"/>
                </a:solidFill>
                <a:latin typeface="OpenSans-SemiBold"/>
              </a:rPr>
              <a:t>1 </a:t>
            </a:r>
            <a:r>
              <a:rPr lang="ru-RU" b="1" dirty="0" smtClean="0">
                <a:solidFill>
                  <a:srgbClr val="031C5F"/>
                </a:solidFill>
                <a:latin typeface="OpenSans-SemiBold"/>
              </a:rPr>
              <a:t>ст. </a:t>
            </a:r>
            <a:r>
              <a:rPr lang="ru-RU" b="1" dirty="0">
                <a:solidFill>
                  <a:srgbClr val="031C5F"/>
                </a:solidFill>
                <a:latin typeface="OpenSans-SemiBold"/>
              </a:rPr>
              <a:t>430 </a:t>
            </a:r>
            <a:r>
              <a:rPr lang="ru-RU" b="1" dirty="0" smtClean="0">
                <a:solidFill>
                  <a:srgbClr val="031C5F"/>
                </a:solidFill>
                <a:latin typeface="OpenSans-SemiBold"/>
              </a:rPr>
              <a:t>НК РФ, в </a:t>
            </a:r>
            <a:r>
              <a:rPr lang="ru-RU" b="1" dirty="0">
                <a:solidFill>
                  <a:srgbClr val="031C5F"/>
                </a:solidFill>
                <a:latin typeface="OpenSans-SemiBold"/>
              </a:rPr>
              <a:t>том числе исчисленных в размере 1% с доходов, превышающих 300 тыс. руб. за расчетный период, без применения ограничения в виде 50% от суммы </a:t>
            </a:r>
            <a:r>
              <a:rPr lang="ru-RU" b="1" dirty="0" smtClean="0">
                <a:solidFill>
                  <a:srgbClr val="031C5F"/>
                </a:solidFill>
                <a:latin typeface="OpenSans-SemiBold"/>
              </a:rPr>
              <a:t>налога.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ru-RU" b="1" dirty="0">
              <a:solidFill>
                <a:srgbClr val="031C5F"/>
              </a:solidFill>
              <a:latin typeface="OpenSans-SemiBold"/>
            </a:endParaRPr>
          </a:p>
        </p:txBody>
      </p:sp>
    </p:spTree>
    <p:extLst>
      <p:ext uri="{BB962C8B-B14F-4D97-AF65-F5344CB8AC3E}">
        <p14:creationId xmlns:p14="http://schemas.microsoft.com/office/powerpoint/2010/main" val="38013536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540271"/>
            <a:ext cx="8561139" cy="1584176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ru-RU" sz="2100" dirty="0">
                <a:solidFill>
                  <a:srgbClr val="FF0000"/>
                </a:solidFill>
                <a:latin typeface="OpenSans-SemiBold"/>
                <a:ea typeface="+mn-ea"/>
                <a:cs typeface="+mn-cs"/>
              </a:rPr>
              <a:t>Информация о существующих режимах </a:t>
            </a:r>
            <a:r>
              <a:rPr lang="ru-RU" sz="2100" dirty="0" smtClean="0">
                <a:solidFill>
                  <a:srgbClr val="FF0000"/>
                </a:solidFill>
                <a:latin typeface="OpenSans-SemiBold"/>
                <a:ea typeface="+mn-ea"/>
                <a:cs typeface="+mn-cs"/>
              </a:rPr>
              <a:t/>
            </a:r>
            <a:br>
              <a:rPr lang="ru-RU" sz="2100" dirty="0" smtClean="0">
                <a:solidFill>
                  <a:srgbClr val="FF0000"/>
                </a:solidFill>
                <a:latin typeface="OpenSans-SemiBold"/>
                <a:ea typeface="+mn-ea"/>
                <a:cs typeface="+mn-cs"/>
              </a:rPr>
            </a:br>
            <a:r>
              <a:rPr lang="ru-RU" sz="2100" dirty="0" smtClean="0">
                <a:solidFill>
                  <a:srgbClr val="FF0000"/>
                </a:solidFill>
                <a:latin typeface="OpenSans-SemiBold"/>
                <a:ea typeface="+mn-ea"/>
                <a:cs typeface="+mn-cs"/>
              </a:rPr>
              <a:t/>
            </a:r>
            <a:br>
              <a:rPr lang="ru-RU" sz="2100" dirty="0" smtClean="0">
                <a:solidFill>
                  <a:srgbClr val="FF0000"/>
                </a:solidFill>
                <a:latin typeface="OpenSans-SemiBold"/>
                <a:ea typeface="+mn-ea"/>
                <a:cs typeface="+mn-cs"/>
              </a:rPr>
            </a:br>
            <a:r>
              <a:rPr lang="ru-RU" sz="2100" dirty="0" smtClean="0">
                <a:solidFill>
                  <a:srgbClr val="FF0000"/>
                </a:solidFill>
                <a:latin typeface="OpenSans-SemiBold"/>
                <a:ea typeface="+mn-ea"/>
                <a:cs typeface="+mn-cs"/>
              </a:rPr>
              <a:t>налогообложения </a:t>
            </a:r>
            <a:r>
              <a:rPr lang="ru-RU" sz="2100" dirty="0">
                <a:solidFill>
                  <a:srgbClr val="FF0000"/>
                </a:solidFill>
                <a:latin typeface="OpenSans-SemiBold"/>
                <a:ea typeface="+mn-ea"/>
                <a:cs typeface="+mn-cs"/>
              </a:rPr>
              <a:t>размещена на сайте ФНС </a:t>
            </a:r>
            <a:r>
              <a:rPr lang="ru-RU" sz="2100" dirty="0" smtClean="0">
                <a:solidFill>
                  <a:srgbClr val="FF0000"/>
                </a:solidFill>
                <a:latin typeface="OpenSans-SemiBold"/>
                <a:ea typeface="+mn-ea"/>
                <a:cs typeface="+mn-cs"/>
              </a:rPr>
              <a:t>России</a:t>
            </a:r>
            <a:br>
              <a:rPr lang="ru-RU" sz="2100" dirty="0" smtClean="0">
                <a:solidFill>
                  <a:srgbClr val="FF0000"/>
                </a:solidFill>
                <a:latin typeface="OpenSans-SemiBold"/>
                <a:ea typeface="+mn-ea"/>
                <a:cs typeface="+mn-cs"/>
              </a:rPr>
            </a:br>
            <a:r>
              <a:rPr lang="ru-RU" sz="2100" dirty="0" smtClean="0">
                <a:solidFill>
                  <a:srgbClr val="FF0000"/>
                </a:solidFill>
                <a:latin typeface="OpenSans-SemiBold"/>
                <a:ea typeface="+mn-ea"/>
                <a:cs typeface="+mn-cs"/>
              </a:rPr>
              <a:t> </a:t>
            </a:r>
            <a:br>
              <a:rPr lang="ru-RU" sz="2100" dirty="0" smtClean="0">
                <a:solidFill>
                  <a:srgbClr val="FF0000"/>
                </a:solidFill>
                <a:latin typeface="OpenSans-SemiBold"/>
                <a:ea typeface="+mn-ea"/>
                <a:cs typeface="+mn-cs"/>
              </a:rPr>
            </a:br>
            <a:r>
              <a:rPr lang="ru-RU" sz="2100" dirty="0" smtClean="0">
                <a:solidFill>
                  <a:srgbClr val="FF0000"/>
                </a:solidFill>
                <a:latin typeface="OpenSans-SemiBold"/>
                <a:ea typeface="+mn-ea"/>
                <a:cs typeface="+mn-cs"/>
              </a:rPr>
              <a:t>(</a:t>
            </a:r>
            <a:r>
              <a:rPr lang="ru-RU" sz="2100" dirty="0">
                <a:solidFill>
                  <a:srgbClr val="FF0000"/>
                </a:solidFill>
                <a:latin typeface="OpenSans-SemiBold"/>
                <a:ea typeface="+mn-ea"/>
                <a:cs typeface="+mn-cs"/>
              </a:rPr>
              <a:t>www.nalog.ru).</a:t>
            </a:r>
            <a:br>
              <a:rPr lang="ru-RU" sz="2100" dirty="0">
                <a:solidFill>
                  <a:srgbClr val="FF0000"/>
                </a:solidFill>
                <a:latin typeface="OpenSans-SemiBold"/>
                <a:ea typeface="+mn-ea"/>
                <a:cs typeface="+mn-cs"/>
              </a:rPr>
            </a:br>
            <a:endParaRPr lang="ru-RU" sz="2100" dirty="0">
              <a:solidFill>
                <a:srgbClr val="FF0000"/>
              </a:solidFill>
              <a:latin typeface="OpenSans-SemiBold"/>
              <a:ea typeface="+mn-ea"/>
              <a:cs typeface="+mn-cs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2340471"/>
            <a:ext cx="8561139" cy="3672408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ru-RU" sz="2400" b="1" dirty="0" smtClean="0">
                <a:solidFill>
                  <a:srgbClr val="031C5F"/>
                </a:solidFill>
                <a:latin typeface="OpenSans-SemiBold"/>
              </a:rPr>
              <a:t>Для </a:t>
            </a:r>
            <a:r>
              <a:rPr lang="ru-RU" sz="2400" b="1" dirty="0">
                <a:solidFill>
                  <a:srgbClr val="031C5F"/>
                </a:solidFill>
                <a:latin typeface="OpenSans-SemiBold"/>
              </a:rPr>
              <a:t>выбора оптимального налогового режима рекомендуем воспользоваться информационными сервисами, размещенными на сайте ФНС России: </a:t>
            </a:r>
            <a:endParaRPr lang="ru-RU" sz="2400" b="1" dirty="0" smtClean="0">
              <a:solidFill>
                <a:srgbClr val="031C5F"/>
              </a:solidFill>
              <a:latin typeface="OpenSans-SemiBold"/>
            </a:endParaRPr>
          </a:p>
          <a:p>
            <a:pPr algn="just">
              <a:lnSpc>
                <a:spcPct val="90000"/>
              </a:lnSpc>
            </a:pPr>
            <a:endParaRPr lang="ru-RU" sz="2400" b="1" dirty="0">
              <a:solidFill>
                <a:srgbClr val="031C5F"/>
              </a:solidFill>
              <a:latin typeface="OpenSans-SemiBold"/>
            </a:endParaRPr>
          </a:p>
          <a:p>
            <a:pPr algn="just">
              <a:lnSpc>
                <a:spcPct val="90000"/>
              </a:lnSpc>
            </a:pPr>
            <a:r>
              <a:rPr lang="ru-RU" sz="2400" b="1" smtClean="0">
                <a:solidFill>
                  <a:srgbClr val="031C5F"/>
                </a:solidFill>
                <a:latin typeface="OpenSans-SemiBold"/>
              </a:rPr>
              <a:t>«</a:t>
            </a:r>
            <a:r>
              <a:rPr lang="ru-RU" sz="2400" b="1" dirty="0">
                <a:solidFill>
                  <a:srgbClr val="031C5F"/>
                </a:solidFill>
                <a:latin typeface="OpenSans-SemiBold"/>
              </a:rPr>
              <a:t>Налоговый калькулятор - Выбор режима налогообложения»; </a:t>
            </a:r>
            <a:endParaRPr lang="ru-RU" sz="2400" b="1" dirty="0" smtClean="0">
              <a:solidFill>
                <a:srgbClr val="031C5F"/>
              </a:solidFill>
              <a:latin typeface="OpenSans-SemiBold"/>
            </a:endParaRPr>
          </a:p>
          <a:p>
            <a:pPr algn="just">
              <a:lnSpc>
                <a:spcPct val="90000"/>
              </a:lnSpc>
            </a:pPr>
            <a:endParaRPr lang="ru-RU" sz="2400" b="1" dirty="0">
              <a:solidFill>
                <a:srgbClr val="031C5F"/>
              </a:solidFill>
              <a:latin typeface="OpenSans-SemiBold"/>
            </a:endParaRPr>
          </a:p>
          <a:p>
            <a:pPr algn="just">
              <a:lnSpc>
                <a:spcPct val="90000"/>
              </a:lnSpc>
            </a:pPr>
            <a:endParaRPr lang="ru-RU" sz="2400" b="1" dirty="0">
              <a:solidFill>
                <a:srgbClr val="031C5F"/>
              </a:solidFill>
              <a:latin typeface="OpenSans-SemiBold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4445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5712497"/>
              </p:ext>
            </p:extLst>
          </p:nvPr>
        </p:nvGraphicFramePr>
        <p:xfrm>
          <a:off x="1314252" y="1980430"/>
          <a:ext cx="8496944" cy="3600401"/>
        </p:xfrm>
        <a:graphic>
          <a:graphicData uri="http://schemas.openxmlformats.org/drawingml/2006/table">
            <a:tbl>
              <a:tblPr/>
              <a:tblGrid>
                <a:gridCol w="4163744"/>
                <a:gridCol w="4333200"/>
              </a:tblGrid>
              <a:tr h="100811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Индивидуальные предприниматели</a:t>
                      </a:r>
                    </a:p>
                  </a:txBody>
                  <a:tcPr marL="7150" marR="7150" marT="71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Юридические лица</a:t>
                      </a:r>
                    </a:p>
                  </a:txBody>
                  <a:tcPr marL="7150" marR="7150" marT="71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136815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005AA9"/>
                          </a:solidFill>
                          <a:effectLst/>
                          <a:latin typeface="Calibri"/>
                        </a:rPr>
                        <a:t>Упрощенная система  налогообложения (УСН)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005AA9"/>
                          </a:solidFill>
                          <a:effectLst/>
                          <a:latin typeface="Calibri"/>
                        </a:rPr>
                        <a:t>Упрощенная система  налогообложения (УСН)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2413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Патентная система налогообложения (ПСН)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83964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Организации </a:t>
            </a:r>
            <a:r>
              <a:rPr lang="ru-RU" sz="2000" dirty="0"/>
              <a:t>и индивидуальные предприниматели, </a:t>
            </a:r>
            <a:r>
              <a:rPr lang="ru-RU" sz="2000" dirty="0" smtClean="0"/>
              <a:t>могут применять </a:t>
            </a:r>
            <a:r>
              <a:rPr lang="ru-RU" sz="2000" dirty="0"/>
              <a:t>следующие </a:t>
            </a:r>
            <a:r>
              <a:rPr lang="ru-RU" sz="2000" dirty="0" smtClean="0"/>
              <a:t>специальные налоговые режимы </a:t>
            </a:r>
            <a:r>
              <a:rPr lang="ru-RU" sz="2000" dirty="0"/>
              <a:t>налогообложения: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962025" y="468263"/>
            <a:ext cx="8561139" cy="792088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УПРОЩЕННАЯ СИСТЕМА НАЛОГООБЛОЖЕНИЯ</a:t>
            </a:r>
            <a:endParaRPr lang="ru-RU" sz="3200" dirty="0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962025" y="1332359"/>
            <a:ext cx="8561139" cy="576064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0000"/>
              </a:lnSpc>
            </a:pPr>
            <a:r>
              <a:rPr lang="ru-RU" sz="2000" b="1" dirty="0">
                <a:solidFill>
                  <a:srgbClr val="005AA9"/>
                </a:solidFill>
                <a:latin typeface="OpenSans-SemiBold"/>
              </a:rPr>
              <a:t>ДЛЯ КОГО: </a:t>
            </a:r>
            <a:r>
              <a:rPr lang="ru-RU" sz="2000" b="1" dirty="0">
                <a:solidFill>
                  <a:srgbClr val="031C5F"/>
                </a:solidFill>
                <a:latin typeface="OpenSans-SemiBold"/>
              </a:rPr>
              <a:t>применяется юридическими </a:t>
            </a:r>
            <a:r>
              <a:rPr lang="ru-RU" sz="2000" b="1" dirty="0" smtClean="0">
                <a:solidFill>
                  <a:srgbClr val="031C5F"/>
                </a:solidFill>
                <a:latin typeface="OpenSans-SemiBold"/>
              </a:rPr>
              <a:t>лицами (ЮЛ) </a:t>
            </a:r>
            <a:r>
              <a:rPr lang="ru-RU" sz="2000" b="1" dirty="0">
                <a:solidFill>
                  <a:srgbClr val="031C5F"/>
                </a:solidFill>
                <a:latin typeface="OpenSans-SemiBold"/>
              </a:rPr>
              <a:t>и индивидуальными </a:t>
            </a:r>
            <a:r>
              <a:rPr lang="ru-RU" sz="2000" b="1" dirty="0" smtClean="0">
                <a:solidFill>
                  <a:srgbClr val="031C5F"/>
                </a:solidFill>
                <a:latin typeface="OpenSans-SemiBold"/>
              </a:rPr>
              <a:t>предпринимателями (ИП). </a:t>
            </a:r>
          </a:p>
          <a:p>
            <a:pPr algn="just">
              <a:lnSpc>
                <a:spcPct val="110000"/>
              </a:lnSpc>
            </a:pPr>
            <a:r>
              <a:rPr lang="ru-RU" sz="2000" b="1" dirty="0" smtClean="0">
                <a:solidFill>
                  <a:srgbClr val="031C5F"/>
                </a:solidFill>
                <a:latin typeface="OpenSans-SemiBold"/>
              </a:rPr>
              <a:t> - Переход </a:t>
            </a:r>
            <a:r>
              <a:rPr lang="ru-RU" sz="2000" b="1" dirty="0">
                <a:solidFill>
                  <a:srgbClr val="031C5F"/>
                </a:solidFill>
                <a:latin typeface="OpenSans-SemiBold"/>
              </a:rPr>
              <a:t>осуществляется добровольно в уведомительном  </a:t>
            </a:r>
            <a:r>
              <a:rPr lang="ru-RU" sz="2000" b="1" dirty="0" smtClean="0">
                <a:solidFill>
                  <a:srgbClr val="031C5F"/>
                </a:solidFill>
                <a:latin typeface="OpenSans-SemiBold"/>
              </a:rPr>
              <a:t>порядке.</a:t>
            </a:r>
          </a:p>
          <a:p>
            <a:pPr algn="just">
              <a:lnSpc>
                <a:spcPct val="110000"/>
              </a:lnSpc>
            </a:pPr>
            <a:r>
              <a:rPr lang="ru-RU" sz="2000" b="1" dirty="0" smtClean="0">
                <a:solidFill>
                  <a:srgbClr val="031C5F"/>
                </a:solidFill>
                <a:latin typeface="OpenSans-SemiBold"/>
              </a:rPr>
              <a:t>-  Уведомление </a:t>
            </a:r>
            <a:r>
              <a:rPr lang="ru-RU" sz="2000" b="1" dirty="0">
                <a:solidFill>
                  <a:srgbClr val="031C5F"/>
                </a:solidFill>
                <a:latin typeface="OpenSans-SemiBold"/>
              </a:rPr>
              <a:t>следует подать </a:t>
            </a:r>
            <a:r>
              <a:rPr lang="ru-RU" sz="2000" b="1" dirty="0" smtClean="0">
                <a:solidFill>
                  <a:srgbClr val="031C5F"/>
                </a:solidFill>
                <a:latin typeface="OpenSans-SemiBold"/>
              </a:rPr>
              <a:t>до </a:t>
            </a:r>
            <a:r>
              <a:rPr lang="ru-RU" sz="2000" b="1" dirty="0">
                <a:solidFill>
                  <a:srgbClr val="031C5F"/>
                </a:solidFill>
                <a:latin typeface="OpenSans-SemiBold"/>
              </a:rPr>
              <a:t>31 декабря 2021 ЮЛ по  месту нахождения организации, ИП по месту жительства.</a:t>
            </a:r>
          </a:p>
          <a:p>
            <a:pPr algn="just">
              <a:lnSpc>
                <a:spcPct val="110000"/>
              </a:lnSpc>
            </a:pPr>
            <a:r>
              <a:rPr lang="ru-RU" sz="2000" b="1" dirty="0" smtClean="0">
                <a:solidFill>
                  <a:srgbClr val="031C5F"/>
                </a:solidFill>
                <a:latin typeface="OpenSans-SemiBold"/>
              </a:rPr>
              <a:t>- Вновь </a:t>
            </a:r>
            <a:r>
              <a:rPr lang="ru-RU" sz="2000" b="1" dirty="0">
                <a:solidFill>
                  <a:srgbClr val="031C5F"/>
                </a:solidFill>
                <a:latin typeface="OpenSans-SemiBold"/>
              </a:rPr>
              <a:t>зарегистрированные ИП или </a:t>
            </a:r>
            <a:r>
              <a:rPr lang="ru-RU" sz="2000" b="1" dirty="0" smtClean="0">
                <a:solidFill>
                  <a:srgbClr val="031C5F"/>
                </a:solidFill>
                <a:latin typeface="OpenSans-SemiBold"/>
              </a:rPr>
              <a:t>вновь созданные </a:t>
            </a:r>
            <a:r>
              <a:rPr lang="ru-RU" sz="2000" b="1" dirty="0">
                <a:solidFill>
                  <a:srgbClr val="031C5F"/>
                </a:solidFill>
                <a:latin typeface="OpenSans-SemiBold"/>
              </a:rPr>
              <a:t>ЮЛ уведомление </a:t>
            </a:r>
            <a:r>
              <a:rPr lang="ru-RU" sz="2000" b="1" dirty="0" smtClean="0">
                <a:solidFill>
                  <a:srgbClr val="031C5F"/>
                </a:solidFill>
                <a:latin typeface="OpenSans-SemiBold"/>
              </a:rPr>
              <a:t>подают </a:t>
            </a:r>
            <a:r>
              <a:rPr lang="ru-RU" sz="2000" b="1" dirty="0">
                <a:solidFill>
                  <a:srgbClr val="031C5F"/>
                </a:solidFill>
                <a:latin typeface="OpenSans-SemiBold"/>
              </a:rPr>
              <a:t>не позднее </a:t>
            </a:r>
            <a:r>
              <a:rPr lang="ru-RU" sz="2000" b="1" dirty="0" smtClean="0">
                <a:solidFill>
                  <a:srgbClr val="031C5F"/>
                </a:solidFill>
                <a:latin typeface="OpenSans-SemiBold"/>
              </a:rPr>
              <a:t>30-ти </a:t>
            </a:r>
            <a:r>
              <a:rPr lang="ru-RU" sz="2000" b="1" dirty="0">
                <a:solidFill>
                  <a:srgbClr val="031C5F"/>
                </a:solidFill>
                <a:latin typeface="OpenSans-SemiBold"/>
              </a:rPr>
              <a:t>дней с даты постановки на </a:t>
            </a:r>
            <a:r>
              <a:rPr lang="ru-RU" sz="2000" b="1" dirty="0" smtClean="0">
                <a:solidFill>
                  <a:srgbClr val="031C5F"/>
                </a:solidFill>
                <a:latin typeface="OpenSans-SemiBold"/>
              </a:rPr>
              <a:t>учет.</a:t>
            </a:r>
          </a:p>
          <a:p>
            <a:pPr>
              <a:lnSpc>
                <a:spcPct val="110000"/>
              </a:lnSpc>
            </a:pPr>
            <a:r>
              <a:rPr lang="ru-RU" sz="2000" b="1" dirty="0" smtClean="0">
                <a:solidFill>
                  <a:srgbClr val="005AA9"/>
                </a:solidFill>
                <a:latin typeface="OpenSans-SemiBold"/>
              </a:rPr>
              <a:t>ОБЪЕКТ НАЛОГООБЛОЖЕНИЯ: </a:t>
            </a:r>
          </a:p>
          <a:p>
            <a:pPr>
              <a:lnSpc>
                <a:spcPct val="110000"/>
              </a:lnSpc>
            </a:pPr>
            <a:r>
              <a:rPr lang="ru-RU" sz="2000" b="1" dirty="0" smtClean="0">
                <a:solidFill>
                  <a:srgbClr val="FF0000"/>
                </a:solidFill>
                <a:latin typeface="OpenSans-SemiBold"/>
              </a:rPr>
              <a:t>- Доходы;</a:t>
            </a:r>
          </a:p>
          <a:p>
            <a:pPr>
              <a:lnSpc>
                <a:spcPct val="110000"/>
              </a:lnSpc>
            </a:pPr>
            <a:r>
              <a:rPr lang="ru-RU" sz="2000" b="1" dirty="0" smtClean="0">
                <a:solidFill>
                  <a:srgbClr val="FF0000"/>
                </a:solidFill>
                <a:latin typeface="OpenSans-SemiBold"/>
              </a:rPr>
              <a:t>- Доходы, уменьшенные на величину расходов.</a:t>
            </a:r>
          </a:p>
          <a:p>
            <a:pPr algn="just">
              <a:lnSpc>
                <a:spcPct val="110000"/>
              </a:lnSpc>
            </a:pPr>
            <a:r>
              <a:rPr lang="ru-RU" sz="2000" b="1" dirty="0">
                <a:solidFill>
                  <a:srgbClr val="031C5F"/>
                </a:solidFill>
                <a:latin typeface="OpenSans-SemiBold"/>
              </a:rPr>
              <a:t>Выбор объекта налогообложения осуществляется самим налогоплательщиком, и может изменяться </a:t>
            </a:r>
            <a:r>
              <a:rPr lang="ru-RU" sz="2000" b="1" dirty="0" smtClean="0">
                <a:solidFill>
                  <a:srgbClr val="031C5F"/>
                </a:solidFill>
                <a:latin typeface="OpenSans-SemiBold"/>
              </a:rPr>
              <a:t>ежегодно</a:t>
            </a:r>
            <a:r>
              <a:rPr lang="ru-RU" sz="2000" b="1" dirty="0">
                <a:solidFill>
                  <a:srgbClr val="031C5F"/>
                </a:solidFill>
                <a:latin typeface="OpenSans-SemiBold"/>
              </a:rPr>
              <a:t>. Объект налогообложения может быть изменен с начала налогового периода, если налогоплательщик уведомит об этом налоговый орган до 31 декабря года, предшествующего году, в котором налогоплательщик предлагает изменить объект налогообложения. В течение налогового периода налогоплательщик не может менять объект налогообложения.</a:t>
            </a:r>
            <a:endParaRPr lang="ru-RU" sz="7200" b="1" dirty="0" smtClean="0">
              <a:solidFill>
                <a:srgbClr val="031C5F"/>
              </a:solidFill>
              <a:latin typeface="OpenSans-SemiBold"/>
            </a:endParaRPr>
          </a:p>
          <a:p>
            <a:pPr algn="just">
              <a:lnSpc>
                <a:spcPct val="110000"/>
              </a:lnSpc>
            </a:pPr>
            <a:endParaRPr lang="ru-RU" sz="7200" b="1" dirty="0">
              <a:solidFill>
                <a:srgbClr val="031C5F"/>
              </a:solidFill>
              <a:latin typeface="OpenSans-SemiBold"/>
            </a:endParaRPr>
          </a:p>
          <a:p>
            <a:endParaRPr lang="ru-RU" sz="7200" b="1" dirty="0" smtClean="0">
              <a:solidFill>
                <a:srgbClr val="031C5F"/>
              </a:solidFill>
              <a:latin typeface="OpenSans-SemiBold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2881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962025" y="468263"/>
            <a:ext cx="8561139" cy="792088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УПРОЩЕННАЯ СИСТЕМА НАЛОГООБЛОЖЕНИЯ</a:t>
            </a:r>
            <a:endParaRPr lang="ru-RU" sz="3200" dirty="0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962025" y="1332359"/>
            <a:ext cx="8561139" cy="5760640"/>
          </a:xfrm>
        </p:spPr>
        <p:txBody>
          <a:bodyPr>
            <a:normAutofit fontScale="25000" lnSpcReduction="20000"/>
          </a:bodyPr>
          <a:lstStyle/>
          <a:p>
            <a:endParaRPr lang="ru-RU" sz="7200" b="1" dirty="0" smtClean="0">
              <a:solidFill>
                <a:srgbClr val="031C5F"/>
              </a:solidFill>
              <a:latin typeface="OpenSans-SemiBold"/>
            </a:endParaRPr>
          </a:p>
          <a:p>
            <a:r>
              <a:rPr lang="ru-RU" sz="8000" b="1" dirty="0" smtClean="0">
                <a:solidFill>
                  <a:srgbClr val="005AA9"/>
                </a:solidFill>
                <a:latin typeface="OpenSans-SemiBold"/>
              </a:rPr>
              <a:t>ОСНОВНЫЕ  ОГРАНИЧЕНИЯ ПРИ ПЕРЕХОДЕ НА УСН:</a:t>
            </a:r>
          </a:p>
          <a:p>
            <a:endParaRPr lang="ru-RU" sz="8000" b="1" dirty="0" smtClean="0">
              <a:solidFill>
                <a:srgbClr val="005AA9"/>
              </a:solidFill>
              <a:latin typeface="OpenSans-SemiBold"/>
            </a:endParaRPr>
          </a:p>
          <a:p>
            <a:pPr algn="just"/>
            <a:r>
              <a:rPr lang="ru-RU" sz="8000" b="1" dirty="0">
                <a:solidFill>
                  <a:srgbClr val="031C5F"/>
                </a:solidFill>
                <a:latin typeface="OpenSans-SemiBold"/>
              </a:rPr>
              <a:t>• </a:t>
            </a:r>
            <a:r>
              <a:rPr lang="ru-RU" sz="8000" b="1" dirty="0" smtClean="0">
                <a:solidFill>
                  <a:srgbClr val="031C5F"/>
                </a:solidFill>
                <a:latin typeface="OpenSans-SemiBold"/>
              </a:rPr>
              <a:t>Для </a:t>
            </a:r>
            <a:r>
              <a:rPr lang="ru-RU" sz="8000" b="1" dirty="0">
                <a:solidFill>
                  <a:srgbClr val="031C5F"/>
                </a:solidFill>
                <a:latin typeface="OpenSans-SemiBold"/>
              </a:rPr>
              <a:t>перехода на УСН с </a:t>
            </a:r>
            <a:r>
              <a:rPr lang="ru-RU" sz="8000" b="1" dirty="0" smtClean="0">
                <a:solidFill>
                  <a:srgbClr val="031C5F"/>
                </a:solidFill>
                <a:latin typeface="OpenSans-SemiBold"/>
              </a:rPr>
              <a:t>2022 </a:t>
            </a:r>
            <a:r>
              <a:rPr lang="ru-RU" sz="8000" b="1" dirty="0">
                <a:solidFill>
                  <a:srgbClr val="031C5F"/>
                </a:solidFill>
                <a:latin typeface="OpenSans-SemiBold"/>
              </a:rPr>
              <a:t>г. доходы за 9 месяцев 2021 г. не должны превышать </a:t>
            </a:r>
            <a:r>
              <a:rPr lang="ru-RU" sz="8000" b="1" dirty="0" smtClean="0">
                <a:solidFill>
                  <a:srgbClr val="031C5F"/>
                </a:solidFill>
                <a:latin typeface="OpenSans-SemiBold"/>
              </a:rPr>
              <a:t>значение 116,1 </a:t>
            </a:r>
            <a:r>
              <a:rPr lang="ru-RU" sz="8000" b="1" dirty="0">
                <a:solidFill>
                  <a:srgbClr val="031C5F"/>
                </a:solidFill>
                <a:latin typeface="OpenSans-SemiBold"/>
              </a:rPr>
              <a:t>млн руб. (112,5 млн руб. x </a:t>
            </a:r>
            <a:r>
              <a:rPr lang="ru-RU" sz="8000" b="1" dirty="0" smtClean="0">
                <a:solidFill>
                  <a:srgbClr val="031C5F"/>
                </a:solidFill>
                <a:latin typeface="OpenSans-SemiBold"/>
              </a:rPr>
              <a:t>1,032 коэффициент-дефлятор на 2021 г.).</a:t>
            </a:r>
            <a:endParaRPr lang="ru-RU" sz="8000" b="1" dirty="0">
              <a:solidFill>
                <a:srgbClr val="031C5F"/>
              </a:solidFill>
              <a:latin typeface="OpenSans-SemiBold"/>
            </a:endParaRPr>
          </a:p>
          <a:p>
            <a:pPr algn="just">
              <a:lnSpc>
                <a:spcPct val="110000"/>
              </a:lnSpc>
            </a:pPr>
            <a:r>
              <a:rPr lang="ru-RU" sz="8000" b="1" dirty="0" smtClean="0">
                <a:solidFill>
                  <a:srgbClr val="031C5F"/>
                </a:solidFill>
                <a:latin typeface="OpenSans-SemiBold"/>
              </a:rPr>
              <a:t>• Бухгалтерская </a:t>
            </a:r>
            <a:r>
              <a:rPr lang="ru-RU" sz="8000" b="1" dirty="0">
                <a:solidFill>
                  <a:srgbClr val="031C5F"/>
                </a:solidFill>
                <a:latin typeface="OpenSans-SemiBold"/>
              </a:rPr>
              <a:t>остаточная стоимость ОС - максимум 150 млн руб.</a:t>
            </a:r>
          </a:p>
          <a:p>
            <a:pPr algn="just">
              <a:lnSpc>
                <a:spcPct val="110000"/>
              </a:lnSpc>
            </a:pPr>
            <a:r>
              <a:rPr lang="ru-RU" sz="8000" b="1" dirty="0" smtClean="0">
                <a:solidFill>
                  <a:srgbClr val="031C5F"/>
                </a:solidFill>
                <a:latin typeface="OpenSans-SemiBold"/>
              </a:rPr>
              <a:t>• Средняя </a:t>
            </a:r>
            <a:r>
              <a:rPr lang="ru-RU" sz="8000" b="1" dirty="0">
                <a:solidFill>
                  <a:srgbClr val="031C5F"/>
                </a:solidFill>
                <a:latin typeface="OpenSans-SemiBold"/>
              </a:rPr>
              <a:t>численность работников - не более </a:t>
            </a:r>
            <a:r>
              <a:rPr lang="ru-RU" sz="8000" b="1" dirty="0" smtClean="0">
                <a:solidFill>
                  <a:srgbClr val="031C5F"/>
                </a:solidFill>
                <a:latin typeface="OpenSans-SemiBold"/>
              </a:rPr>
              <a:t>100 </a:t>
            </a:r>
            <a:r>
              <a:rPr lang="ru-RU" sz="8000" b="1" dirty="0">
                <a:solidFill>
                  <a:srgbClr val="031C5F"/>
                </a:solidFill>
                <a:latin typeface="OpenSans-SemiBold"/>
              </a:rPr>
              <a:t>человек. </a:t>
            </a:r>
            <a:endParaRPr lang="en-US" sz="8000" b="1" dirty="0" smtClean="0">
              <a:solidFill>
                <a:srgbClr val="031C5F"/>
              </a:solidFill>
              <a:latin typeface="OpenSans-SemiBold"/>
            </a:endParaRPr>
          </a:p>
          <a:p>
            <a:pPr algn="just">
              <a:lnSpc>
                <a:spcPct val="110000"/>
              </a:lnSpc>
            </a:pPr>
            <a:r>
              <a:rPr lang="ru-RU" sz="8000" b="1" dirty="0" smtClean="0">
                <a:solidFill>
                  <a:srgbClr val="031C5F"/>
                </a:solidFill>
                <a:latin typeface="OpenSans-SemiBold"/>
              </a:rPr>
              <a:t>•</a:t>
            </a:r>
            <a:r>
              <a:rPr lang="en-US" sz="8000" b="1" dirty="0" smtClean="0">
                <a:solidFill>
                  <a:srgbClr val="031C5F"/>
                </a:solidFill>
                <a:latin typeface="OpenSans-SemiBold"/>
              </a:rPr>
              <a:t> </a:t>
            </a:r>
            <a:r>
              <a:rPr lang="ru-RU" sz="8000" b="1" dirty="0" smtClean="0">
                <a:solidFill>
                  <a:srgbClr val="031C5F"/>
                </a:solidFill>
                <a:latin typeface="OpenSans-SemiBold"/>
              </a:rPr>
              <a:t>Максимальная </a:t>
            </a:r>
            <a:r>
              <a:rPr lang="ru-RU" sz="8000" b="1" dirty="0">
                <a:solidFill>
                  <a:srgbClr val="031C5F"/>
                </a:solidFill>
                <a:latin typeface="OpenSans-SemiBold"/>
              </a:rPr>
              <a:t>доля других организаций в уставном капитале - 25%.</a:t>
            </a:r>
          </a:p>
          <a:p>
            <a:pPr algn="just">
              <a:lnSpc>
                <a:spcPct val="110000"/>
              </a:lnSpc>
            </a:pPr>
            <a:r>
              <a:rPr lang="ru-RU" sz="8000" b="1" dirty="0" smtClean="0">
                <a:solidFill>
                  <a:srgbClr val="031C5F"/>
                </a:solidFill>
                <a:latin typeface="OpenSans-SemiBold"/>
              </a:rPr>
              <a:t>• У </a:t>
            </a:r>
            <a:r>
              <a:rPr lang="ru-RU" sz="8000" b="1" dirty="0">
                <a:solidFill>
                  <a:srgbClr val="031C5F"/>
                </a:solidFill>
                <a:latin typeface="OpenSans-SemiBold"/>
              </a:rPr>
              <a:t>организации нет филиалов. При наличии представительств и других обособленных подразделений УСН применять можно</a:t>
            </a:r>
            <a:r>
              <a:rPr lang="ru-RU" sz="8000" b="1" dirty="0" smtClean="0">
                <a:solidFill>
                  <a:srgbClr val="031C5F"/>
                </a:solidFill>
                <a:latin typeface="OpenSans-SemiBold"/>
              </a:rPr>
              <a:t>.</a:t>
            </a:r>
          </a:p>
          <a:p>
            <a:pPr algn="just">
              <a:lnSpc>
                <a:spcPct val="110000"/>
              </a:lnSpc>
            </a:pPr>
            <a:r>
              <a:rPr lang="ru-RU" sz="8000" b="1" dirty="0">
                <a:solidFill>
                  <a:srgbClr val="031C5F"/>
                </a:solidFill>
                <a:latin typeface="OpenSans-SemiBold"/>
              </a:rPr>
              <a:t>• ограничения по отдельным видам деятельности (например, нельзя применять УСН при производстве подакцизных товаров и добыче полезных ископаемых, а также нотариусам и адвокатам)</a:t>
            </a:r>
          </a:p>
          <a:p>
            <a:pPr algn="just">
              <a:lnSpc>
                <a:spcPct val="110000"/>
              </a:lnSpc>
            </a:pPr>
            <a:r>
              <a:rPr lang="ru-RU" sz="8000" b="1" dirty="0">
                <a:solidFill>
                  <a:srgbClr val="031C5F"/>
                </a:solidFill>
                <a:latin typeface="OpenSans-SemiBold"/>
              </a:rPr>
              <a:t>Полный перечень ограничений прописан в п. 3 ст. 346,12 НК РФ.</a:t>
            </a:r>
          </a:p>
          <a:p>
            <a:pPr algn="just">
              <a:lnSpc>
                <a:spcPct val="110000"/>
              </a:lnSpc>
            </a:pPr>
            <a:endParaRPr lang="ru-RU" sz="8000" b="1" dirty="0">
              <a:solidFill>
                <a:srgbClr val="031C5F"/>
              </a:solidFill>
              <a:latin typeface="OpenSans-SemiBold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4387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962025" y="468263"/>
            <a:ext cx="8561139" cy="792088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УПРОЩЕННАЯ СИСТЕМА НАЛОГООБЛОЖЕНИЯ</a:t>
            </a:r>
            <a:endParaRPr lang="ru-RU" sz="3200" dirty="0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962025" y="1332359"/>
            <a:ext cx="8561139" cy="5760640"/>
          </a:xfrm>
        </p:spPr>
        <p:txBody>
          <a:bodyPr>
            <a:normAutofit fontScale="47500" lnSpcReduction="20000"/>
          </a:bodyPr>
          <a:lstStyle/>
          <a:p>
            <a:r>
              <a:rPr lang="ru-RU" sz="5100" b="1" dirty="0" smtClean="0">
                <a:solidFill>
                  <a:srgbClr val="005AA9"/>
                </a:solidFill>
                <a:latin typeface="OpenSans-SemiBold"/>
              </a:rPr>
              <a:t>ЗАМЕНЯЕТ </a:t>
            </a:r>
            <a:r>
              <a:rPr lang="ru-RU" sz="5100" b="1" dirty="0">
                <a:solidFill>
                  <a:srgbClr val="005AA9"/>
                </a:solidFill>
                <a:latin typeface="OpenSans-SemiBold"/>
              </a:rPr>
              <a:t>НАЛОГИ</a:t>
            </a:r>
            <a:r>
              <a:rPr lang="ru-RU" sz="5100" b="1" dirty="0" smtClean="0">
                <a:solidFill>
                  <a:srgbClr val="005AA9"/>
                </a:solidFill>
                <a:latin typeface="OpenSans-SemiBold"/>
              </a:rPr>
              <a:t>:</a:t>
            </a:r>
          </a:p>
          <a:p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• </a:t>
            </a:r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налог на прибыль - для ЮЛ</a:t>
            </a:r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;</a:t>
            </a:r>
          </a:p>
          <a:p>
            <a:endParaRPr lang="ru-RU" sz="5800" b="1" dirty="0">
              <a:solidFill>
                <a:srgbClr val="031C5F"/>
              </a:solidFill>
              <a:latin typeface="OpenSans-SemiBold"/>
            </a:endParaRPr>
          </a:p>
          <a:p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• НДФЛ с доходов, полученных от предпринимательской деятельности - для ИП</a:t>
            </a:r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;</a:t>
            </a:r>
          </a:p>
          <a:p>
            <a:endParaRPr lang="ru-RU" sz="5800" b="1" dirty="0">
              <a:solidFill>
                <a:srgbClr val="031C5F"/>
              </a:solidFill>
              <a:latin typeface="OpenSans-SemiBold"/>
            </a:endParaRPr>
          </a:p>
          <a:p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• НДС (кроме НДС при импорте товаров и НДС в качестве налогового</a:t>
            </a:r>
          </a:p>
          <a:p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агента</a:t>
            </a:r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);</a:t>
            </a:r>
          </a:p>
          <a:p>
            <a:endParaRPr lang="ru-RU" sz="5800" b="1" dirty="0">
              <a:solidFill>
                <a:srgbClr val="031C5F"/>
              </a:solidFill>
              <a:latin typeface="OpenSans-SemiBold"/>
            </a:endParaRPr>
          </a:p>
          <a:p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• налог на имущество (за исключением объектов недвижимости</a:t>
            </a:r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, налоговая </a:t>
            </a:r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база по которым определяется как их кадастровая</a:t>
            </a:r>
          </a:p>
          <a:p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стоимость).</a:t>
            </a:r>
          </a:p>
          <a:p>
            <a:pPr algn="just">
              <a:lnSpc>
                <a:spcPct val="110000"/>
              </a:lnSpc>
            </a:pPr>
            <a:endParaRPr lang="ru-RU" sz="8000" b="1" dirty="0">
              <a:solidFill>
                <a:srgbClr val="031C5F"/>
              </a:solidFill>
              <a:latin typeface="OpenSans-SemiBold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8758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962025" y="468263"/>
            <a:ext cx="8561139" cy="792088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УПРОЩЕННАЯ СИСТЕМА НАЛОГООБЛОЖЕНИЯ</a:t>
            </a:r>
            <a:endParaRPr lang="ru-RU" sz="3200" dirty="0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962025" y="1332359"/>
            <a:ext cx="8561139" cy="5760640"/>
          </a:xfrm>
        </p:spPr>
        <p:txBody>
          <a:bodyPr>
            <a:normAutofit fontScale="47500" lnSpcReduction="20000"/>
          </a:bodyPr>
          <a:lstStyle/>
          <a:p>
            <a:r>
              <a:rPr lang="ru-RU" sz="5100" b="1" dirty="0" smtClean="0">
                <a:solidFill>
                  <a:srgbClr val="005AA9"/>
                </a:solidFill>
                <a:latin typeface="OpenSans-SemiBold"/>
              </a:rPr>
              <a:t>ОСНОВНЫЕ ОБЯЗАННОСТИ:</a:t>
            </a:r>
          </a:p>
          <a:p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• налоговые декларации </a:t>
            </a:r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представляются в </a:t>
            </a:r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налоговые органы </a:t>
            </a:r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1 </a:t>
            </a:r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раз в год, </a:t>
            </a:r>
            <a:endParaRPr lang="ru-RU" sz="5800" b="1" dirty="0" smtClean="0">
              <a:solidFill>
                <a:srgbClr val="031C5F"/>
              </a:solidFill>
              <a:latin typeface="OpenSans-SemiBold"/>
            </a:endParaRPr>
          </a:p>
          <a:p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ЮЛ </a:t>
            </a:r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- не позднее 31 </a:t>
            </a:r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марта </a:t>
            </a:r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следующего года за отчетным, </a:t>
            </a:r>
            <a:endParaRPr lang="ru-RU" sz="5800" b="1" dirty="0" smtClean="0">
              <a:solidFill>
                <a:srgbClr val="031C5F"/>
              </a:solidFill>
              <a:latin typeface="OpenSans-SemiBold"/>
            </a:endParaRPr>
          </a:p>
          <a:p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ИП </a:t>
            </a:r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- не позднее 30 </a:t>
            </a:r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апреля; </a:t>
            </a:r>
          </a:p>
          <a:p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• бухгалтерская </a:t>
            </a:r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отчетность представляется ЮЛ не позднее 31 марта  следующего </a:t>
            </a:r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года; </a:t>
            </a:r>
          </a:p>
          <a:p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• авансовые </a:t>
            </a:r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платежи </a:t>
            </a:r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уплачиваются ежеквартально не </a:t>
            </a:r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позднее 25-го числа первого месяца, следующего за истекшим отчетным периодом;</a:t>
            </a:r>
          </a:p>
          <a:p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• необходимо </a:t>
            </a:r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вести книгу учета доходов/расходов;</a:t>
            </a:r>
          </a:p>
          <a:p>
            <a:pPr>
              <a:lnSpc>
                <a:spcPct val="110000"/>
              </a:lnSpc>
            </a:pPr>
            <a:endParaRPr lang="ru-RU" sz="8000" b="1" dirty="0">
              <a:solidFill>
                <a:srgbClr val="031C5F"/>
              </a:solidFill>
              <a:latin typeface="OpenSans-SemiBold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2070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962025" y="468263"/>
            <a:ext cx="8561139" cy="792088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УПРОЩЕННАЯ СИСТЕМА НАЛОГООБЛОЖЕНИЯ</a:t>
            </a:r>
            <a:endParaRPr lang="ru-RU" sz="3200" dirty="0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962025" y="1332359"/>
            <a:ext cx="8561139" cy="5763766"/>
          </a:xfrm>
        </p:spPr>
        <p:txBody>
          <a:bodyPr>
            <a:normAutofit fontScale="32500" lnSpcReduction="20000"/>
          </a:bodyPr>
          <a:lstStyle/>
          <a:p>
            <a:r>
              <a:rPr lang="ru-RU" sz="5500" b="1" dirty="0" smtClean="0">
                <a:solidFill>
                  <a:srgbClr val="005AA9"/>
                </a:solidFill>
                <a:latin typeface="OpenSans-SemiBold"/>
              </a:rPr>
              <a:t>ОСНОВНЫЕ  ОГРАНИЧЕНИЯ ПРИ ПРИМЕНЕНИИ:</a:t>
            </a:r>
          </a:p>
          <a:p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• Доходы за 2021 год - не больше </a:t>
            </a:r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150 </a:t>
            </a:r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млн руб</a:t>
            </a:r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.;</a:t>
            </a:r>
            <a:endParaRPr lang="ru-RU" sz="5500" b="1" dirty="0">
              <a:solidFill>
                <a:srgbClr val="005AA9"/>
              </a:solidFill>
              <a:latin typeface="OpenSans-SemiBold"/>
            </a:endParaRPr>
          </a:p>
          <a:p>
            <a:pPr>
              <a:lnSpc>
                <a:spcPct val="110000"/>
              </a:lnSpc>
            </a:pPr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• Численность </a:t>
            </a:r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работников не более 100 </a:t>
            </a:r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чел.;</a:t>
            </a:r>
          </a:p>
          <a:p>
            <a:pPr>
              <a:lnSpc>
                <a:spcPct val="110000"/>
              </a:lnSpc>
            </a:pPr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• </a:t>
            </a:r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Стоимость основных средств </a:t>
            </a:r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не более 150 </a:t>
            </a:r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млн </a:t>
            </a:r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руб</a:t>
            </a:r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.</a:t>
            </a:r>
          </a:p>
          <a:p>
            <a:pPr>
              <a:lnSpc>
                <a:spcPct val="110000"/>
              </a:lnSpc>
            </a:pPr>
            <a:endParaRPr lang="ru-RU" sz="2500" b="1" dirty="0" smtClean="0">
              <a:solidFill>
                <a:srgbClr val="031C5F"/>
              </a:solidFill>
              <a:latin typeface="OpenSans-SemiBold"/>
            </a:endParaRPr>
          </a:p>
          <a:p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При превышения </a:t>
            </a:r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пороговых величин </a:t>
            </a:r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доходов (от 150 млн. руб. до 200 млн руб.) и численности (от 100 чел. </a:t>
            </a:r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д</a:t>
            </a:r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о 130 чел.) </a:t>
            </a:r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налог на УСН </a:t>
            </a:r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уплачивается </a:t>
            </a:r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по более высокой ставке. </a:t>
            </a:r>
            <a:endParaRPr lang="ru-RU" sz="5800" b="1" dirty="0" smtClean="0">
              <a:solidFill>
                <a:srgbClr val="031C5F"/>
              </a:solidFill>
              <a:latin typeface="OpenSans-SemiBold"/>
            </a:endParaRPr>
          </a:p>
          <a:p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В </a:t>
            </a:r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зависимости от объекта налогообложения ставка </a:t>
            </a:r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составит:</a:t>
            </a:r>
            <a:endParaRPr lang="ru-RU" sz="5800" b="1" dirty="0">
              <a:solidFill>
                <a:srgbClr val="031C5F"/>
              </a:solidFill>
              <a:latin typeface="OpenSans-SemiBold"/>
            </a:endParaRPr>
          </a:p>
          <a:p>
            <a:pPr algn="just">
              <a:lnSpc>
                <a:spcPct val="110000"/>
              </a:lnSpc>
            </a:pPr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• 20</a:t>
            </a:r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% - при объекте "доходы минус расходы";</a:t>
            </a:r>
          </a:p>
          <a:p>
            <a:pPr algn="just">
              <a:lnSpc>
                <a:spcPct val="110000"/>
              </a:lnSpc>
            </a:pPr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• 8</a:t>
            </a:r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% - при объекте "доходы".</a:t>
            </a:r>
          </a:p>
          <a:p>
            <a:pPr algn="just">
              <a:lnSpc>
                <a:spcPct val="110000"/>
              </a:lnSpc>
            </a:pPr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(гл. 26.2 НК РФ в редакции </a:t>
            </a:r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Федерального закона </a:t>
            </a:r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от 31.07.2020 N </a:t>
            </a:r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266-ФЗ).</a:t>
            </a:r>
          </a:p>
          <a:p>
            <a:pPr algn="just">
              <a:lnSpc>
                <a:spcPct val="110000"/>
              </a:lnSpc>
            </a:pPr>
            <a:endParaRPr lang="ru-RU" sz="5800" b="1" dirty="0" smtClean="0">
              <a:solidFill>
                <a:srgbClr val="031C5F"/>
              </a:solidFill>
              <a:latin typeface="OpenSans-SemiBold"/>
            </a:endParaRPr>
          </a:p>
          <a:p>
            <a:pPr algn="just">
              <a:lnSpc>
                <a:spcPct val="110000"/>
              </a:lnSpc>
            </a:pPr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• В </a:t>
            </a:r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случае, если налогоплательщик применяет одновременно упрощенную систему налогообложения и патентную систему налогообложения, при определении величины доходов,  учитываются доходы по обоим указанным специальным налоговым режимам.</a:t>
            </a:r>
          </a:p>
          <a:p>
            <a:pPr algn="just">
              <a:lnSpc>
                <a:spcPct val="110000"/>
              </a:lnSpc>
            </a:pPr>
            <a:endParaRPr lang="ru-RU" sz="5800" b="1" dirty="0">
              <a:solidFill>
                <a:srgbClr val="031C5F"/>
              </a:solidFill>
              <a:latin typeface="OpenSans-SemiBold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9544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5085" y="543473"/>
            <a:ext cx="9268159" cy="1076918"/>
          </a:xfrm>
        </p:spPr>
        <p:txBody>
          <a:bodyPr>
            <a:noAutofit/>
          </a:bodyPr>
          <a:lstStyle/>
          <a:p>
            <a:r>
              <a:rPr lang="ru-RU" sz="3500" dirty="0"/>
              <a:t>УПРОЩЕННАЯ СИСТЕМА </a:t>
            </a:r>
            <a:r>
              <a:rPr lang="ru-RU" sz="3500" dirty="0" err="1" smtClean="0"/>
              <a:t>нАЛОГООБЛОЖЕНИЯ</a:t>
            </a:r>
            <a:endParaRPr lang="ru-RU" sz="35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404367"/>
            <a:ext cx="8561139" cy="5691758"/>
          </a:xfrm>
        </p:spPr>
        <p:txBody>
          <a:bodyPr>
            <a:normAutofit lnSpcReduction="10000"/>
          </a:bodyPr>
          <a:lstStyle/>
          <a:p>
            <a:pPr lvl="0">
              <a:lnSpc>
                <a:spcPct val="80000"/>
              </a:lnSpc>
            </a:pPr>
            <a:r>
              <a:rPr lang="ru-RU" sz="1900" b="1" dirty="0">
                <a:solidFill>
                  <a:srgbClr val="005AA9"/>
                </a:solidFill>
                <a:latin typeface="OpenSans-SemiBold"/>
              </a:rPr>
              <a:t>ИНЫЕ  ОСОБЕННОСТИ</a:t>
            </a:r>
            <a:r>
              <a:rPr lang="ru-RU" sz="1900" b="1" dirty="0" smtClean="0">
                <a:solidFill>
                  <a:srgbClr val="005AA9"/>
                </a:solidFill>
                <a:latin typeface="OpenSans-SemiBold"/>
              </a:rPr>
              <a:t>:</a:t>
            </a:r>
          </a:p>
          <a:p>
            <a:pPr lvl="0">
              <a:lnSpc>
                <a:spcPct val="80000"/>
              </a:lnSpc>
            </a:pPr>
            <a:endParaRPr lang="ru-RU" sz="1900" b="1" dirty="0">
              <a:solidFill>
                <a:srgbClr val="005AA9"/>
              </a:solidFill>
              <a:latin typeface="OpenSans-SemiBold"/>
            </a:endParaRPr>
          </a:p>
          <a:p>
            <a:pPr lvl="0" algn="just">
              <a:lnSpc>
                <a:spcPct val="90000"/>
              </a:lnSpc>
            </a:pPr>
            <a:r>
              <a:rPr lang="ru-RU" sz="2100" b="1" dirty="0">
                <a:solidFill>
                  <a:srgbClr val="031C5F"/>
                </a:solidFill>
                <a:latin typeface="OpenSans-SemiBold"/>
              </a:rPr>
              <a:t>• В целях главы 26.2 НК РФ датой получения доходов признается день поступления денежных средств на счета в банках и (или) в кассу, получения иного имущества (работ, услуг) и (или) имущественных прав, а также погашения задолженности (оплаты) налогоплательщику иным способом (кассовый метод);</a:t>
            </a:r>
          </a:p>
          <a:p>
            <a:pPr lvl="0" algn="just">
              <a:lnSpc>
                <a:spcPct val="90000"/>
              </a:lnSpc>
            </a:pPr>
            <a:r>
              <a:rPr lang="ru-RU" sz="2100" b="1" dirty="0">
                <a:solidFill>
                  <a:srgbClr val="031C5F"/>
                </a:solidFill>
                <a:latin typeface="OpenSans-SemiBold"/>
              </a:rPr>
              <a:t>• ИП с объектом «доходы», имеют право уменьшать сумму налога на сумму страховых взносов, но не более чем на 50%: • ИП, которые работают одни, без наемных работников могут уменьшить налог на сумму страховых взносов без ограничений;</a:t>
            </a:r>
          </a:p>
          <a:p>
            <a:pPr lvl="0" algn="just">
              <a:lnSpc>
                <a:spcPct val="90000"/>
              </a:lnSpc>
            </a:pPr>
            <a:r>
              <a:rPr lang="ru-RU" sz="2100" b="1" dirty="0">
                <a:solidFill>
                  <a:srgbClr val="031C5F"/>
                </a:solidFill>
                <a:latin typeface="OpenSans-SemiBold"/>
              </a:rPr>
              <a:t>•  Налогоплательщики, использующие в качестве объекта налогообложения доходы, уменьшенные на величину расходов, вправе уменьшить  налоговую базу на сумму убытка предыдущих налоговых периодов,  Налогоплательщики вправе осуществлять перенос убытка на будущие налоговые периоды в течение 10 лет, следующих за тем налоговым периодом, в котором получен этот убыток.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3989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962025" y="468263"/>
            <a:ext cx="8561139" cy="792088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УПРОЩЕННАЯ СИСТЕМА НАЛОГООБЛОЖЕНИЯ</a:t>
            </a:r>
            <a:endParaRPr lang="ru-RU" sz="3200" dirty="0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962025" y="1332359"/>
            <a:ext cx="8561139" cy="5763766"/>
          </a:xfrm>
        </p:spPr>
        <p:txBody>
          <a:bodyPr>
            <a:normAutofit fontScale="32500" lnSpcReduction="20000"/>
          </a:bodyPr>
          <a:lstStyle/>
          <a:p>
            <a:endParaRPr lang="ru-RU" sz="2500" b="1" dirty="0" smtClean="0">
              <a:solidFill>
                <a:srgbClr val="031C5F"/>
              </a:solidFill>
              <a:latin typeface="OpenSans-SemiBold"/>
            </a:endParaRPr>
          </a:p>
          <a:p>
            <a:r>
              <a:rPr lang="ru-RU" sz="5500" b="1" dirty="0">
                <a:solidFill>
                  <a:srgbClr val="005AA9"/>
                </a:solidFill>
                <a:latin typeface="OpenSans-SemiBold"/>
              </a:rPr>
              <a:t>НАЛОГОВЫЕ СТАВКИ:</a:t>
            </a:r>
          </a:p>
          <a:p>
            <a:pPr algn="just">
              <a:lnSpc>
                <a:spcPct val="110000"/>
              </a:lnSpc>
            </a:pPr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 •  6% при выборе объекта налогообложения «доходы</a:t>
            </a:r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»;</a:t>
            </a:r>
            <a:endParaRPr lang="ru-RU" sz="5800" b="1" dirty="0">
              <a:solidFill>
                <a:srgbClr val="031C5F"/>
              </a:solidFill>
              <a:latin typeface="OpenSans-SemiBold"/>
            </a:endParaRPr>
          </a:p>
          <a:p>
            <a:pPr algn="just">
              <a:lnSpc>
                <a:spcPct val="110000"/>
              </a:lnSpc>
            </a:pPr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 </a:t>
            </a:r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• 15% при выборе объекта налогообложения «доходы-расходы</a:t>
            </a:r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».</a:t>
            </a:r>
            <a:endParaRPr lang="ru-RU" sz="5800" b="1" dirty="0">
              <a:solidFill>
                <a:srgbClr val="031C5F"/>
              </a:solidFill>
              <a:latin typeface="OpenSans-SemiBold"/>
            </a:endParaRPr>
          </a:p>
          <a:p>
            <a:pPr algn="just">
              <a:lnSpc>
                <a:spcPct val="110000"/>
              </a:lnSpc>
            </a:pPr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В соответствии со ст. </a:t>
            </a:r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346.20 НК РФ  Законами субъектов Российской Федерации могут быть установлены </a:t>
            </a:r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пониженные и нулевые налоговые ставки для отдельных категорий налогоплательщиков.</a:t>
            </a:r>
            <a:endParaRPr lang="ru-RU" sz="5800" b="1" dirty="0">
              <a:solidFill>
                <a:srgbClr val="031C5F"/>
              </a:solidFill>
              <a:latin typeface="OpenSans-SemiBold"/>
            </a:endParaRPr>
          </a:p>
          <a:p>
            <a:pPr algn="just">
              <a:lnSpc>
                <a:spcPct val="110000"/>
              </a:lnSpc>
            </a:pPr>
            <a:endParaRPr lang="ru-RU" sz="5800" b="1" dirty="0" smtClean="0">
              <a:solidFill>
                <a:srgbClr val="031C5F"/>
              </a:solidFill>
              <a:latin typeface="OpenSans-SemiBold"/>
            </a:endParaRPr>
          </a:p>
          <a:p>
            <a:pPr algn="just">
              <a:lnSpc>
                <a:spcPct val="110000"/>
              </a:lnSpc>
            </a:pPr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• Законом Забайкальского края от 04.05.2010 № </a:t>
            </a:r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360-ЗЗК  ставка 6% </a:t>
            </a:r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снижена для отдельных категорий до 1%, 2</a:t>
            </a:r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%;</a:t>
            </a:r>
          </a:p>
          <a:p>
            <a:pPr algn="just">
              <a:lnSpc>
                <a:spcPct val="110000"/>
              </a:lnSpc>
            </a:pPr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ставка 15% снижена для </a:t>
            </a:r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отдельных категорий </a:t>
            </a:r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до </a:t>
            </a:r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5</a:t>
            </a:r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%;</a:t>
            </a:r>
          </a:p>
          <a:p>
            <a:pPr algn="just">
              <a:lnSpc>
                <a:spcPct val="110000"/>
              </a:lnSpc>
            </a:pPr>
            <a:endParaRPr lang="ru-RU" sz="5800" b="1" dirty="0" smtClean="0">
              <a:solidFill>
                <a:srgbClr val="031C5F"/>
              </a:solidFill>
              <a:latin typeface="OpenSans-SemiBold"/>
            </a:endParaRPr>
          </a:p>
          <a:p>
            <a:pPr algn="just">
              <a:lnSpc>
                <a:spcPct val="110000"/>
              </a:lnSpc>
            </a:pPr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• Законом Забайкальского края от 24 июня 2015 года № 1178-ЗЗК0 </a:t>
            </a:r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установлена ставка 0% для </a:t>
            </a:r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налогоплательщиков индивидуальных предпринимателей, впервые зарегистрированных после вступления в силу настоящего закона и </a:t>
            </a:r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осуществляющих </a:t>
            </a:r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виды деятельности, указанные в Приложении </a:t>
            </a:r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к </a:t>
            </a:r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настоящему закону </a:t>
            </a:r>
            <a:r>
              <a:rPr lang="ru-RU" sz="5800" b="1" dirty="0" smtClean="0">
                <a:solidFill>
                  <a:srgbClr val="031C5F"/>
                </a:solidFill>
                <a:latin typeface="OpenSans-SemiBold"/>
              </a:rPr>
              <a:t>(</a:t>
            </a:r>
            <a:r>
              <a:rPr lang="ru-RU" sz="5800" b="1" dirty="0">
                <a:solidFill>
                  <a:srgbClr val="031C5F"/>
                </a:solidFill>
                <a:latin typeface="OpenSans-SemiBold"/>
              </a:rPr>
              <a:t>всего 53 позиции);</a:t>
            </a:r>
          </a:p>
          <a:p>
            <a:pPr algn="just">
              <a:lnSpc>
                <a:spcPct val="110000"/>
              </a:lnSpc>
            </a:pPr>
            <a:endParaRPr lang="ru-RU" sz="5800" b="1" dirty="0">
              <a:solidFill>
                <a:srgbClr val="031C5F"/>
              </a:solidFill>
              <a:latin typeface="OpenSans-SemiBold"/>
            </a:endParaRPr>
          </a:p>
          <a:p>
            <a:pPr algn="just">
              <a:lnSpc>
                <a:spcPct val="110000"/>
              </a:lnSpc>
            </a:pPr>
            <a:endParaRPr lang="ru-RU" sz="5800" b="1" dirty="0">
              <a:solidFill>
                <a:srgbClr val="031C5F"/>
              </a:solidFill>
              <a:latin typeface="OpenSans-SemiBold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1539088"/>
      </p:ext>
    </p:extLst>
  </p:cSld>
  <p:clrMapOvr>
    <a:masterClrMapping/>
  </p:clrMapOvr>
</p:sld>
</file>

<file path=ppt/theme/theme1.xml><?xml version="1.0" encoding="utf-8"?>
<a:theme xmlns:a="http://schemas.openxmlformats.org/drawingml/2006/main" name="Переход с ЕНВД на иные системы налогообложени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Переход с ЕНВД на иные системы налогообложения</Template>
  <TotalTime>482</TotalTime>
  <Words>1576</Words>
  <Application>Microsoft Office PowerPoint</Application>
  <PresentationFormat>Произвольный</PresentationFormat>
  <Paragraphs>148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Переход с ЕНВД на иные системы налогообложения</vt:lpstr>
      <vt:lpstr>ОСНОВЫ ПРИМЕНЕНИЯ СПЕЦИАЛЬНЫХ НАЛОГОВЫХ РЕЖИМОВ: УСН, ПСН</vt:lpstr>
      <vt:lpstr>Организации и индивидуальные предприниматели, могут применять следующие специальные налоговые режимы налогообложения:</vt:lpstr>
      <vt:lpstr>УПРОЩЕННАЯ СИСТЕМА НАЛОГООБЛОЖЕНИЯ</vt:lpstr>
      <vt:lpstr>УПРОЩЕННАЯ СИСТЕМА НАЛОГООБЛОЖЕНИЯ</vt:lpstr>
      <vt:lpstr>УПРОЩЕННАЯ СИСТЕМА НАЛОГООБЛОЖЕНИЯ</vt:lpstr>
      <vt:lpstr>УПРОЩЕННАЯ СИСТЕМА НАЛОГООБЛОЖЕНИЯ</vt:lpstr>
      <vt:lpstr>УПРОЩЕННАЯ СИСТЕМА НАЛОГООБЛОЖЕНИЯ</vt:lpstr>
      <vt:lpstr>УПРОЩЕННАЯ СИСТЕМА нАЛОГООБЛОЖЕНИЯ</vt:lpstr>
      <vt:lpstr>УПРОЩЕННАЯ СИСТЕМА НАЛОГООБЛОЖЕНИЯ</vt:lpstr>
      <vt:lpstr>ПАТЕНТНАЯ СИСТЕМА НАЛОГООБЛОЖЕНИЯ</vt:lpstr>
      <vt:lpstr>Основные обязанности при применении ПСН</vt:lpstr>
      <vt:lpstr>Ограничения при применении ПСН</vt:lpstr>
      <vt:lpstr>Применение ПСН заменяет уплату налогов:</vt:lpstr>
      <vt:lpstr>ПСН не применяется в отношении:</vt:lpstr>
      <vt:lpstr>ОСОБЕННОСТИ ПРИМЕНЕНИЯ псн</vt:lpstr>
      <vt:lpstr>ИЗМЕНЕНИЯ с 01.01.2021</vt:lpstr>
      <vt:lpstr>Информация о существующих режимах   налогообложения размещена на сайте ФНС России   (www.nalog.ru).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НАЛОГОВЫХ РЕЖИМОВ</dc:title>
  <dc:creator>Коваленко Снежанна Юрьевна</dc:creator>
  <cp:lastModifiedBy>Коваленко Снежанна Юрьевна</cp:lastModifiedBy>
  <cp:revision>46</cp:revision>
  <dcterms:created xsi:type="dcterms:W3CDTF">2020-11-02T00:40:40Z</dcterms:created>
  <dcterms:modified xsi:type="dcterms:W3CDTF">2021-05-19T23:48:34Z</dcterms:modified>
</cp:coreProperties>
</file>