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16"/>
  </p:notesMasterIdLst>
  <p:sldIdLst>
    <p:sldId id="411" r:id="rId2"/>
    <p:sldId id="404" r:id="rId3"/>
    <p:sldId id="418" r:id="rId4"/>
    <p:sldId id="419" r:id="rId5"/>
    <p:sldId id="421" r:id="rId6"/>
    <p:sldId id="420" r:id="rId7"/>
    <p:sldId id="423" r:id="rId8"/>
    <p:sldId id="426" r:id="rId9"/>
    <p:sldId id="431" r:id="rId10"/>
    <p:sldId id="427" r:id="rId11"/>
    <p:sldId id="430" r:id="rId12"/>
    <p:sldId id="429" r:id="rId13"/>
    <p:sldId id="428" r:id="rId14"/>
    <p:sldId id="383" r:id="rId15"/>
  </p:sldIdLst>
  <p:sldSz cx="10693400" cy="7561263"/>
  <p:notesSz cx="6808788" cy="9940925"/>
  <p:defaultTextStyle>
    <a:defPPr>
      <a:defRPr lang="ru-RU"/>
    </a:defPPr>
    <a:lvl1pPr algn="l" defTabSz="1040849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425" indent="-63466" algn="l" defTabSz="1040849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0849" indent="-126933" algn="l" defTabSz="1040849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2862" indent="-191987" algn="l" defTabSz="1040849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3286" indent="-255452" algn="l" defTabSz="1040849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4791" algn="l" defTabSz="913915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1749" algn="l" defTabSz="913915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198706" algn="l" defTabSz="913915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5664" algn="l" defTabSz="913915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E4E4E4"/>
    <a:srgbClr val="006C9E"/>
    <a:srgbClr val="376092"/>
    <a:srgbClr val="4FC6E0"/>
    <a:srgbClr val="0072CE"/>
    <a:srgbClr val="848484"/>
    <a:srgbClr val="69B8FF"/>
    <a:srgbClr val="8FCAFF"/>
    <a:srgbClr val="DD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8046" autoAdjust="0"/>
  </p:normalViewPr>
  <p:slideViewPr>
    <p:cSldViewPr>
      <p:cViewPr varScale="1">
        <p:scale>
          <a:sx n="82" d="100"/>
          <a:sy n="82" d="100"/>
        </p:scale>
        <p:origin x="-1242" y="-84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0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500-04-079\Desktop\&#1057;&#1083;&#1072;&#1081;&#1076;&#1099;\&#1044;&#1083;&#1103;%20&#1048;&#1088;&#1082;&#1091;&#1090;&#1089;&#1082;&#1072;%20&#1042;&#1086;&#1081;&#1083;&#1086;&#1096;&#1085;&#1080;&#1082;&#1086;&#1074;&#1086;&#1081;\&#1071;&#1085;&#1074;&#1072;&#1088;&#1100;-&#1076;&#1077;&#1082;&#1072;&#1073;&#1088;&#1100;%20&#1073;&#1077;&#1079;&#1050;&#1053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995570451019845"/>
          <c:y val="0"/>
          <c:w val="0.68004437535468176"/>
          <c:h val="0.854683206717023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ОПС в ПФ РФ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Лист1!$B$2:$C$2</c:f>
              <c:numCache>
                <c:formatCode>#,##0</c:formatCode>
                <c:ptCount val="2"/>
                <c:pt idx="0">
                  <c:v>23807.50937123</c:v>
                </c:pt>
                <c:pt idx="1">
                  <c:v>25958.645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ФСС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655.84280000000001</c:v>
                </c:pt>
                <c:pt idx="1">
                  <c:v>781.76199999999994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ФОМС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Лист1!$B$1:$C$1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Лист1!$B$4:$C$4</c:f>
              <c:numCache>
                <c:formatCode>#,##0</c:formatCode>
                <c:ptCount val="2"/>
                <c:pt idx="0">
                  <c:v>5508.1396555699994</c:v>
                </c:pt>
                <c:pt idx="1">
                  <c:v>5988.3389999999999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100632832"/>
        <c:axId val="100642816"/>
      </c:barChart>
      <c:catAx>
        <c:axId val="100632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76092"/>
                </a:solidFill>
              </a:defRPr>
            </a:pPr>
            <a:endParaRPr lang="ru-RU"/>
          </a:p>
        </c:txPr>
        <c:crossAx val="100642816"/>
        <c:crosses val="autoZero"/>
        <c:auto val="1"/>
        <c:lblAlgn val="ctr"/>
        <c:lblOffset val="100"/>
        <c:noMultiLvlLbl val="0"/>
      </c:catAx>
      <c:valAx>
        <c:axId val="1006428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0632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6623255852230404E-3"/>
          <c:y val="0.46512555433826286"/>
          <c:w val="0.33486221441222513"/>
          <c:h val="0.34813161372178908"/>
        </c:manualLayout>
      </c:layout>
      <c:overlay val="0"/>
      <c:txPr>
        <a:bodyPr/>
        <a:lstStyle/>
        <a:p>
          <a:pPr>
            <a:defRPr>
              <a:solidFill>
                <a:srgbClr val="376092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 algn="ctr" defTabSz="1043056" rtl="0" fontAlgn="auto">
              <a:spcBef>
                <a:spcPct val="0"/>
              </a:spcBef>
              <a:spcAft>
                <a:spcPts val="0"/>
              </a:spcAft>
              <a:defRPr lang="ru-RU" sz="1400" kern="1200">
                <a:solidFill>
                  <a:srgbClr val="376092"/>
                </a:solidFill>
                <a:latin typeface="Arial Narrow" pitchFamily="34" charset="0"/>
                <a:ea typeface="+mj-ea"/>
                <a:cs typeface="+mj-cs"/>
              </a:defRPr>
            </a:pPr>
            <a:r>
              <a:rPr lang="ru-RU" sz="1600" dirty="0"/>
              <a:t>НДФЛ</a:t>
            </a:r>
          </a:p>
        </c:rich>
      </c:tx>
      <c:layout>
        <c:manualLayout>
          <c:xMode val="edge"/>
          <c:yMode val="edge"/>
          <c:x val="6.3580773203656821E-2"/>
          <c:y val="0.135125678516954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71568390818776E-2"/>
          <c:y val="0.20476854302481881"/>
          <c:w val="0.92567599201535644"/>
          <c:h val="0.67878389723685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свод!$A$3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strRef>
              <c:f>свод!$B$2:$C$2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свод!$B$3:$C$3</c:f>
              <c:numCache>
                <c:formatCode>#,##0</c:formatCode>
                <c:ptCount val="2"/>
                <c:pt idx="0">
                  <c:v>16596.212</c:v>
                </c:pt>
                <c:pt idx="1">
                  <c:v>17828.793000000001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650368"/>
        <c:axId val="100988032"/>
      </c:barChart>
      <c:catAx>
        <c:axId val="100650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40" baseline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defRPr>
            </a:pPr>
            <a:endParaRPr lang="ru-RU"/>
          </a:p>
        </c:txPr>
        <c:crossAx val="100988032"/>
        <c:crosses val="autoZero"/>
        <c:auto val="1"/>
        <c:lblAlgn val="ctr"/>
        <c:lblOffset val="100"/>
        <c:noMultiLvlLbl val="0"/>
      </c:catAx>
      <c:valAx>
        <c:axId val="100988032"/>
        <c:scaling>
          <c:orientation val="minMax"/>
          <c:min val="10000"/>
        </c:scaling>
        <c:delete val="1"/>
        <c:axPos val="l"/>
        <c:numFmt formatCode="#,##0" sourceLinked="1"/>
        <c:majorTickMark val="out"/>
        <c:minorTickMark val="none"/>
        <c:tickLblPos val="nextTo"/>
        <c:crossAx val="100650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668347384454469E-3"/>
          <c:y val="0"/>
          <c:w val="0.95647873392680516"/>
          <c:h val="0.88568640810853116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02228352"/>
        <c:axId val="102229888"/>
      </c:barChart>
      <c:catAx>
        <c:axId val="102228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defRPr>
            </a:pPr>
            <a:endParaRPr lang="ru-RU"/>
          </a:p>
        </c:txPr>
        <c:crossAx val="102229888"/>
        <c:crosses val="autoZero"/>
        <c:auto val="1"/>
        <c:lblAlgn val="ctr"/>
        <c:lblOffset val="100"/>
        <c:noMultiLvlLbl val="0"/>
      </c:catAx>
      <c:valAx>
        <c:axId val="1022298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222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22419178417567E-3"/>
          <c:y val="6.3876888191477951E-2"/>
          <c:w val="0.93616502597379747"/>
          <c:h val="0.8060822448506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Лист1!$A$9</c:f>
              <c:strCache>
                <c:ptCount val="1"/>
                <c:pt idx="0">
                  <c:v>I-IV 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Лист1!$B$8:$C$8</c:f>
              <c:strCache>
                <c:ptCount val="2"/>
                <c:pt idx="0">
                  <c:v>НДФЛ</c:v>
                </c:pt>
                <c:pt idx="1">
                  <c:v>СВ</c:v>
                </c:pt>
              </c:strCache>
            </c:strRef>
          </c:cat>
          <c:val>
            <c:numRef>
              <c:f>Лист1!$B$9:$C$9</c:f>
              <c:numCache>
                <c:formatCode>#,##0</c:formatCode>
                <c:ptCount val="2"/>
                <c:pt idx="0">
                  <c:v>5080.3090000000002</c:v>
                </c:pt>
                <c:pt idx="1">
                  <c:v>9547.7649999999994</c:v>
                </c:pt>
              </c:numCache>
            </c:numRef>
          </c:val>
        </c:ser>
        <c:ser>
          <c:idx val="1"/>
          <c:order val="1"/>
          <c:tx>
            <c:strRef>
              <c:f>Лист1!$A$10</c:f>
              <c:strCache>
                <c:ptCount val="1"/>
                <c:pt idx="0">
                  <c:v>I-IV 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Лист1!$B$8:$C$8</c:f>
              <c:strCache>
                <c:ptCount val="2"/>
                <c:pt idx="0">
                  <c:v>НДФЛ</c:v>
                </c:pt>
                <c:pt idx="1">
                  <c:v>СВ</c:v>
                </c:pt>
              </c:strCache>
            </c:strRef>
          </c:cat>
          <c:val>
            <c:numRef>
              <c:f>Лист1!$B$10:$C$10</c:f>
              <c:numCache>
                <c:formatCode>#,##0</c:formatCode>
                <c:ptCount val="2"/>
                <c:pt idx="0">
                  <c:v>5581.866</c:v>
                </c:pt>
                <c:pt idx="1">
                  <c:v>10789.957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88384"/>
        <c:axId val="102634240"/>
      </c:barChart>
      <c:catAx>
        <c:axId val="10228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50" b="1" i="0" baseline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defRPr>
            </a:pPr>
            <a:endParaRPr lang="ru-RU"/>
          </a:p>
        </c:txPr>
        <c:crossAx val="102634240"/>
        <c:crosses val="autoZero"/>
        <c:auto val="1"/>
        <c:lblAlgn val="ctr"/>
        <c:lblOffset val="100"/>
        <c:noMultiLvlLbl val="0"/>
      </c:catAx>
      <c:valAx>
        <c:axId val="1026342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0228838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0.46756</cdr:x>
      <cdr:y>0.39315</cdr:y>
    </cdr:from>
    <cdr:to>
      <cdr:x>0.59352</cdr:x>
      <cdr:y>0.46566</cdr:y>
    </cdr:to>
    <cdr:sp macro="" textlink="">
      <cdr:nvSpPr>
        <cdr:cNvPr id="2" name="Rectangle 16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57659" y="1001193"/>
          <a:ext cx="473510" cy="1846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ru-RU"/>
          </a:defPPr>
          <a:lvl1pPr algn="l" defTabSz="1041400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520700" indent="-63500" algn="l" defTabSz="1041400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1041400" indent="-127000" algn="l" defTabSz="1041400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563688" indent="-192088" algn="l" defTabSz="1041400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2084388" indent="-255588" algn="l" defTabSz="1041400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1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defTabSz="714375"/>
          <a:r>
            <a:rPr lang="ru-RU" sz="1200" dirty="0" smtClean="0">
              <a:solidFill>
                <a:srgbClr val="376092"/>
              </a:solidFill>
              <a:latin typeface="Arial Narrow" pitchFamily="34" charset="0"/>
            </a:rPr>
            <a:t>107,4%</a:t>
          </a:r>
          <a:endParaRPr lang="ru-RU" sz="1200" dirty="0">
            <a:solidFill>
              <a:srgbClr val="376092"/>
            </a:solidFill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689" cy="497367"/>
          </a:xfrm>
          <a:prstGeom prst="rect">
            <a:avLst/>
          </a:prstGeom>
        </p:spPr>
        <p:txBody>
          <a:bodyPr vert="horz" lIns="92399" tIns="46201" rIns="92399" bIns="46201" rtlCol="0"/>
          <a:lstStyle>
            <a:lvl1pPr algn="l" defTabSz="1053628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492" y="1"/>
            <a:ext cx="2950689" cy="497367"/>
          </a:xfrm>
          <a:prstGeom prst="rect">
            <a:avLst/>
          </a:prstGeom>
        </p:spPr>
        <p:txBody>
          <a:bodyPr vert="horz" lIns="92399" tIns="46201" rIns="92399" bIns="46201" rtlCol="0"/>
          <a:lstStyle>
            <a:lvl1pPr algn="r" defTabSz="105362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72A9EF-3447-4FE4-948D-EA79ADFFD23A}" type="datetimeFigureOut">
              <a:rPr lang="ru-RU"/>
              <a:pPr>
                <a:defRPr/>
              </a:pPr>
              <a:t>29.05.2018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75262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9" tIns="46201" rIns="92399" bIns="4620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0" y="4722581"/>
            <a:ext cx="5447674" cy="4473096"/>
          </a:xfrm>
          <a:prstGeom prst="rect">
            <a:avLst/>
          </a:prstGeom>
        </p:spPr>
        <p:txBody>
          <a:bodyPr vert="horz" lIns="92399" tIns="46201" rIns="92399" bIns="4620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1961"/>
            <a:ext cx="2950689" cy="497367"/>
          </a:xfrm>
          <a:prstGeom prst="rect">
            <a:avLst/>
          </a:prstGeom>
        </p:spPr>
        <p:txBody>
          <a:bodyPr vert="horz" lIns="92399" tIns="46201" rIns="92399" bIns="46201" rtlCol="0" anchor="b"/>
          <a:lstStyle>
            <a:lvl1pPr algn="l" defTabSz="1053628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492" y="9441961"/>
            <a:ext cx="2950689" cy="497367"/>
          </a:xfrm>
          <a:prstGeom prst="rect">
            <a:avLst/>
          </a:prstGeom>
        </p:spPr>
        <p:txBody>
          <a:bodyPr vert="horz" lIns="92399" tIns="46201" rIns="92399" bIns="46201" rtlCol="0" anchor="b"/>
          <a:lstStyle>
            <a:lvl1pPr algn="r" defTabSz="105362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833B139-4247-4B62-835B-8FAB20A266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71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0849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49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849" algn="l" defTabSz="1040849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862" algn="l" defTabSz="1040849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286" algn="l" defTabSz="1040849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339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6408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7477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8543" algn="l" defTabSz="104213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9138" y="746125"/>
            <a:ext cx="52641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1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75262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3B139-4247-4B62-835B-8FAB20A2667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43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7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B716-8C07-459A-9702-62CA43C398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7ABA3-6C46-43DD-9C07-AE28F1F475B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1"/>
            <a:ext cx="10691812" cy="755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190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5C9FB-284B-476E-BEC2-6199047C38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3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5EDE2-2AC9-4699-BF94-9A099A2297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22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6931025" y="5653088"/>
            <a:ext cx="1079500" cy="415925"/>
          </a:xfrm>
          <a:prstGeom prst="rect">
            <a:avLst/>
          </a:prstGeom>
          <a:noFill/>
        </p:spPr>
        <p:txBody>
          <a:bodyPr lIns="91360" tIns="45680" rIns="91360" bIns="45680"/>
          <a:lstStyle/>
          <a:p>
            <a:pPr defTabSz="10421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1" y="1771655"/>
            <a:ext cx="8561139" cy="5324475"/>
          </a:xfrm>
        </p:spPr>
        <p:txBody>
          <a:bodyPr/>
          <a:lstStyle>
            <a:lvl1pPr marL="363218" indent="0">
              <a:buFontTx/>
              <a:buNone/>
              <a:defRPr b="1">
                <a:latin typeface="+mj-lt"/>
              </a:defRPr>
            </a:lvl1pPr>
            <a:lvl2pPr marL="360045" indent="3175">
              <a:defRPr>
                <a:latin typeface="+mj-lt"/>
              </a:defRPr>
            </a:lvl2pPr>
            <a:lvl3pPr marL="628096" indent="-260120">
              <a:tabLst/>
              <a:defRPr>
                <a:latin typeface="+mj-lt"/>
              </a:defRPr>
            </a:lvl3pPr>
            <a:lvl4pPr marL="0" indent="360045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7"/>
            <a:ext cx="8580438" cy="1219199"/>
          </a:xfrm>
        </p:spPr>
        <p:txBody>
          <a:bodyPr/>
          <a:lstStyle>
            <a:lvl1pPr marL="0" marR="0" indent="0" defTabSz="10421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161EB-B02B-4984-8317-04E6BAF273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1" y="1771655"/>
            <a:ext cx="8561139" cy="5324475"/>
          </a:xfrm>
        </p:spPr>
        <p:txBody>
          <a:bodyPr/>
          <a:lstStyle>
            <a:lvl1pPr marL="363218" indent="0">
              <a:buFontTx/>
              <a:buNone/>
              <a:defRPr b="1">
                <a:latin typeface="+mj-lt"/>
              </a:defRPr>
            </a:lvl1pPr>
            <a:lvl2pPr marL="363218" indent="0">
              <a:defRPr>
                <a:latin typeface="+mj-lt"/>
              </a:defRPr>
            </a:lvl2pPr>
            <a:lvl3pPr marL="628096" indent="-260120">
              <a:defRPr>
                <a:latin typeface="+mj-lt"/>
              </a:defRPr>
            </a:lvl3pPr>
            <a:lvl4pPr marL="0" indent="360045">
              <a:defRPr>
                <a:latin typeface="+mj-lt"/>
              </a:defRPr>
            </a:lvl4pPr>
            <a:lvl5pPr marL="143383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197" y="552457"/>
            <a:ext cx="8581268" cy="1219199"/>
          </a:xfrm>
        </p:spPr>
        <p:txBody>
          <a:bodyPr/>
          <a:lstStyle>
            <a:lvl1pPr marL="0" marR="0" indent="0" defTabSz="10421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ABF21-60E0-48AA-A017-3925B3E13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B716-8C07-459A-9702-62CA43C398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161EB-B02B-4984-8317-04E6BAF273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/>
          <p:nvPr userDrawn="1"/>
        </p:nvSpPr>
        <p:spPr>
          <a:xfrm>
            <a:off x="6931025" y="5653088"/>
            <a:ext cx="1079500" cy="415925"/>
          </a:xfrm>
          <a:prstGeom prst="rect">
            <a:avLst/>
          </a:prstGeom>
          <a:noFill/>
        </p:spPr>
        <p:txBody>
          <a:bodyPr lIns="91360" tIns="45680" rIns="91360" bIns="45680"/>
          <a:lstStyle/>
          <a:p>
            <a:pPr defTabSz="10421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25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1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6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7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1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2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B716-8C07-459A-9702-62CA43C398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51044-49EC-41B8-A8D6-D973B1ACBD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43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6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B716-8C07-459A-9702-62CA43C3986C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97F0C-A0C1-4936-A110-C4E08F771B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62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60" indent="0">
              <a:buNone/>
              <a:defRPr sz="2300" b="1"/>
            </a:lvl2pPr>
            <a:lvl3pPr marL="1042320" indent="0">
              <a:buNone/>
              <a:defRPr sz="2100" b="1"/>
            </a:lvl3pPr>
            <a:lvl4pPr marL="1563480" indent="0">
              <a:buNone/>
              <a:defRPr sz="1800" b="1"/>
            </a:lvl4pPr>
            <a:lvl5pPr marL="2084641" indent="0">
              <a:buNone/>
              <a:defRPr sz="1800" b="1"/>
            </a:lvl5pPr>
            <a:lvl6pPr marL="2605799" indent="0">
              <a:buNone/>
              <a:defRPr sz="1800" b="1"/>
            </a:lvl6pPr>
            <a:lvl7pPr marL="3126960" indent="0">
              <a:buNone/>
              <a:defRPr sz="1800" b="1"/>
            </a:lvl7pPr>
            <a:lvl8pPr marL="3648121" indent="0">
              <a:buNone/>
              <a:defRPr sz="1800" b="1"/>
            </a:lvl8pPr>
            <a:lvl9pPr marL="41692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160" indent="0">
              <a:buNone/>
              <a:defRPr sz="2300" b="1"/>
            </a:lvl2pPr>
            <a:lvl3pPr marL="1042320" indent="0">
              <a:buNone/>
              <a:defRPr sz="2100" b="1"/>
            </a:lvl3pPr>
            <a:lvl4pPr marL="1563480" indent="0">
              <a:buNone/>
              <a:defRPr sz="1800" b="1"/>
            </a:lvl4pPr>
            <a:lvl5pPr marL="2084641" indent="0">
              <a:buNone/>
              <a:defRPr sz="1800" b="1"/>
            </a:lvl5pPr>
            <a:lvl6pPr marL="2605799" indent="0">
              <a:buNone/>
              <a:defRPr sz="1800" b="1"/>
            </a:lvl6pPr>
            <a:lvl7pPr marL="3126960" indent="0">
              <a:buNone/>
              <a:defRPr sz="1800" b="1"/>
            </a:lvl7pPr>
            <a:lvl8pPr marL="3648121" indent="0">
              <a:buNone/>
              <a:defRPr sz="1800" b="1"/>
            </a:lvl8pPr>
            <a:lvl9pPr marL="416927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4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4D183-096C-4EA8-8E6D-DDE51C0E05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20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78E7C-D6C5-4324-976D-85813DC01F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86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F4700-713C-42BC-9109-607208DF136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5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160" indent="0">
              <a:buNone/>
              <a:defRPr sz="1400"/>
            </a:lvl2pPr>
            <a:lvl3pPr marL="1042320" indent="0">
              <a:buNone/>
              <a:defRPr sz="1100"/>
            </a:lvl3pPr>
            <a:lvl4pPr marL="1563480" indent="0">
              <a:buNone/>
              <a:defRPr sz="1000"/>
            </a:lvl4pPr>
            <a:lvl5pPr marL="2084641" indent="0">
              <a:buNone/>
              <a:defRPr sz="1000"/>
            </a:lvl5pPr>
            <a:lvl6pPr marL="2605799" indent="0">
              <a:buNone/>
              <a:defRPr sz="1000"/>
            </a:lvl6pPr>
            <a:lvl7pPr marL="3126960" indent="0">
              <a:buNone/>
              <a:defRPr sz="1000"/>
            </a:lvl7pPr>
            <a:lvl8pPr marL="3648121" indent="0">
              <a:buNone/>
              <a:defRPr sz="1000"/>
            </a:lvl8pPr>
            <a:lvl9pPr marL="41692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A3EAC-F5E9-4424-94B4-C1621A0BCD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99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160" indent="0">
              <a:buNone/>
              <a:defRPr sz="3200"/>
            </a:lvl2pPr>
            <a:lvl3pPr marL="1042320" indent="0">
              <a:buNone/>
              <a:defRPr sz="2700"/>
            </a:lvl3pPr>
            <a:lvl4pPr marL="1563480" indent="0">
              <a:buNone/>
              <a:defRPr sz="2300"/>
            </a:lvl4pPr>
            <a:lvl5pPr marL="2084641" indent="0">
              <a:buNone/>
              <a:defRPr sz="2300"/>
            </a:lvl5pPr>
            <a:lvl6pPr marL="2605799" indent="0">
              <a:buNone/>
              <a:defRPr sz="2300"/>
            </a:lvl6pPr>
            <a:lvl7pPr marL="3126960" indent="0">
              <a:buNone/>
              <a:defRPr sz="2300"/>
            </a:lvl7pPr>
            <a:lvl8pPr marL="3648121" indent="0">
              <a:buNone/>
              <a:defRPr sz="2300"/>
            </a:lvl8pPr>
            <a:lvl9pPr marL="416927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160" indent="0">
              <a:buNone/>
              <a:defRPr sz="1400"/>
            </a:lvl2pPr>
            <a:lvl3pPr marL="1042320" indent="0">
              <a:buNone/>
              <a:defRPr sz="1100"/>
            </a:lvl3pPr>
            <a:lvl4pPr marL="1563480" indent="0">
              <a:buNone/>
              <a:defRPr sz="1000"/>
            </a:lvl4pPr>
            <a:lvl5pPr marL="2084641" indent="0">
              <a:buNone/>
              <a:defRPr sz="1000"/>
            </a:lvl5pPr>
            <a:lvl6pPr marL="2605799" indent="0">
              <a:buNone/>
              <a:defRPr sz="1000"/>
            </a:lvl6pPr>
            <a:lvl7pPr marL="3126960" indent="0">
              <a:buNone/>
              <a:defRPr sz="1000"/>
            </a:lvl7pPr>
            <a:lvl8pPr marL="3648121" indent="0">
              <a:buNone/>
              <a:defRPr sz="1000"/>
            </a:lvl8pPr>
            <a:lvl9pPr marL="41692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6DE4C-75FE-4CFB-8318-09888615FF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104233" tIns="52116" rIns="104233" bIns="521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233" tIns="52116" rIns="104233" bIns="521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6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6"/>
            <a:ext cx="3386243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6"/>
            <a:ext cx="2495127" cy="402567"/>
          </a:xfrm>
          <a:prstGeom prst="rect">
            <a:avLst/>
          </a:prstGeom>
        </p:spPr>
        <p:txBody>
          <a:bodyPr vert="horz" lIns="104233" tIns="52116" rIns="104233" bIns="521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159D74-AD40-4CF9-82D7-134B4AF79B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84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62" r:id="rId12"/>
    <p:sldLayoutId id="2147483663" r:id="rId13"/>
  </p:sldLayoutIdLst>
  <p:hf hdr="0" ftr="0" dt="0"/>
  <p:txStyles>
    <p:titleStyle>
      <a:lvl1pPr algn="ctr" defTabSz="104232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69" indent="-390869" algn="l" defTabSz="104232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885" indent="-325727" algn="l" defTabSz="104232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2900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60" indent="-260580" algn="l" defTabSz="104232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220" indent="-260580" algn="l" defTabSz="104232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381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39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00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61" indent="-260580" algn="l" defTabSz="104232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4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79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60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21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279" algn="l" defTabSz="104232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58043" y="5292799"/>
            <a:ext cx="8931589" cy="191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680" rIns="91360" bIns="45680">
            <a:spAutoFit/>
          </a:bodyPr>
          <a:lstStyle>
            <a:lvl1pPr eaLnBrk="0" hangingPunct="0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Начальник отдела налогообложения доходов физических лиц и администрирования страховых взносов</a:t>
            </a:r>
          </a:p>
          <a:p>
            <a:pPr algn="ctr"/>
            <a:r>
              <a:rPr lang="ru-RU" altLang="ru-RU" sz="2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Астраханцева Елена Юрьевна</a:t>
            </a:r>
          </a:p>
          <a:p>
            <a:pPr algn="ctr"/>
            <a:endParaRPr lang="ru-RU" altLang="ru-RU" sz="22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altLang="ru-RU" sz="18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2018 год</a:t>
            </a:r>
          </a:p>
        </p:txBody>
      </p:sp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661928" y="3144547"/>
            <a:ext cx="9499676" cy="156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0" tIns="45680" rIns="91360" bIns="456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+mj-lt"/>
            </a:pPr>
            <a:r>
              <a:rPr lang="ru-RU" sz="3200" b="1" dirty="0">
                <a:solidFill>
                  <a:schemeClr val="bg1"/>
                </a:solidFill>
                <a:latin typeface="Arial Narrow" pitchFamily="34" charset="0"/>
              </a:rPr>
              <a:t>Контроль исполнения налоговыми агентами обязанностей по НДФЛ и страхователей по страховым взносам</a:t>
            </a:r>
            <a:endParaRPr lang="ru-RU" sz="32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8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302802"/>
            <a:ext cx="9348534" cy="813533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>
                <a:latin typeface="Arial Narrow" pitchFamily="34" charset="0"/>
              </a:rPr>
              <a:t/>
            </a:r>
            <a:br>
              <a:rPr lang="ru-RU" sz="2000" b="1" dirty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2000" b="1" dirty="0">
                <a:latin typeface="Arial Narrow" pitchFamily="34" charset="0"/>
              </a:rPr>
              <a:t/>
            </a:r>
            <a:br>
              <a:rPr lang="ru-RU" sz="2000" b="1" dirty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Неверное </a:t>
            </a:r>
            <a:r>
              <a:rPr lang="ru-RU" sz="2000" b="1" dirty="0">
                <a:latin typeface="Arial Narrow" pitchFamily="34" charset="0"/>
              </a:rPr>
              <a:t>заполнение поле «Имя» в 3 разделе расчета по СВ, в соответствии с данными ПФР, которые занесены в базу данных ПФР с ошибкой: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11196" y="6778529"/>
            <a:ext cx="563558" cy="444863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8" y="1044327"/>
            <a:ext cx="8648608" cy="258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4347470"/>
            <a:ext cx="8568952" cy="24482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18835" y="370113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 Narrow" pitchFamily="34" charset="0"/>
                <a:ea typeface="+mj-ea"/>
                <a:cs typeface="+mj-cs"/>
              </a:rPr>
              <a:t>Верное заполнение поля «Имя» в 3 разделе расчета по СВ (в соответствии с документами физического лица</a:t>
            </a:r>
            <a:r>
              <a:rPr lang="ru-RU" sz="1800" b="1" dirty="0" smtClean="0">
                <a:latin typeface="Arial Narrow" pitchFamily="34" charset="0"/>
                <a:ea typeface="+mj-ea"/>
                <a:cs typeface="+mj-cs"/>
              </a:rPr>
              <a:t>):</a:t>
            </a:r>
            <a:endParaRPr lang="ru-RU" sz="1800" b="1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2204" y="6876975"/>
            <a:ext cx="4392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*При выгрузке получен отрицательный протокол из ПФР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097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674" y="180231"/>
            <a:ext cx="9624060" cy="126021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 Narrow" pitchFamily="34" charset="0"/>
              </a:rPr>
              <a:t>Суммовые ошибки!</a:t>
            </a:r>
            <a:br>
              <a:rPr lang="ru-RU" sz="1800" b="1" dirty="0">
                <a:latin typeface="Arial Narrow" pitchFamily="34" charset="0"/>
              </a:rPr>
            </a:br>
            <a:r>
              <a:rPr lang="ru-RU" sz="1800" b="1" dirty="0">
                <a:latin typeface="Arial Narrow" pitchFamily="34" charset="0"/>
              </a:rPr>
              <a:t>Сумма выплат и иных вознаграждений, начисленных в пользу физических лиц в целом по плательщику не соответствует сумме аналогичных данных по застрахованным лицам.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188" y="1260351"/>
            <a:ext cx="9420542" cy="5494028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ВАЖНО!!!</a:t>
            </a:r>
            <a:r>
              <a:rPr lang="ru-RU" sz="1600" b="1" dirty="0" smtClean="0"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1600" dirty="0" smtClean="0">
                <a:latin typeface="Arial Narrow" pitchFamily="34" charset="0"/>
                <a:ea typeface="+mj-ea"/>
                <a:cs typeface="+mj-cs"/>
              </a:rPr>
              <a:t>При </a:t>
            </a:r>
            <a:r>
              <a:rPr lang="ru-RU" sz="1600" dirty="0">
                <a:latin typeface="Arial Narrow" pitchFamily="34" charset="0"/>
                <a:ea typeface="+mj-ea"/>
                <a:cs typeface="+mj-cs"/>
              </a:rPr>
              <a:t>приеме расчета, </a:t>
            </a:r>
            <a:r>
              <a:rPr lang="ru-RU" sz="1600" dirty="0" smtClean="0">
                <a:latin typeface="Arial Narrow" pitchFamily="34" charset="0"/>
                <a:ea typeface="+mj-ea"/>
                <a:cs typeface="+mj-cs"/>
              </a:rPr>
              <a:t>в связи с введением новых контрольных соотношений сверяется </a:t>
            </a:r>
            <a:r>
              <a:rPr lang="ru-RU" sz="1600" dirty="0">
                <a:latin typeface="Arial Narrow" pitchFamily="34" charset="0"/>
                <a:ea typeface="+mj-ea"/>
                <a:cs typeface="+mj-cs"/>
              </a:rPr>
              <a:t>общая сумма выплат и иных вознаграждений, начисленных в пользу физических лиц в целом по плательщику </a:t>
            </a:r>
            <a:r>
              <a:rPr lang="ru-RU" sz="1600" dirty="0" smtClean="0">
                <a:latin typeface="Arial Narrow" pitchFamily="34" charset="0"/>
                <a:ea typeface="+mj-ea"/>
                <a:cs typeface="+mj-cs"/>
              </a:rPr>
              <a:t>с данными отраженными в 3 разделе  в разрезе физических лиц.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1600" dirty="0" smtClean="0">
              <a:latin typeface="Arial Narrow" pitchFamily="34" charset="0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600" b="1" dirty="0" smtClean="0">
                <a:latin typeface="Arial Narrow" pitchFamily="34" charset="0"/>
                <a:ea typeface="+mj-ea"/>
                <a:cs typeface="+mj-cs"/>
              </a:rPr>
              <a:t>Пример: </a:t>
            </a:r>
            <a:r>
              <a:rPr lang="ru-RU" sz="1600" dirty="0" smtClean="0">
                <a:latin typeface="Arial Narrow" pitchFamily="34" charset="0"/>
                <a:ea typeface="+mj-ea"/>
                <a:cs typeface="+mj-cs"/>
              </a:rPr>
              <a:t>В </a:t>
            </a:r>
            <a:r>
              <a:rPr lang="ru-RU" sz="1600" dirty="0">
                <a:latin typeface="Arial Narrow" pitchFamily="34" charset="0"/>
                <a:ea typeface="+mj-ea"/>
                <a:cs typeface="+mj-cs"/>
              </a:rPr>
              <a:t>первом месяце квартала начислено пособие по временной нетрудоспособности в сумме 13217,25 руб. Сумма начисленного пособия в сумму выплат и иных вознаграждения отраженных по строке 030 включена и также отражена по строке 040 «суммы, не подлежащие обложению страховыми взносами»</a:t>
            </a:r>
          </a:p>
          <a:p>
            <a:pPr marL="0" indent="0" algn="ctr">
              <a:spcBef>
                <a:spcPct val="0"/>
              </a:spcBef>
              <a:buNone/>
            </a:pPr>
            <a:endParaRPr lang="ru-RU" sz="160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83204" y="6804967"/>
            <a:ext cx="491550" cy="444863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80" y="3060551"/>
            <a:ext cx="62198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172" y="5508823"/>
            <a:ext cx="9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itchFamily="34" charset="0"/>
              </a:rPr>
              <a:t> При этом при заполнении Раздела 3 Расчета, сумма выплаченного пособия по конкретному застрахованному лицу не отражена, общая сумма выплат по застрахованным лицам в 3-м Разделе составляет 105 000,0 руб.  Что привело к несоответствию показателей суммы выплат и иных вознаграждений, начисленных в пользу физических лиц между 1 и 3 Разделами Расчета. </a:t>
            </a:r>
            <a:endParaRPr lang="ru-RU" sz="1600" dirty="0" smtClean="0">
              <a:latin typeface="Arial Narrow" pitchFamily="34" charset="0"/>
            </a:endParaRPr>
          </a:p>
          <a:p>
            <a:endParaRPr lang="ru-RU" sz="1600" dirty="0"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6586041"/>
            <a:ext cx="71913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30276" y="6619785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Такой расчет не пройдет контрольные соотношения и будет считаться непринятым!!!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5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Arial Narrow" pitchFamily="34" charset="0"/>
              </a:rPr>
              <a:t>Суммовые ошибки!</a:t>
            </a:r>
            <a:br>
              <a:rPr lang="ru-RU" sz="1800" b="1" dirty="0" smtClean="0">
                <a:latin typeface="Arial Narrow" pitchFamily="34" charset="0"/>
              </a:rPr>
            </a:br>
            <a:r>
              <a:rPr lang="ru-RU" sz="1800" b="1" dirty="0" smtClean="0">
                <a:latin typeface="Arial Narrow" pitchFamily="34" charset="0"/>
              </a:rPr>
              <a:t>Расчет </a:t>
            </a:r>
            <a:r>
              <a:rPr lang="ru-RU" sz="1800" b="1" dirty="0">
                <a:latin typeface="Arial Narrow" pitchFamily="34" charset="0"/>
              </a:rPr>
              <a:t>по страховым взносам принят, сведения  выгружены в ПФР, но из органов ПФР поступил отрицательный протокол выгрузки сведений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Arial Narrow" pitchFamily="34" charset="0"/>
              </a:rPr>
              <a:t>Пример:</a:t>
            </a:r>
            <a:r>
              <a:rPr lang="ru-RU" sz="1600" dirty="0" smtClean="0">
                <a:latin typeface="Arial Narrow" pitchFamily="34" charset="0"/>
              </a:rPr>
              <a:t> В </a:t>
            </a:r>
            <a:r>
              <a:rPr lang="ru-RU" sz="1600" dirty="0">
                <a:latin typeface="Arial Narrow" pitchFamily="34" charset="0"/>
              </a:rPr>
              <a:t>суммовых показателях Раздела 1 в целом по плательщику и Раздела 3 по застрахованным лицам Расчета расхождений не выявлено. </a:t>
            </a:r>
            <a:r>
              <a:rPr lang="ru-RU" sz="1600" dirty="0" smtClean="0">
                <a:latin typeface="Arial Narrow" pitchFamily="34" charset="0"/>
              </a:rPr>
              <a:t>Контроли</a:t>
            </a:r>
            <a:r>
              <a:rPr lang="ru-RU" sz="1600" dirty="0">
                <a:latin typeface="Arial Narrow" pitchFamily="34" charset="0"/>
              </a:rPr>
              <a:t>, заложенные с 01.01.2018 на прием, расчет прошел без </a:t>
            </a:r>
            <a:r>
              <a:rPr lang="ru-RU" sz="1600" dirty="0" smtClean="0">
                <a:latin typeface="Arial Narrow" pitchFamily="34" charset="0"/>
              </a:rPr>
              <a:t>ошибок. Из </a:t>
            </a:r>
            <a:r>
              <a:rPr lang="ru-RU" sz="1600" dirty="0">
                <a:latin typeface="Arial Narrow" pitchFamily="34" charset="0"/>
              </a:rPr>
              <a:t>ПФР поступил отрицательный протокол выгрузки сведений по причине несоответствия суммы исчисленных страховых взносов.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11196" y="6732959"/>
            <a:ext cx="491550" cy="444863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2711086"/>
            <a:ext cx="4889506" cy="398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10796" y="2711086"/>
            <a:ext cx="3240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 Narrow" pitchFamily="34" charset="0"/>
              </a:rPr>
              <a:t>Проверка правильности применения тарифа страховых взносов показала:</a:t>
            </a:r>
          </a:p>
          <a:p>
            <a:pPr algn="just"/>
            <a:r>
              <a:rPr lang="ru-RU" sz="1600" dirty="0">
                <a:latin typeface="Arial Narrow" pitchFamily="34" charset="0"/>
              </a:rPr>
              <a:t>1 месяц: 32 424,95 * 22% = 7 133,49 руб. (соответствует сумме отраженной в расчете).</a:t>
            </a:r>
          </a:p>
          <a:p>
            <a:pPr algn="just"/>
            <a:r>
              <a:rPr lang="ru-RU" sz="1600" dirty="0">
                <a:latin typeface="Arial Narrow" pitchFamily="34" charset="0"/>
              </a:rPr>
              <a:t>2 месяц: 44 131,29 * 22% = 9 708,88 руб. (расхождение выявлено во втором месяце в сумме 9708,88 – 9369,19=339,69).</a:t>
            </a:r>
          </a:p>
          <a:p>
            <a:pPr algn="just"/>
            <a:r>
              <a:rPr lang="ru-RU" sz="1600" dirty="0">
                <a:latin typeface="Arial Narrow" pitchFamily="34" charset="0"/>
              </a:rPr>
              <a:t>Сумма исчисленных страховых взносов по проверке за квартал - 16842,37 руб.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64" y="5580831"/>
            <a:ext cx="71913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53898" y="6156895"/>
            <a:ext cx="3257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Поступил отрицательный протокол из ОПФР, страхователем представлен уточненный расчет!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0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220" y="302802"/>
            <a:ext cx="9132510" cy="124558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 Narrow" pitchFamily="34" charset="0"/>
              </a:rPr>
              <a:t>Неверное </a:t>
            </a:r>
            <a:r>
              <a:rPr lang="ru-RU" sz="1800" b="1" dirty="0" smtClean="0">
                <a:latin typeface="Arial Narrow" pitchFamily="34" charset="0"/>
              </a:rPr>
              <a:t>заполнение расчета по страховым взносам в части </a:t>
            </a:r>
            <a:r>
              <a:rPr lang="ru-RU" sz="1800" b="1" dirty="0">
                <a:latin typeface="Arial Narrow" pitchFamily="34" charset="0"/>
              </a:rPr>
              <a:t>приложения № 2 к разделу 1 </a:t>
            </a:r>
            <a:r>
              <a:rPr lang="ru-RU" sz="1800" b="1" dirty="0" smtClean="0">
                <a:latin typeface="Arial Narrow" pitchFamily="34" charset="0"/>
              </a:rPr>
              <a:t>Расчета, </a:t>
            </a:r>
            <a:r>
              <a:rPr lang="ru-RU" sz="1800" b="1" dirty="0">
                <a:latin typeface="Arial Narrow" pitchFamily="34" charset="0"/>
              </a:rPr>
              <a:t>где отражаются суммы страховых взносов на обязательное социальное страхование на случай временной нетрудоспособности и в связи с материнством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1080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Пример: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По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сведениям, поступившим от органов ФСС, плательщику возместили с начала расчетного периода расходы на выплату страхового обеспечения в размере 260 419.78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рублей. Плательщиком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в графе 1 строки 080 «Возмещено ФСС расходов на выплату страхового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обеспечения всего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 начала расчётного периода»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указана ДРУГАЯ меньшая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сумма 101 492.06 руб. Графы 2-5 строки 080 не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заполнены.</a:t>
            </a:r>
          </a:p>
          <a:p>
            <a:pPr marL="0" indent="0" algn="just">
              <a:buNone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83204" y="6732959"/>
            <a:ext cx="419542" cy="444863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0" y="2988543"/>
            <a:ext cx="7819543" cy="10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94372" y="4054740"/>
            <a:ext cx="78488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Показатель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строки 090 «Сумма страховых взносов, подлежащих уплате (сумма превышения произведенных расходов над исчисленными страховыми взносами)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(Письмо ФНС от 20.11.2017 № ГД-4-11/23430@)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рассчитывается по формуле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: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разнице между исчисленными взносами на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ВНиМ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(строка 060) и расходами на оплату больничных (строка 070) прибавляется полученное из ФСС возмещение (строка 080).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1662" y="5224291"/>
            <a:ext cx="9043510" cy="142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42320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Плательщику следовало указать в графе 1 строки 080 сумму 260 419.78 руб., в графе 2 строки 090 с учетом того, что не указаны суммы произведенных расходов, указать сумму с признаком «1» (к уплате) 484 449,18 руб., то есть согласно представленному плательщиком расчета, плательщиком уменьшена сумма к уплате в размере 158 927.72 руб.</a:t>
            </a:r>
          </a:p>
          <a:p>
            <a:pPr algn="just" defTabSz="1042320">
              <a:spcBef>
                <a:spcPct val="2000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Таким образом, неверное заполнение строки 080 приводит к несуществующим долгам или переплатам, так как, если плательщик уплачивал в бюджет сумму взносов с учетом полученного возмещения по расходам, то у него будет переплата взносов на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ВНиМ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 Если же без учета этого возмещения - недоимка, которой на самом деле нет.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4" y="4283121"/>
            <a:ext cx="719137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42244" y="3204567"/>
            <a:ext cx="1872208" cy="323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31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412287" y="6344236"/>
            <a:ext cx="1886197" cy="3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1" tIns="52125" rIns="104251" bIns="52125">
            <a:spAutoFit/>
          </a:bodyPr>
          <a:lstStyle>
            <a:lvl1pPr eaLnBrk="0" hangingPunct="0">
              <a:defRPr sz="2000" b="1" i="1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sz="2000" b="1" i="1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sz="2000" b="1" i="1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sz="2000" b="1" i="1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sz="2000" b="1" i="1">
                <a:solidFill>
                  <a:srgbClr val="0000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400" b="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30478" y="3110262"/>
            <a:ext cx="4081811" cy="814388"/>
          </a:xfrm>
          <a:prstGeom prst="rect">
            <a:avLst/>
          </a:prstGeom>
          <a:noFill/>
          <a:ln>
            <a:noFill/>
          </a:ln>
          <a:extLst/>
        </p:spPr>
        <p:txBody>
          <a:bodyPr lIns="104235" tIns="52117" rIns="104235" bIns="52117" anchor="ctr"/>
          <a:lstStyle>
            <a:lvl1pPr defTabSz="10429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i="0" cap="all">
                <a:solidFill>
                  <a:srgbClr val="376092"/>
                </a:solidFill>
                <a:latin typeface="Arial Narrow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z="2400" dirty="0"/>
              <a:t>БЛАГОДАРЮ ЗА ВНИМАНИЕ!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736518" y="6344237"/>
            <a:ext cx="2330265" cy="82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81" tIns="35981" rIns="35981" bIns="35981"/>
          <a:lstStyle>
            <a:lvl1pPr eaLnBrk="0" hangingPunct="0">
              <a:defRPr sz="2000" b="1" i="1">
                <a:solidFill>
                  <a:srgbClr val="0000CC"/>
                </a:solidFill>
                <a:latin typeface="Arial" charset="0"/>
              </a:defRPr>
            </a:lvl1pPr>
            <a:lvl2pPr marL="742950" indent="-285750" eaLnBrk="0" hangingPunct="0">
              <a:defRPr sz="2000" b="1" i="1">
                <a:solidFill>
                  <a:srgbClr val="0000CC"/>
                </a:solidFill>
                <a:latin typeface="Arial" charset="0"/>
              </a:defRPr>
            </a:lvl2pPr>
            <a:lvl3pPr marL="1143000" indent="-228600" eaLnBrk="0" hangingPunct="0">
              <a:defRPr sz="2000" b="1" i="1">
                <a:solidFill>
                  <a:srgbClr val="0000CC"/>
                </a:solidFill>
                <a:latin typeface="Arial" charset="0"/>
              </a:defRPr>
            </a:lvl3pPr>
            <a:lvl4pPr marL="1600200" indent="-228600" eaLnBrk="0" hangingPunct="0">
              <a:defRPr sz="2000" b="1" i="1">
                <a:solidFill>
                  <a:srgbClr val="0000CC"/>
                </a:solidFill>
                <a:latin typeface="Arial" charset="0"/>
              </a:defRPr>
            </a:lvl4pPr>
            <a:lvl5pPr marL="2057400" indent="-228600" eaLnBrk="0" hangingPunct="0">
              <a:defRPr sz="2000" b="1" i="1">
                <a:solidFill>
                  <a:srgbClr val="0000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buClr>
                <a:srgbClr val="B31B34"/>
              </a:buClr>
              <a:buSzPct val="80000"/>
              <a:buFont typeface="Arial" charset="0"/>
              <a:buNone/>
            </a:pPr>
            <a:endParaRPr lang="ru-RU" altLang="ru-RU" sz="900" b="0" i="0" dirty="0">
              <a:solidFill>
                <a:schemeClr val="tx1"/>
              </a:solidFill>
              <a:latin typeface="Microsoft Sans Serif" pitchFamily="34" charset="0"/>
            </a:endParaRPr>
          </a:p>
          <a:p>
            <a:pPr algn="l" eaLnBrk="1" hangingPunct="1">
              <a:lnSpc>
                <a:spcPct val="90000"/>
              </a:lnSpc>
              <a:buClr>
                <a:srgbClr val="B31B34"/>
              </a:buClr>
              <a:buSzPct val="80000"/>
              <a:buFont typeface="Arial" charset="0"/>
              <a:buNone/>
            </a:pPr>
            <a:endParaRPr lang="ru-RU" altLang="ru-RU" sz="800" b="0" i="0" dirty="0">
              <a:solidFill>
                <a:schemeClr val="tx1"/>
              </a:solidFill>
              <a:latin typeface="Microsoft Sans Serif" pitchFamily="34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11198" y="6732959"/>
            <a:ext cx="434371" cy="504056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398499"/>
              </p:ext>
            </p:extLst>
          </p:nvPr>
        </p:nvGraphicFramePr>
        <p:xfrm>
          <a:off x="5711676" y="1348480"/>
          <a:ext cx="4209357" cy="216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0210" y="316544"/>
            <a:ext cx="9815361" cy="685668"/>
          </a:xfrm>
          <a:prstGeom prst="rect">
            <a:avLst/>
          </a:prstGeom>
        </p:spPr>
        <p:txBody>
          <a:bodyPr vert="horz" lIns="113356" tIns="56675" rIns="113356" bIns="56675" rtlCol="0" anchor="ctr">
            <a:noAutofit/>
          </a:bodyPr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Поступления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ндфл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и страховых взносов</a:t>
            </a:r>
          </a:p>
        </p:txBody>
      </p:sp>
      <p:sp>
        <p:nvSpPr>
          <p:cNvPr id="14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11198" y="6732959"/>
            <a:ext cx="434371" cy="504056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342749" y="1914132"/>
            <a:ext cx="1322111" cy="360040"/>
          </a:xfrm>
          <a:prstGeom prst="rect">
            <a:avLst/>
          </a:prstGeom>
        </p:spPr>
        <p:txBody>
          <a:bodyPr vert="horz" wrap="square" lIns="104251" tIns="52125" rIns="104251" bIns="52125" rtlCol="0" anchor="ctr">
            <a:noAutofit/>
          </a:bodyPr>
          <a:lstStyle/>
          <a:p>
            <a:pPr defTabSz="1042504" fontAlgn="auto">
              <a:spcAft>
                <a:spcPts val="0"/>
              </a:spcAft>
            </a:pPr>
            <a:r>
              <a:rPr lang="ru-RU" sz="1600" dirty="0">
                <a:solidFill>
                  <a:srgbClr val="376092"/>
                </a:solidFill>
                <a:latin typeface="Arial Narrow" pitchFamily="34" charset="0"/>
                <a:ea typeface="+mj-ea"/>
                <a:cs typeface="+mj-cs"/>
              </a:rPr>
              <a:t>млн рублей</a:t>
            </a:r>
          </a:p>
        </p:txBody>
      </p:sp>
      <p:sp>
        <p:nvSpPr>
          <p:cNvPr id="189" name="Line 150"/>
          <p:cNvSpPr>
            <a:spLocks noChangeShapeType="1"/>
          </p:cNvSpPr>
          <p:nvPr/>
        </p:nvSpPr>
        <p:spPr bwMode="auto">
          <a:xfrm flipV="1">
            <a:off x="8301315" y="1762392"/>
            <a:ext cx="472360" cy="92581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stealth" w="med" len="lg"/>
          </a:ln>
        </p:spPr>
        <p:txBody>
          <a:bodyPr lIns="71523" tIns="35761" rIns="71523" bIns="3576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0" name="Rectangle 165"/>
          <p:cNvSpPr>
            <a:spLocks noChangeArrowheads="1"/>
          </p:cNvSpPr>
          <p:nvPr/>
        </p:nvSpPr>
        <p:spPr bwMode="auto">
          <a:xfrm>
            <a:off x="8301315" y="1433098"/>
            <a:ext cx="51034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713997"/>
            <a:r>
              <a:rPr lang="ru-RU" dirty="0">
                <a:solidFill>
                  <a:srgbClr val="376092"/>
                </a:solidFill>
                <a:latin typeface="Arial Narrow" pitchFamily="34" charset="0"/>
              </a:rPr>
              <a:t>109,2%</a:t>
            </a:r>
          </a:p>
        </p:txBody>
      </p:sp>
      <p:sp>
        <p:nvSpPr>
          <p:cNvPr id="181" name="Line 150"/>
          <p:cNvSpPr>
            <a:spLocks noChangeShapeType="1"/>
          </p:cNvSpPr>
          <p:nvPr/>
        </p:nvSpPr>
        <p:spPr bwMode="auto">
          <a:xfrm flipV="1">
            <a:off x="2726989" y="2126520"/>
            <a:ext cx="638065" cy="130522"/>
          </a:xfrm>
          <a:prstGeom prst="line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stealth" w="med" len="lg"/>
          </a:ln>
        </p:spPr>
        <p:txBody>
          <a:bodyPr lIns="71523" tIns="35761" rIns="71523" bIns="3576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8" name="Rectangle 165"/>
          <p:cNvSpPr>
            <a:spLocks noChangeArrowheads="1"/>
          </p:cNvSpPr>
          <p:nvPr/>
        </p:nvSpPr>
        <p:spPr bwMode="auto">
          <a:xfrm flipH="1">
            <a:off x="4482636" y="1002209"/>
            <a:ext cx="15121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713997"/>
            <a:endParaRPr lang="ru-RU" sz="1400" dirty="0">
              <a:solidFill>
                <a:srgbClr val="376092"/>
              </a:solidFill>
              <a:latin typeface="PF DinDisplay Pro" pitchFamily="2" charset="0"/>
            </a:endParaRPr>
          </a:p>
          <a:p>
            <a:pPr defTabSz="713997"/>
            <a:endParaRPr lang="ru-RU" sz="1400" dirty="0">
              <a:solidFill>
                <a:srgbClr val="376092"/>
              </a:solidFill>
              <a:latin typeface="PF DinDisplay Pr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13109" y="1089550"/>
            <a:ext cx="1865180" cy="517861"/>
          </a:xfrm>
          <a:prstGeom prst="rect">
            <a:avLst/>
          </a:prstGeom>
        </p:spPr>
        <p:txBody>
          <a:bodyPr vert="horz" wrap="square" lIns="104251" tIns="52125" rIns="104251" bIns="52125" rtlCol="0" anchor="ctr">
            <a:noAutofit/>
          </a:bodyPr>
          <a:lstStyle/>
          <a:p>
            <a:pPr algn="ctr" defTabSz="1042504" fontAlgn="auto">
              <a:spcAft>
                <a:spcPts val="0"/>
              </a:spcAft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Страховые взносы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82129" y="1095436"/>
            <a:ext cx="735369" cy="307728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r>
              <a:rPr lang="ru-RU" sz="1400" dirty="0">
                <a:solidFill>
                  <a:srgbClr val="376092"/>
                </a:solidFill>
                <a:latin typeface="Arial Narrow" pitchFamily="34" charset="0"/>
                <a:ea typeface="+mj-ea"/>
                <a:cs typeface="+mj-cs"/>
              </a:rPr>
              <a:t>32 729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870601" y="2061909"/>
            <a:ext cx="1322109" cy="360040"/>
          </a:xfrm>
          <a:prstGeom prst="rect">
            <a:avLst/>
          </a:prstGeom>
        </p:spPr>
        <p:txBody>
          <a:bodyPr vert="horz" wrap="square" lIns="104251" tIns="52125" rIns="104251" bIns="52125" rtlCol="0" anchor="ctr">
            <a:noAutofit/>
          </a:bodyPr>
          <a:lstStyle/>
          <a:p>
            <a:pPr defTabSz="1042504" fontAlgn="auto">
              <a:spcAft>
                <a:spcPts val="0"/>
              </a:spcAft>
            </a:pPr>
            <a:r>
              <a:rPr lang="ru-RU" sz="1600" dirty="0">
                <a:solidFill>
                  <a:srgbClr val="376092"/>
                </a:solidFill>
                <a:latin typeface="Arial Narrow" pitchFamily="34" charset="0"/>
                <a:ea typeface="+mj-ea"/>
                <a:cs typeface="+mj-cs"/>
              </a:rPr>
              <a:t>млн рублей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482791" y="1249316"/>
            <a:ext cx="735369" cy="307728"/>
          </a:xfrm>
          <a:prstGeom prst="rect">
            <a:avLst/>
          </a:prstGeom>
        </p:spPr>
        <p:txBody>
          <a:bodyPr wrap="square" lIns="91392" tIns="45696" rIns="91392" bIns="45696">
            <a:spAutoFit/>
          </a:bodyPr>
          <a:lstStyle/>
          <a:p>
            <a:r>
              <a:rPr lang="ru-RU" sz="1400" dirty="0">
                <a:solidFill>
                  <a:srgbClr val="376092"/>
                </a:solidFill>
                <a:latin typeface="Arial Narrow" pitchFamily="34" charset="0"/>
                <a:ea typeface="+mj-ea"/>
                <a:cs typeface="+mj-cs"/>
              </a:rPr>
              <a:t>29 972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78281" y="1403198"/>
            <a:ext cx="9232919" cy="5977836"/>
            <a:chOff x="578277" y="1869693"/>
            <a:chExt cx="9232919" cy="4544370"/>
          </a:xfrm>
        </p:grpSpPr>
        <p:sp>
          <p:nvSpPr>
            <p:cNvPr id="151" name="TextBox 150"/>
            <p:cNvSpPr txBox="1"/>
            <p:nvPr/>
          </p:nvSpPr>
          <p:spPr>
            <a:xfrm rot="16200000">
              <a:off x="-33791" y="4787892"/>
              <a:ext cx="1584176" cy="360040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rmAutofit/>
            </a:bodyPr>
            <a:lstStyle/>
            <a:p>
              <a:pPr defTabSz="1042504" fontAlgn="auto">
                <a:spcAft>
                  <a:spcPts val="0"/>
                </a:spcAft>
              </a:pP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Темпы роста,%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858864" y="4279175"/>
              <a:ext cx="2952332" cy="1480825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1042504" fontAlgn="auto">
                <a:spcAft>
                  <a:spcPts val="0"/>
                </a:spcAft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Темп роста среднемесячной начисленной заработной платы по данным </a:t>
              </a:r>
              <a:r>
                <a:rPr lang="ru-RU" sz="1600" dirty="0" err="1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Забайкалкрайстата</a:t>
              </a: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 :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endParaRPr>
            </a:p>
            <a:p>
              <a:pPr defTabSz="1042504" fontAlgn="auto">
                <a:spcAft>
                  <a:spcPts val="0"/>
                </a:spcAft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январь-декабрь  2017– 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105,9</a:t>
              </a: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%</a:t>
              </a:r>
            </a:p>
            <a:p>
              <a:pPr defTabSz="1042504" fontAlgn="auto">
                <a:spcAft>
                  <a:spcPts val="0"/>
                </a:spcAft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Январь-март 2018 – 11</a:t>
              </a:r>
              <a:r>
                <a:rPr lang="ru-RU" sz="1600" dirty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4</a:t>
              </a: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,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5</a:t>
              </a: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%</a:t>
              </a:r>
            </a:p>
            <a:p>
              <a:pPr defTabSz="1042504" fontAlgn="auto">
                <a:spcAft>
                  <a:spcPts val="0"/>
                </a:spcAft>
              </a:pP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87375" y="3348583"/>
              <a:ext cx="2994268" cy="539887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1042504" fontAlgn="auto">
                <a:spcAft>
                  <a:spcPts val="0"/>
                </a:spcAft>
              </a:pP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endParaRPr>
            </a:p>
            <a:p>
              <a:pPr defTabSz="1042504" fontAlgn="auto">
                <a:spcAft>
                  <a:spcPts val="0"/>
                </a:spcAft>
              </a:pP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97" name="Line 150"/>
            <p:cNvSpPr>
              <a:spLocks noChangeShapeType="1"/>
            </p:cNvSpPr>
            <p:nvPr/>
          </p:nvSpPr>
          <p:spPr bwMode="auto">
            <a:xfrm flipV="1">
              <a:off x="6498824" y="4545997"/>
              <a:ext cx="0" cy="55291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prstDash val="sysDot"/>
              <a:round/>
              <a:headEnd/>
              <a:tailEnd type="stealth" w="med" len="lg"/>
            </a:ln>
          </p:spPr>
          <p:txBody>
            <a:bodyPr lIns="71561" tIns="35780" rIns="71561" bIns="3578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0" name="Rectangle 165"/>
            <p:cNvSpPr>
              <a:spLocks noChangeArrowheads="1"/>
            </p:cNvSpPr>
            <p:nvPr/>
          </p:nvSpPr>
          <p:spPr bwMode="auto">
            <a:xfrm>
              <a:off x="6118734" y="4488966"/>
              <a:ext cx="65" cy="257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defTabSz="713997"/>
              <a:endParaRPr lang="en-US" dirty="0">
                <a:solidFill>
                  <a:schemeClr val="accent1">
                    <a:lumMod val="75000"/>
                  </a:schemeClr>
                </a:solidFill>
                <a:latin typeface="PF DinDisplay Pro" pitchFamily="2" charset="0"/>
              </a:endParaRPr>
            </a:p>
            <a:p>
              <a:pPr defTabSz="713997"/>
              <a:endParaRPr lang="ru-RU" dirty="0">
                <a:solidFill>
                  <a:schemeClr val="accent1">
                    <a:lumMod val="75000"/>
                  </a:schemeClr>
                </a:solidFill>
                <a:latin typeface="PF DinDisplay Pro" pitchFamily="2" charset="0"/>
              </a:endParaRP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6696995" y="6054023"/>
              <a:ext cx="3114201" cy="360040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1042504" fontAlgn="auto">
                <a:spcAft>
                  <a:spcPts val="0"/>
                </a:spcAft>
              </a:pP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67842" y="4053659"/>
              <a:ext cx="3129153" cy="244329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1042504" fontAlgn="auto">
                <a:spcAft>
                  <a:spcPts val="0"/>
                </a:spcAft>
              </a:pP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C</a:t>
              </a:r>
              <a:r>
                <a:rPr lang="ru-RU" sz="1400" b="1" dirty="0" err="1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траховые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 взносы</a:t>
              </a: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 -113%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90967" y="1869693"/>
              <a:ext cx="993542" cy="205830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Autofit/>
            </a:bodyPr>
            <a:lstStyle/>
            <a:p>
              <a:pPr defTabSz="1042504" fontAlgn="auto">
                <a:spcAft>
                  <a:spcPts val="0"/>
                </a:spcAft>
              </a:pP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  <a:ea typeface="+mj-ea"/>
                  <a:cs typeface="+mj-cs"/>
                </a:rPr>
                <a:t>16 596</a:t>
              </a:r>
              <a:endParaRPr lang="ru-RU" sz="1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563803" y="5059298"/>
            <a:ext cx="1482221" cy="419412"/>
          </a:xfrm>
          <a:prstGeom prst="rect">
            <a:avLst/>
          </a:prstGeom>
        </p:spPr>
        <p:txBody>
          <a:bodyPr vert="horz" wrap="square" lIns="104251" tIns="52125" rIns="104251" bIns="52125" rtlCol="0" anchor="ctr">
            <a:noAutofit/>
          </a:bodyPr>
          <a:lstStyle/>
          <a:p>
            <a:pPr defTabSz="1042504" fontAlgn="auto"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+mj-ea"/>
                <a:cs typeface="+mj-cs"/>
              </a:rPr>
              <a:t>НДФЛ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ea typeface="+mj-ea"/>
                <a:cs typeface="+mj-cs"/>
              </a:rPr>
              <a:t>- 110%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13018"/>
              </p:ext>
            </p:extLst>
          </p:nvPr>
        </p:nvGraphicFramePr>
        <p:xfrm>
          <a:off x="1003803" y="853225"/>
          <a:ext cx="4054867" cy="256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637025" y="1216295"/>
            <a:ext cx="842290" cy="336789"/>
          </a:xfrm>
          <a:prstGeom prst="rect">
            <a:avLst/>
          </a:prstGeom>
        </p:spPr>
        <p:txBody>
          <a:bodyPr vert="horz" wrap="square" lIns="104251" tIns="52125" rIns="104251" bIns="52125" rtlCol="0" anchor="ctr">
            <a:noAutofit/>
          </a:bodyPr>
          <a:lstStyle/>
          <a:p>
            <a:pPr defTabSz="1042504" fontAlgn="auto">
              <a:spcAft>
                <a:spcPts val="0"/>
              </a:spcAft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17 828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556816"/>
              </p:ext>
            </p:extLst>
          </p:nvPr>
        </p:nvGraphicFramePr>
        <p:xfrm>
          <a:off x="337940" y="4162229"/>
          <a:ext cx="5242998" cy="326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074895" y="5580832"/>
            <a:ext cx="2642604" cy="1326592"/>
          </a:xfrm>
          <a:prstGeom prst="rect">
            <a:avLst/>
          </a:prstGeom>
        </p:spPr>
        <p:txBody>
          <a:bodyPr vert="horz" wrap="square" lIns="104269" tIns="52135" rIns="104269" bIns="52135" rtlCol="0" anchor="ctr">
            <a:noAutofit/>
          </a:bodyPr>
          <a:lstStyle/>
          <a:p>
            <a:pPr defTabSz="1042504" fontAlgn="auto">
              <a:spcAft>
                <a:spcPts val="0"/>
              </a:spcAft>
            </a:pPr>
            <a:endParaRPr lang="ru-RU" sz="1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42" name="Диаграмма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576984"/>
              </p:ext>
            </p:extLst>
          </p:nvPr>
        </p:nvGraphicFramePr>
        <p:xfrm>
          <a:off x="968679" y="4227204"/>
          <a:ext cx="5064860" cy="263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938322" y="3707427"/>
            <a:ext cx="3760306" cy="729342"/>
          </a:xfrm>
          <a:prstGeom prst="rect">
            <a:avLst/>
          </a:prstGeom>
        </p:spPr>
        <p:txBody>
          <a:bodyPr vert="horz" wrap="square" lIns="104251" tIns="52125" rIns="104251" bIns="52125" rtlCol="0" anchor="ctr">
            <a:noAutofit/>
          </a:bodyPr>
          <a:lstStyle/>
          <a:p>
            <a:pPr algn="ctr" defTabSz="1042504" fontAlgn="auto"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Данные за январь-апрель 2018/2017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51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468263"/>
            <a:ext cx="9624060" cy="1094750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b="1" u="sng" dirty="0"/>
              <a:t/>
            </a:r>
            <a:br>
              <a:rPr lang="ru-RU" sz="2200" b="1" u="sng" dirty="0"/>
            </a:b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200" b="1" u="sng" dirty="0"/>
              <a:t/>
            </a:r>
            <a:br>
              <a:rPr lang="ru-RU" sz="2200" b="1" u="sng" dirty="0"/>
            </a:br>
            <a:r>
              <a:rPr lang="ru-RU" sz="2200" b="1" u="sng" dirty="0" smtClean="0"/>
              <a:t/>
            </a:r>
            <a:br>
              <a:rPr lang="ru-RU" sz="2200" b="1" u="sng" dirty="0" smtClean="0"/>
            </a:br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ошибки заполнения расчёта сумм налога на доходы физических лиц, исчисленных и удержанных налоговым агентом</a:t>
            </a:r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cap="al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форме </a:t>
            </a:r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6-НДФЛ</a:t>
            </a:r>
            <a:b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Arial Narrow" pitchFamily="34" charset="0"/>
              </a:rPr>
              <a:t>Титульный </a:t>
            </a:r>
            <a:r>
              <a:rPr lang="ru-RU" sz="1800" b="1" dirty="0">
                <a:latin typeface="Arial Narrow" pitchFamily="34" charset="0"/>
              </a:rPr>
              <a:t>лист</a:t>
            </a:r>
            <a:r>
              <a:rPr lang="ru-RU" sz="1600" dirty="0">
                <a:latin typeface="Arial Narrow" pitchFamily="34" charset="0"/>
              </a:rPr>
              <a:t/>
            </a:r>
            <a:br>
              <a:rPr lang="ru-RU" sz="1600" dirty="0">
                <a:latin typeface="Arial Narrow" pitchFamily="34" charset="0"/>
              </a:rPr>
            </a:br>
            <a:r>
              <a:rPr lang="ru-RU" sz="1800" dirty="0">
                <a:latin typeface="Arial Narrow" pitchFamily="34" charset="0"/>
              </a:rPr>
              <a:t>Представление расчёта за </a:t>
            </a:r>
            <a:r>
              <a:rPr lang="ru-RU" sz="1800" u="sng" dirty="0">
                <a:latin typeface="Arial Narrow" pitchFamily="34" charset="0"/>
              </a:rPr>
              <a:t>действующее</a:t>
            </a:r>
            <a:r>
              <a:rPr lang="ru-RU" sz="1800" dirty="0">
                <a:latin typeface="Arial Narrow" pitchFamily="34" charset="0"/>
              </a:rPr>
              <a:t> обособленное подразделение не в тот налоговый орган и/или с указанием неверного </a:t>
            </a:r>
            <a:r>
              <a:rPr lang="ru-RU" sz="1800" dirty="0" smtClean="0">
                <a:latin typeface="Arial Narrow" pitchFamily="34" charset="0"/>
              </a:rPr>
              <a:t>ОКТМО 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i="1" dirty="0" smtClean="0">
                <a:latin typeface="Arial Narrow" pitchFamily="34" charset="0"/>
              </a:rPr>
              <a:t>(</a:t>
            </a:r>
            <a:r>
              <a:rPr lang="ru-RU" sz="1800" i="1" dirty="0">
                <a:latin typeface="Arial Narrow" pitchFamily="34" charset="0"/>
              </a:rPr>
              <a:t>ВАЖНО! Расчёты 6-НДФЛ представляются на каждое обособленное подразделение. Расхождения кодов ОКТМО и КПП в расчётах 6-НДФЛ и платёжных поручениях влекут появление необоснованной переплаты или недоимки)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039726" y="6876975"/>
            <a:ext cx="275526" cy="300847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27173" t="26769" r="26443" b="20000"/>
          <a:stretch/>
        </p:blipFill>
        <p:spPr bwMode="auto">
          <a:xfrm>
            <a:off x="738189" y="2772519"/>
            <a:ext cx="684076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43" y="2846814"/>
            <a:ext cx="71913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38987" y="3410505"/>
            <a:ext cx="2290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ВЕРНО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: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КПП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753845001,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Код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НО 7538,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ОКТМО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76647101</a:t>
            </a:r>
          </a:p>
        </p:txBody>
      </p:sp>
    </p:spTree>
    <p:extLst>
      <p:ext uri="{BB962C8B-B14F-4D97-AF65-F5344CB8AC3E}">
        <p14:creationId xmlns:p14="http://schemas.microsoft.com/office/powerpoint/2010/main" val="11665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10156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>
                <a:latin typeface="Arial Narrow" pitchFamily="34" charset="0"/>
              </a:rPr>
              <a:t/>
            </a:r>
            <a:br>
              <a:rPr lang="ru-RU" sz="1800" dirty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/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smtClean="0">
                <a:latin typeface="Arial Narrow" pitchFamily="34" charset="0"/>
              </a:rPr>
              <a:t>        </a:t>
            </a:r>
            <a:br>
              <a:rPr lang="ru-RU" sz="1800" dirty="0" smtClean="0">
                <a:latin typeface="Arial Narrow" pitchFamily="34" charset="0"/>
              </a:rPr>
            </a:br>
            <a:r>
              <a:rPr lang="ru-RU" sz="1800" dirty="0">
                <a:latin typeface="Arial Narrow" pitchFamily="34" charset="0"/>
              </a:rPr>
              <a:t> </a:t>
            </a:r>
            <a:r>
              <a:rPr lang="ru-RU" sz="1800" dirty="0" smtClean="0">
                <a:latin typeface="Arial Narrow" pitchFamily="34" charset="0"/>
              </a:rPr>
              <a:t>        </a:t>
            </a:r>
            <a:r>
              <a:rPr lang="ru-RU" sz="2000" b="1" dirty="0" smtClean="0">
                <a:latin typeface="Arial Narrow" pitchFamily="34" charset="0"/>
              </a:rPr>
              <a:t>Раздел </a:t>
            </a:r>
            <a:r>
              <a:rPr lang="ru-RU" sz="2000" b="1" dirty="0">
                <a:latin typeface="Arial Narrow" pitchFamily="34" charset="0"/>
              </a:rPr>
              <a:t>1 «Обобщенные показатели»</a:t>
            </a:r>
            <a:br>
              <a:rPr lang="ru-RU" sz="2000" b="1" dirty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>        Показатели </a:t>
            </a:r>
            <a:r>
              <a:rPr lang="ru-RU" sz="2000" b="1" dirty="0">
                <a:latin typeface="Arial Narrow" pitchFamily="34" charset="0"/>
              </a:rPr>
              <a:t>раздела 1 отражены не нарастающим итогом, а поквартально</a:t>
            </a:r>
            <a:br>
              <a:rPr lang="ru-RU" sz="2000" b="1" dirty="0">
                <a:latin typeface="Arial Narrow" pitchFamily="34" charset="0"/>
              </a:rPr>
            </a:br>
            <a:r>
              <a:rPr lang="ru-RU" sz="2000" b="1" dirty="0" smtClean="0">
                <a:latin typeface="Arial Narrow" pitchFamily="34" charset="0"/>
              </a:rPr>
              <a:t/>
            </a:r>
            <a:br>
              <a:rPr lang="ru-RU" sz="2000" b="1" dirty="0" smtClean="0">
                <a:latin typeface="Arial Narrow" pitchFamily="34" charset="0"/>
              </a:rPr>
            </a:br>
            <a:r>
              <a:rPr lang="ru-RU" sz="1800" dirty="0" smtClean="0">
                <a:latin typeface="Arial Narrow" pitchFamily="34" charset="0"/>
              </a:rPr>
              <a:t>           Пример</a:t>
            </a:r>
            <a:r>
              <a:rPr lang="ru-RU" sz="1800" dirty="0">
                <a:latin typeface="Arial Narrow" pitchFamily="34" charset="0"/>
              </a:rPr>
              <a:t>:</a:t>
            </a:r>
            <a:br>
              <a:rPr lang="ru-RU" sz="1800" dirty="0">
                <a:latin typeface="Arial Narrow" pitchFamily="34" charset="0"/>
              </a:rPr>
            </a:br>
            <a:endParaRPr lang="ru-RU" sz="1800" dirty="0"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55212" y="6890230"/>
            <a:ext cx="275526" cy="372855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4793" t="26465" r="22950" b="21708"/>
          <a:stretch/>
        </p:blipFill>
        <p:spPr bwMode="auto">
          <a:xfrm>
            <a:off x="873358" y="1763713"/>
            <a:ext cx="7929726" cy="4249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6372919"/>
            <a:ext cx="719137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85317" y="6201608"/>
            <a:ext cx="8065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itchFamily="34" charset="0"/>
              </a:rPr>
              <a:t>ВАЖНО! Согласно Порядку заполнения расчёта 6-НДФЛ </a:t>
            </a:r>
          </a:p>
          <a:p>
            <a:r>
              <a:rPr lang="ru-RU" sz="1600" dirty="0" smtClean="0">
                <a:latin typeface="Arial Narrow" pitchFamily="34" charset="0"/>
              </a:rPr>
              <a:t>Раздел 1 заполняется нарастающим итогом!</a:t>
            </a:r>
          </a:p>
          <a:p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разделе 2 отражаются только те операции, которые произведены за последние три месяца отчётного </a:t>
            </a:r>
            <a:r>
              <a:rPr lang="ru-RU" sz="1600" dirty="0" smtClean="0">
                <a:latin typeface="Arial Narrow" pitchFamily="34" charset="0"/>
              </a:rPr>
              <a:t>периода!</a:t>
            </a:r>
            <a:r>
              <a:rPr lang="ru-RU" sz="1600" dirty="0">
                <a:latin typeface="Arial Narrow" pitchFamily="34" charset="0"/>
              </a:rPr>
              <a:t/>
            </a:r>
            <a:br>
              <a:rPr lang="ru-RU" sz="1600" dirty="0">
                <a:latin typeface="Arial Narrow" pitchFamily="34" charset="0"/>
              </a:rPr>
            </a:b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ru-RU" b="1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    </a:t>
            </a:r>
            <a:br>
              <a:rPr lang="ru-RU" b="1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b="1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     </a:t>
            </a:r>
            <a:r>
              <a:rPr lang="ru-RU" sz="2000" b="1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Некорректная </a:t>
            </a:r>
            <a:r>
              <a:rPr lang="ru-RU" sz="2000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ставка (строка 010)</a:t>
            </a:r>
            <a:br>
              <a:rPr lang="ru-RU" sz="2000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000" b="1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     Атипичное </a:t>
            </a:r>
            <a:r>
              <a:rPr lang="ru-RU" sz="2000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количество физических лиц, получивших доход (строка 060)</a:t>
            </a:r>
            <a:br>
              <a:rPr lang="ru-RU" sz="2000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 </a:t>
            </a:r>
            <a:r>
              <a:rPr lang="ru-RU" dirty="0" smtClean="0"/>
              <a:t>Пример</a:t>
            </a:r>
            <a:r>
              <a:rPr lang="ru-RU" dirty="0"/>
              <a:t>: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955212" y="6804967"/>
            <a:ext cx="347534" cy="444863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7346" t="43622" r="25405" b="14153"/>
          <a:stretch/>
        </p:blipFill>
        <p:spPr bwMode="auto">
          <a:xfrm>
            <a:off x="738188" y="1692399"/>
            <a:ext cx="892899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06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302802"/>
            <a:ext cx="9348534" cy="1260211"/>
          </a:xfrm>
        </p:spPr>
        <p:txBody>
          <a:bodyPr>
            <a:normAutofit fontScale="90000"/>
          </a:bodyPr>
          <a:lstStyle/>
          <a:p>
            <a:pPr lvl="1"/>
            <a:r>
              <a:rPr lang="ru-RU" b="1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b="1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b="1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Арифметические </a:t>
            </a:r>
            <a: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расхождения между суммой исчисленного налога (строка 040) и расчётной суммой налога</a:t>
            </a:r>
            <a:b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(строка 020 – строка 030)*строка 010 ≠ строка 040</a:t>
            </a:r>
            <a:b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Сумма дивидендов (строка 025) &gt; суммы начисленного дохода (строка 020).</a:t>
            </a:r>
            <a:b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Сумма исчисленного налога на дивиденды (строка 045) &gt; суммы исчисленного налога (строка 040).</a:t>
            </a:r>
            <a:b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Сумма фиксированного авансового платежа (строка 050) &gt; суммы исчисленного налога (строка 040).</a:t>
            </a:r>
            <a:br>
              <a:rPr lang="ru-RU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>Пример: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83204" y="6732959"/>
            <a:ext cx="419542" cy="444863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7717" t="44770" r="26963" b="12923"/>
          <a:stretch/>
        </p:blipFill>
        <p:spPr bwMode="auto">
          <a:xfrm>
            <a:off x="882204" y="2083202"/>
            <a:ext cx="8608557" cy="4865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96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04" y="302802"/>
            <a:ext cx="9276526" cy="1389597"/>
          </a:xfrm>
        </p:spPr>
        <p:txBody>
          <a:bodyPr>
            <a:normAutofit fontScale="90000"/>
          </a:bodyPr>
          <a:lstStyle/>
          <a:p>
            <a:pPr lvl="1"/>
            <a:r>
              <a:rPr lang="ru-RU" sz="2000" b="1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2000" b="1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000" b="1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Указываются </a:t>
            </a:r>
            <a:r>
              <a:rPr lang="ru-RU" sz="2000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сроки за пределами отчётного периода</a:t>
            </a:r>
            <a:br>
              <a:rPr lang="ru-RU" sz="2000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000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Дублирование операций, начатых в одном периоде и завершённых в другом</a:t>
            </a:r>
            <a:br>
              <a:rPr lang="ru-RU" sz="2000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000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 </a:t>
            </a:r>
            <a:br>
              <a:rPr lang="ru-RU" sz="2000" b="1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Пример: Заработная плата за март 2018 года выплачена 05.04.2018. </a:t>
            </a:r>
            <a:r>
              <a:rPr lang="ru-RU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kern="1200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Налоговый </a:t>
            </a:r>
            <a:r>
              <a:rPr lang="ru-RU" kern="1200" dirty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агент отразил операцию в расчёте за 1 квартал 2018  </a:t>
            </a:r>
            <a:r>
              <a:rPr lang="ru-RU" b="1" kern="1200" dirty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>(НЕВЕРНО!)</a:t>
            </a:r>
            <a:br>
              <a:rPr lang="ru-RU" b="1" kern="1200" dirty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</a:br>
            <a:endParaRPr lang="ru-RU" b="1" kern="1200" dirty="0">
              <a:solidFill>
                <a:srgbClr val="C000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83204" y="6876975"/>
            <a:ext cx="419542" cy="372855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8730" t="27077" r="33539" b="53539"/>
          <a:stretch/>
        </p:blipFill>
        <p:spPr bwMode="auto">
          <a:xfrm>
            <a:off x="954212" y="1764407"/>
            <a:ext cx="7920880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2204" y="5076775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Arial Narrow" pitchFamily="34" charset="0"/>
              </a:rPr>
              <a:t>Если </a:t>
            </a:r>
            <a:r>
              <a:rPr lang="ru-RU" sz="1600" i="1" dirty="0">
                <a:latin typeface="Arial Narrow" pitchFamily="34" charset="0"/>
              </a:rPr>
              <a:t>операция начата в одном периоде, а завершена в другом, то данные в разделе 2 </a:t>
            </a:r>
            <a:r>
              <a:rPr lang="ru-RU" sz="1600" i="1" dirty="0" smtClean="0">
                <a:latin typeface="Arial Narrow" pitchFamily="34" charset="0"/>
              </a:rPr>
              <a:t> </a:t>
            </a:r>
            <a:r>
              <a:rPr lang="ru-RU" sz="1600" i="1" dirty="0">
                <a:latin typeface="Arial Narrow" pitchFamily="34" charset="0"/>
              </a:rPr>
              <a:t>отражаются только в одном периоде – периоде завершения операции).</a:t>
            </a:r>
            <a:endParaRPr lang="ru-RU" sz="1600" dirty="0">
              <a:latin typeface="Arial Narrow" pitchFamily="34" charset="0"/>
            </a:endParaRPr>
          </a:p>
          <a:p>
            <a:r>
              <a:rPr lang="ru-RU" sz="1600" dirty="0">
                <a:latin typeface="Arial Narrow" pitchFamily="34" charset="0"/>
              </a:rPr>
              <a:t>В данном примере сумму начисленного дохода (10000 руб.) и </a:t>
            </a:r>
            <a:r>
              <a:rPr lang="ru-RU" sz="1600" dirty="0" smtClean="0">
                <a:latin typeface="Arial Narrow" pitchFamily="34" charset="0"/>
              </a:rPr>
              <a:t>удержанного </a:t>
            </a:r>
            <a:r>
              <a:rPr lang="ru-RU" sz="1600" dirty="0">
                <a:latin typeface="Arial Narrow" pitchFamily="34" charset="0"/>
              </a:rPr>
              <a:t>налога (1300 руб.) следует отразить в разделе 1 расчёта за 1 квартал 2018. Кроме того, так как операция по выплате дохода и удержанию налога завершена 06.04.2018 (срок перечисления), значит её следует отразить в разделе 2 расчёта за полугодие 2018 года.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79" y="4500711"/>
            <a:ext cx="719137" cy="71278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481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cap="al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Классификация </a:t>
            </a:r>
            <a:r>
              <a:rPr lang="ru-RU" sz="18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ошибок в расчетах по страховым взносам </a:t>
            </a:r>
            <a:r>
              <a:rPr lang="ru-RU" sz="1800" b="1" cap="al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кодам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83204" y="6763008"/>
            <a:ext cx="440148" cy="553087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822809" y="2412479"/>
            <a:ext cx="8928992" cy="244827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2. </a:t>
            </a:r>
            <a:r>
              <a:rPr lang="ru-RU" sz="1600" b="1" dirty="0">
                <a:solidFill>
                  <a:srgbClr val="FF0000"/>
                </a:solidFill>
              </a:rPr>
              <a:t>Ошибки достоверности сведений о </a:t>
            </a:r>
            <a:r>
              <a:rPr lang="ru-RU" sz="1600" b="1" dirty="0" smtClean="0">
                <a:solidFill>
                  <a:srgbClr val="FF0000"/>
                </a:solidFill>
              </a:rPr>
              <a:t>ЗЛ (коды 2-2,4) </a:t>
            </a:r>
            <a:r>
              <a:rPr lang="ru-RU" sz="1600" dirty="0" smtClean="0"/>
              <a:t>:  </a:t>
            </a:r>
            <a:r>
              <a:rPr lang="ru-RU" sz="1600" dirty="0"/>
              <a:t>(2) несоответствие ФИО-СНИЛС ЗЛ (ЗЛ не идентифицировано); (2.1) Фамилия-несоответствие; (2.2) имя-несоответствие; (2.3) отчество- несоответствие; (2.4) несоответствие СНИЛС-ФИО ЗЛ. Указанный вид ошибок выявляется на стадии получения результатов выгрузки сведений о ЗЛ из расчетов по СВ в ПФР; устраняются плательщиком страховых взносов путем представления уточненного расчета по СВ,  или , в случае, если в расчете по СВ сведения о ЗЛ отражены достоверно – путем обращения в органы ПФР с целью внесения  исправлений в сведения о ЗЛ; налоговыми органами-в случае обнаружения несоответствия сведений о ЗЛ в БД ФНС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Удельный </a:t>
            </a:r>
            <a:r>
              <a:rPr lang="ru-RU" sz="1600" b="1" dirty="0">
                <a:solidFill>
                  <a:srgbClr val="FF0000"/>
                </a:solidFill>
              </a:rPr>
              <a:t>вес ошибок с кодом 2 (2,2.1,2.2,2.3,2.4) -  91,6%.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10196" y="1260351"/>
            <a:ext cx="8908386" cy="100811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FF0000"/>
                </a:solidFill>
              </a:rPr>
              <a:t>Форматные ошибки (код </a:t>
            </a:r>
            <a:r>
              <a:rPr lang="ru-RU" sz="1600" b="1" dirty="0">
                <a:solidFill>
                  <a:srgbClr val="FF0000"/>
                </a:solidFill>
              </a:rPr>
              <a:t>1 – несоответствие формата данных) 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 устраняются автоматически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без участия пользователя).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Удельный </a:t>
            </a:r>
            <a:r>
              <a:rPr lang="ru-RU" sz="1600" b="1" dirty="0">
                <a:solidFill>
                  <a:srgbClr val="FF0000"/>
                </a:solidFill>
              </a:rPr>
              <a:t>вес ошибок с кодом 1 – </a:t>
            </a:r>
            <a:r>
              <a:rPr lang="ru-RU" sz="1600" b="1" dirty="0" smtClean="0">
                <a:solidFill>
                  <a:srgbClr val="FF0000"/>
                </a:solidFill>
              </a:rPr>
              <a:t>1,3%.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Объект 10"/>
          <p:cNvSpPr txBox="1">
            <a:spLocks/>
          </p:cNvSpPr>
          <p:nvPr/>
        </p:nvSpPr>
        <p:spPr>
          <a:xfrm>
            <a:off x="822809" y="5076775"/>
            <a:ext cx="8895773" cy="2160240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90869" indent="-390869" algn="l" defTabSz="10423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46885" indent="-325727" algn="l" defTabSz="10423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2900" indent="-260580" algn="l" defTabSz="10423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4060" indent="-260580" algn="l" defTabSz="10423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345220" indent="-260580" algn="l" defTabSz="10423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66381" indent="-260580" algn="l" defTabSz="10423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87539" indent="-260580" algn="l" defTabSz="10423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908700" indent="-260580" algn="l" defTabSz="10423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429861" indent="-260580" algn="l" defTabSz="10423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3</a:t>
            </a:r>
            <a:r>
              <a:rPr lang="ru-RU" sz="1600" b="1" dirty="0" smtClean="0">
                <a:solidFill>
                  <a:srgbClr val="FF0000"/>
                </a:solidFill>
              </a:rPr>
              <a:t>.Идентификационные ошибки (код </a:t>
            </a:r>
            <a:r>
              <a:rPr lang="ru-RU" sz="1600" b="1" dirty="0">
                <a:solidFill>
                  <a:srgbClr val="FF0000"/>
                </a:solidFill>
              </a:rPr>
              <a:t>3 – плательщик не идентифицирован)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-  возникают в случаях, если ИНН и КПП плательщика, указанные в расчете, не соответствуют ИНН и КПП по данным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ПФР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либо расчет представлен обособленным подразделением, не наделённым таким правом.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Устраняются путем обращения в органы ПФР с целью внесения изменений в сведения об организации (заявительный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характер), либо обнулением Расчета.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Удельный </a:t>
            </a:r>
            <a:r>
              <a:rPr lang="ru-RU" sz="1600" b="1" dirty="0">
                <a:solidFill>
                  <a:srgbClr val="FF0000"/>
                </a:solidFill>
              </a:rPr>
              <a:t>вес ошибок с кодом 3 – </a:t>
            </a:r>
            <a:r>
              <a:rPr lang="ru-RU" sz="1600" b="1" dirty="0" smtClean="0">
                <a:solidFill>
                  <a:srgbClr val="FF0000"/>
                </a:solidFill>
              </a:rPr>
              <a:t>2,5%.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55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34156" y="6804967"/>
            <a:ext cx="563558" cy="444863"/>
          </a:xfrm>
        </p:spPr>
        <p:txBody>
          <a:bodyPr/>
          <a:lstStyle/>
          <a:p>
            <a:pPr>
              <a:defRPr/>
            </a:pPr>
            <a:fld id="{31F161EB-B02B-4984-8317-04E6BAF2732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882204" y="540271"/>
            <a:ext cx="8712968" cy="6768752"/>
          </a:xfrm>
          <a:prstGeom prst="snip2DiagRect">
            <a:avLst>
              <a:gd name="adj1" fmla="val 1459"/>
              <a:gd name="adj2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4. Суммовые  ошибки (коды 4,5,6,7,8,9,10,11,15</a:t>
            </a:r>
            <a:r>
              <a:rPr lang="ru-RU" sz="1600" dirty="0" smtClean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ru-RU" sz="1400" dirty="0" smtClean="0"/>
              <a:t>включают </a:t>
            </a:r>
            <a:r>
              <a:rPr lang="ru-RU" sz="1400" dirty="0"/>
              <a:t>в себя арифметические ошибки, </a:t>
            </a:r>
            <a:r>
              <a:rPr lang="ru-RU" sz="1400" dirty="0" smtClean="0"/>
              <a:t>такие </a:t>
            </a:r>
            <a:r>
              <a:rPr lang="ru-RU" sz="1400" dirty="0"/>
              <a:t>как: </a:t>
            </a:r>
          </a:p>
          <a:p>
            <a:pPr algn="just"/>
            <a:r>
              <a:rPr lang="ru-RU" sz="1400" dirty="0" smtClean="0"/>
              <a:t>- (</a:t>
            </a:r>
            <a:r>
              <a:rPr lang="ru-RU" sz="1400" dirty="0"/>
              <a:t>4) сумма начисленных страховых взносов  в целом по плательщику не соответствует сумме начисленных страховых взносов  по застрахованным лицам;</a:t>
            </a:r>
          </a:p>
          <a:p>
            <a:pPr algn="just"/>
            <a:r>
              <a:rPr lang="ru-RU" sz="1400" dirty="0" smtClean="0"/>
              <a:t>- (5</a:t>
            </a:r>
            <a:r>
              <a:rPr lang="ru-RU" sz="1400" dirty="0"/>
              <a:t>) сумма выплат и иных вознаграждений, начисленных в пользу физических лиц в целом по плательщику не соответствует сумме аналогичных данных по застрахованным лицам; </a:t>
            </a:r>
          </a:p>
          <a:p>
            <a:pPr algn="just"/>
            <a:r>
              <a:rPr lang="ru-RU" sz="1400" dirty="0" smtClean="0"/>
              <a:t>- (</a:t>
            </a:r>
            <a:r>
              <a:rPr lang="ru-RU" sz="1400" dirty="0"/>
              <a:t>6) сумма выплат и иных вознаграждений, входящих в базу для исчисления страховых взносов, не превышающую предельную, на которую начислены страховые взносы в целом по плательщику не соответствует сумме выплат и иных вознаграждений,  входящих в базу для исчисления страховых взносов, не превышающую предельную, на которую начислены СВ (можно заменить на "сумме аналогичных данных") по застрахованным лицам;</a:t>
            </a:r>
          </a:p>
          <a:p>
            <a:pPr algn="just"/>
            <a:r>
              <a:rPr lang="ru-RU" sz="1400" dirty="0" smtClean="0"/>
              <a:t>- (</a:t>
            </a:r>
            <a:r>
              <a:rPr lang="ru-RU" sz="1400" dirty="0"/>
              <a:t>7) сумма выплат и иных вознаграждений, на которую начислены страховые взносы по дополнительному тарифу в целом по плательщику не соответствует сумме выплат и иных вознаграждений, на которую начислены страховые взносы по дополнительному тарифу по застрахованным лицам; </a:t>
            </a:r>
          </a:p>
          <a:p>
            <a:pPr algn="just"/>
            <a:r>
              <a:rPr lang="ru-RU" sz="1400" dirty="0"/>
              <a:t>- (</a:t>
            </a:r>
            <a:r>
              <a:rPr lang="ru-RU" sz="1400" dirty="0" smtClean="0"/>
              <a:t>8) сумма </a:t>
            </a:r>
            <a:r>
              <a:rPr lang="ru-RU" sz="1400" dirty="0"/>
              <a:t>начисленных страховых взносов по дополнительному тарифу в целом по плательщику не соответствует сумме начисленных страховых взносов по дополнительному тарифу по застрахованным лицам;</a:t>
            </a:r>
          </a:p>
          <a:p>
            <a:pPr algn="just"/>
            <a:r>
              <a:rPr lang="ru-RU" sz="1400" dirty="0"/>
              <a:t>- (9) сумма исчисленных  страховых взносов, указанная в сведениях по застрахованному лицу не равна сумме выплат и иных вознаграждений, входящих в базу для исчисления страховых взносов, не превышающую предельную, умноженной на тариф страховых взносов;</a:t>
            </a:r>
          </a:p>
          <a:p>
            <a:pPr algn="just"/>
            <a:r>
              <a:rPr lang="ru-RU" sz="1400" dirty="0"/>
              <a:t>- (10) Сумма начисленных страховых взносов (нарастающим итогом с начала расчетного периода) по застрахованному лицу превышает максимально допустимую;</a:t>
            </a:r>
          </a:p>
          <a:p>
            <a:pPr algn="just"/>
            <a:r>
              <a:rPr lang="ru-RU" sz="1400" dirty="0"/>
              <a:t>- (11) сумма выплат и иных вознаграждений, входящих в базу для исчисления страховых взносов, не превышающую предельную, превышает максимально допустимую;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(</a:t>
            </a:r>
            <a:r>
              <a:rPr lang="ru-RU" sz="1400" dirty="0"/>
              <a:t>15) сведения по застрахованному лицу содержат данные о сумме выплат и иных вознаграждений, входящих в базу для исчисления страховых взносов, не превышающую предельную и (или) о сумме начисленных страховых взносов, содержащих отрицательные значения. </a:t>
            </a:r>
            <a:endParaRPr lang="ru-RU" sz="1400" dirty="0" smtClean="0"/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          </a:t>
            </a:r>
            <a:r>
              <a:rPr lang="ru-RU" sz="1600" b="1" dirty="0" smtClean="0">
                <a:solidFill>
                  <a:srgbClr val="FF0000"/>
                </a:solidFill>
              </a:rPr>
              <a:t>Удельный </a:t>
            </a:r>
            <a:r>
              <a:rPr lang="ru-RU" sz="1600" b="1" dirty="0">
                <a:solidFill>
                  <a:srgbClr val="FF0000"/>
                </a:solidFill>
              </a:rPr>
              <a:t>вес ошибок с кодами 4-15 – </a:t>
            </a:r>
            <a:r>
              <a:rPr lang="ru-RU" sz="1600" b="1" dirty="0" smtClean="0">
                <a:solidFill>
                  <a:srgbClr val="FF0000"/>
                </a:solidFill>
              </a:rPr>
              <a:t>4,6%. </a:t>
            </a:r>
            <a:r>
              <a:rPr lang="ru-RU" sz="1600" b="1" dirty="0">
                <a:solidFill>
                  <a:srgbClr val="FF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02271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22610</TotalTime>
  <Words>1305</Words>
  <Application>Microsoft Office PowerPoint</Application>
  <PresentationFormat>Произвольный</PresentationFormat>
  <Paragraphs>97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     Основные ошибки заполнения расчёта сумм налога на доходы физических лиц, исчисленных и удержанных налоговым агентом, по форме 6-НДФЛ  Титульный лист Представление расчёта за действующее обособленное подразделение не в тот налоговый орган и/или с указанием неверного ОКТМО   (ВАЖНО! Расчёты 6-НДФЛ представляются на каждое обособленное подразделение. Расхождения кодов ОКТМО и КПП в расчётах 6-НДФЛ и платёжных поручениях влекут появление необоснованной переплаты или недоимки) </vt:lpstr>
      <vt:lpstr>                      Раздел 1 «Обобщенные показатели»         Показатели раздела 1 отражены не нарастающим итогом, а поквартально             Пример: </vt:lpstr>
      <vt:lpstr>           Некорректная ставка (строка 010)      Атипичное количество физических лиц, получивших доход (строка 060)        Пример: </vt:lpstr>
      <vt:lpstr>  Арифметические расхождения между суммой исчисленного налога (строка 040) и расчётной суммой налога (строка 020 – строка 030)*строка 010 ≠ строка 040 Сумма дивидендов (строка 025) &gt; суммы начисленного дохода (строка 020). Сумма исчисленного налога на дивиденды (строка 045) &gt; суммы исчисленного налога (строка 040). Сумма фиксированного авансового платежа (строка 050) &gt; суммы исчисленного налога (строка 040).   Пример:</vt:lpstr>
      <vt:lpstr> Указываются сроки за пределами отчётного периода Дублирование операций, начатых в одном периоде и завершённых в другом   Пример: Заработная плата за март 2018 года выплачена 05.04.2018.  Налоговый агент отразил операцию в расчёте за 1 квартал 2018  (НЕВЕРНО!) </vt:lpstr>
      <vt:lpstr>Классификация ошибок в расчетах по страховым взносам по кодам</vt:lpstr>
      <vt:lpstr>Презентация PowerPoint</vt:lpstr>
      <vt:lpstr>     Неверное заполнение поле «Имя» в 3 разделе расчета по СВ, в соответствии с данными ПФР, которые занесены в базу данных ПФР с ошибкой:   </vt:lpstr>
      <vt:lpstr>Суммовые ошибки! Сумма выплат и иных вознаграждений, начисленных в пользу физических лиц в целом по плательщику не соответствует сумме аналогичных данных по застрахованным лицам.</vt:lpstr>
      <vt:lpstr>Суммовые ошибки! Расчет по страховым взносам принят, сведения  выгружены в ПФР, но из органов ПФР поступил отрицательный протокол выгрузки сведений</vt:lpstr>
      <vt:lpstr>Неверное заполнение расчета по страховым взносам в части приложения № 2 к разделу 1 Расчета, где отражаются суммы страховых взносов на обязательное социальное страхование на случай временной нетрудоспособности и в связи с материнством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Сараева Наталья Борисовна</cp:lastModifiedBy>
  <cp:revision>862</cp:revision>
  <cp:lastPrinted>2018-05-22T23:34:30Z</cp:lastPrinted>
  <dcterms:created xsi:type="dcterms:W3CDTF">2013-04-18T07:19:29Z</dcterms:created>
  <dcterms:modified xsi:type="dcterms:W3CDTF">2018-05-28T23:34:50Z</dcterms:modified>
</cp:coreProperties>
</file>